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9" r:id="rId5"/>
    <p:sldId id="322" r:id="rId6"/>
    <p:sldId id="323" r:id="rId7"/>
    <p:sldId id="324" r:id="rId8"/>
    <p:sldId id="325" r:id="rId9"/>
    <p:sldId id="448" r:id="rId10"/>
    <p:sldId id="450" r:id="rId11"/>
    <p:sldId id="449" r:id="rId12"/>
    <p:sldId id="326" r:id="rId13"/>
    <p:sldId id="327" r:id="rId14"/>
    <p:sldId id="328" r:id="rId15"/>
    <p:sldId id="268" r:id="rId16"/>
  </p:sldIdLst>
  <p:sldSz cx="12192000" cy="6858000"/>
  <p:notesSz cx="6858000" cy="9144000"/>
  <p:embeddedFontLs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Arial Nova Light" panose="020B0504020202020204" pitchFamily="34" charset="0"/>
      <p:regular r:id="rId23"/>
      <p:italic r:id="rId24"/>
    </p:embeddedFont>
    <p:embeddedFont>
      <p:font typeface="Roboto Light" panose="02000000000000000000" pitchFamily="2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 your Presentation here" id="{861C1B5A-AB38-4C87-8588-9381A8716690}">
          <p14:sldIdLst/>
        </p14:section>
        <p14:section name="Titles and Section Headers" id="{A09A74B1-A36B-45E9-8398-4F35CEFB8CE6}">
          <p14:sldIdLst>
            <p14:sldId id="269"/>
            <p14:sldId id="322"/>
            <p14:sldId id="323"/>
            <p14:sldId id="324"/>
            <p14:sldId id="325"/>
            <p14:sldId id="448"/>
            <p14:sldId id="450"/>
            <p14:sldId id="449"/>
            <p14:sldId id="326"/>
            <p14:sldId id="327"/>
            <p14:sldId id="328"/>
            <p14:sldId id="268"/>
          </p14:sldIdLst>
        </p14:section>
        <p14:section name="Text" id="{DA50D134-D17B-4AE3-A6BA-244C9DA3A5B6}">
          <p14:sldIdLst/>
        </p14:section>
        <p14:section name="Stats, Icons, Graphs and Charts" id="{CEC106A6-AB21-4163-B87A-D01CB3B1384B}">
          <p14:sldIdLst/>
        </p14:section>
        <p14:section name="Gallery" id="{8AAF40FF-40B3-4743-A895-3CAE6C898222}">
          <p14:sldIdLst/>
        </p14:section>
        <p14:section name="Text and Images" id="{2208559D-DEA5-49F7-96C7-5D93C946CF11}">
          <p14:sldIdLst/>
        </p14:section>
        <p14:section name="Impact" id="{347B6487-E37A-414F-96BE-3FF00210556D}">
          <p14:sldIdLst/>
        </p14:section>
        <p14:section name="Tiles" id="{C361997C-21E6-4FA1-8C11-37C972A85AE4}">
          <p14:sldIdLst/>
        </p14:section>
        <p14:section name="Extras" id="{AC665AB8-7821-4504-949E-B19A2BF59D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1B"/>
    <a:srgbClr val="F0F0F0"/>
    <a:srgbClr val="FFFFFF"/>
    <a:srgbClr val="169BB2"/>
    <a:srgbClr val="75664F"/>
    <a:srgbClr val="5F6D0F"/>
    <a:srgbClr val="153B5D"/>
    <a:srgbClr val="3A3322"/>
    <a:srgbClr val="0E1770"/>
    <a:srgbClr val="458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721" autoAdjust="0"/>
  </p:normalViewPr>
  <p:slideViewPr>
    <p:cSldViewPr snapToGrid="0">
      <p:cViewPr varScale="1">
        <p:scale>
          <a:sx n="109" d="100"/>
          <a:sy n="109" d="100"/>
        </p:scale>
        <p:origin x="432" y="184"/>
      </p:cViewPr>
      <p:guideLst/>
    </p:cSldViewPr>
  </p:slideViewPr>
  <p:outlineViewPr>
    <p:cViewPr>
      <p:scale>
        <a:sx n="33" d="100"/>
        <a:sy n="33" d="100"/>
      </p:scale>
      <p:origin x="0" y="-242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947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x/Library/Containers/com.microsoft.Outlook/Data/tmp/Outlook%20Temp/info%20for%20Bec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Shopping Motivations During Black Friday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5D-214D-B0F5-9EBD6C6CB28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5D-214D-B0F5-9EBD6C6CB281}"/>
              </c:ext>
            </c:extLst>
          </c:dPt>
          <c:cat>
            <c:strRef>
              <c:f>Sheet2!$A$1:$A$7</c:f>
              <c:strCache>
                <c:ptCount val="7"/>
                <c:pt idx="0">
                  <c:v>Birthdays and other gifting occasions</c:v>
                </c:pt>
                <c:pt idx="1">
                  <c:v>Necessary purchases (food, clothing)</c:v>
                </c:pt>
                <c:pt idx="2">
                  <c:v>Essential purchases for the home</c:v>
                </c:pt>
                <c:pt idx="3">
                  <c:v>Self-gifting</c:v>
                </c:pt>
                <c:pt idx="4">
                  <c:v>Gifts for friends or loved ones</c:v>
                </c:pt>
                <c:pt idx="5">
                  <c:v>Spontaneous deal grabbing</c:v>
                </c:pt>
                <c:pt idx="6">
                  <c:v>Christmas presents for loved ones</c:v>
                </c:pt>
              </c:strCache>
            </c:strRef>
          </c:cat>
          <c:val>
            <c:numRef>
              <c:f>Sheet2!$B$1:$B$7</c:f>
              <c:numCache>
                <c:formatCode>0%</c:formatCode>
                <c:ptCount val="7"/>
                <c:pt idx="0">
                  <c:v>0.25</c:v>
                </c:pt>
                <c:pt idx="1">
                  <c:v>0.26</c:v>
                </c:pt>
                <c:pt idx="2">
                  <c:v>0.26</c:v>
                </c:pt>
                <c:pt idx="3">
                  <c:v>0.27</c:v>
                </c:pt>
                <c:pt idx="4">
                  <c:v>0.3</c:v>
                </c:pt>
                <c:pt idx="5">
                  <c:v>0.34</c:v>
                </c:pt>
                <c:pt idx="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214D-B0F5-9EBD6C6CB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0305327"/>
        <c:axId val="1939947455"/>
      </c:barChart>
      <c:catAx>
        <c:axId val="1940305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947455"/>
        <c:crosses val="autoZero"/>
        <c:auto val="1"/>
        <c:lblAlgn val="ctr"/>
        <c:lblOffset val="100"/>
        <c:noMultiLvlLbl val="0"/>
      </c:catAx>
      <c:valAx>
        <c:axId val="1939947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305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C5885B-32E5-8FB2-F938-51405BE3A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EFFEA-D0A6-1700-0F0C-7C41E407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D19E-3322-4DB7-BF3E-49E89B7F0237}" type="datetimeFigureOut">
              <a:rPr lang="en-GB" smtClean="0">
                <a:latin typeface="Roboto Light" panose="02000000000000000000" pitchFamily="2" charset="0"/>
              </a:rPr>
              <a:t>16/09/2024</a:t>
            </a:fld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1CEA5-E158-83DE-8A67-6060CAC1F1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3BE1C-0EC2-F108-F280-5EA72F5626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55C4-3E36-4952-9A26-DFF7E5DD4464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56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DB3B9384-6E47-4EC4-AC34-CAE5474A4BD1}" type="datetimeFigureOut">
              <a:rPr lang="en-GB" smtClean="0"/>
              <a:pPr/>
              <a:t>16/09/2024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D3111FEC-918D-46AA-AA92-4B180211B1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5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BE6D-7689-13F6-B3A5-59B3429AE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349500"/>
            <a:ext cx="10801349" cy="2159000"/>
          </a:xfrm>
        </p:spPr>
        <p:txBody>
          <a:bodyPr anchor="ctr" anchorCtr="0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8C705-6253-105D-A781-2285D51D3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215600"/>
            <a:ext cx="10801349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AFB22-456D-240F-B449-E1D95FC5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A6DCFB-69DC-627E-D0BC-E2A37F2272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4D54710-AD4F-7F57-7E21-1B61CE68E1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F8671DED-9A24-FD6E-5815-E8966C818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49200" cy="47470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CFCCFD-E753-0714-4FA3-02D2306D805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13E4E9-25D4-CC83-253A-D60DFDB38E4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4CBB9979-C290-C932-183A-28D3346A0A05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2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251FF7-35B5-CECD-5CFA-1E3A4C3D0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908050"/>
            <a:ext cx="10801349" cy="5041899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sz="2800"/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E4F10-115F-F8DF-F263-053865F2E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5381625"/>
            <a:ext cx="10801349" cy="5683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ADD1AB-11B3-6BCF-FCF5-B863E7DB1EC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49EC03-DE65-D1A0-2793-5AD8419FDCB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4E0C4E4-02E5-A04E-985E-BF937219F89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9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251FF7-35B5-CECD-5CFA-1E3A4C3D0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628776"/>
            <a:ext cx="10801349" cy="3600450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E4F10-115F-F8DF-F263-053865F2E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5381625"/>
            <a:ext cx="10801349" cy="5683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43C59-8670-C894-CD84-1B42D6C1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50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5A7B1E-ED5E-9664-40B1-72222B0F8A37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02E528-7F86-855E-7146-6DA0F4551A7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FB0188E-B342-149D-231D-20120563686E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2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50826A-3BDF-506A-CE4E-CC524D76AF04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79719-137A-DFC3-403E-F6A47272BB1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711D930-18CB-0300-CC1E-9461F2546A95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8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A7A26F-0A74-8758-AA94-13C6D2F9B1E2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C02BCD-E8C8-EAD7-00A6-A43B9B1131F3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FE137C6-AFC1-0604-C5FB-E9DAC63E35F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9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7BF028-4C2F-5520-7532-A75EADA37FA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E5FBE0-C4F0-A864-804F-BADA164C772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chemeClr val="bg1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0DCE767-FFE5-E392-1AF2-1C02516A207B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4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4319586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BCB80C-AF28-7975-F90F-0F613AB135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989932"/>
            <a:ext cx="5400675" cy="43187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7DFCDA-A8FB-E1FA-00F3-3BE221B5F1A1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EC7E31-334E-AD57-1885-385F8113068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5850DEF-85F2-2730-5E77-BA29A4C48F78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3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BCB80C-AF28-7975-F90F-0F613AB135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989932"/>
            <a:ext cx="5400675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C96A80-6A1F-E845-6CFC-DEF334000E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2708275"/>
            <a:ext cx="5400675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4CF1A-F4C9-A8EF-13F3-805F097E45B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2708275"/>
            <a:ext cx="5400675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B37C8B-D3CB-1C65-41E4-29D42C4F1E72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CD710-2B7C-7D1F-5803-86FF162EB4B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A2D66DE-453C-BC08-90FD-123DCEED8BD6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45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BCB80C-AF28-7975-F90F-0F613AB135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989932"/>
            <a:ext cx="5400675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C96A80-6A1F-E845-6CFC-DEF334000E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2708275"/>
            <a:ext cx="5400675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4CF1A-F4C9-A8EF-13F3-805F097E45B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2708275"/>
            <a:ext cx="5400675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5EB15A-7BC0-7811-506E-DF744B77FAF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130F1-AEDD-8206-B3E4-BDCF9CE701B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chemeClr val="bg1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6096DE8-0B55-D63A-9BFE-D3588A6F7A67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5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707480"/>
            <a:ext cx="3600450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F4021F-9B89-5A58-0963-D2452C0242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5775" y="2708274"/>
            <a:ext cx="3600450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8689AA-B951-77E8-351B-65DA0FD01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96225" y="2708274"/>
            <a:ext cx="3600450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916260-D02D-D227-1802-9F4E091AA0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95326" y="1989138"/>
            <a:ext cx="36004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D80952-61E2-BBDB-4D89-DCC6469E901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95776" y="1989932"/>
            <a:ext cx="3600449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8BE097-A8CA-F0B1-4A0E-B3AC7EDBF2F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896225" y="1989137"/>
            <a:ext cx="3600450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869265-93C4-8CB6-9998-0CDC9E215787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CD99B8-11FC-0F01-0911-DA30AC65B63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8607F431-6D22-6AAD-3CD8-F4953BEABD0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8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7E5410-D88D-CEBD-C5D7-56BD473A003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326" y="1989138"/>
            <a:ext cx="2520949" cy="4319586"/>
          </a:xfrm>
        </p:spPr>
        <p:txBody>
          <a:bodyPr r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605433-B8C1-A655-AE57-BAB6C76959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75725" y="1989138"/>
            <a:ext cx="2520949" cy="4319586"/>
          </a:xfrm>
        </p:spPr>
        <p:txBody>
          <a:bodyPr r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D1FA64-94E7-04F9-BEA3-7B8AAE94E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5592" y="1989138"/>
            <a:ext cx="2520949" cy="4319586"/>
          </a:xfrm>
        </p:spPr>
        <p:txBody>
          <a:bodyPr r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C3ACD2-5F20-8CE1-C01A-E58A0794D8E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455459" y="1989138"/>
            <a:ext cx="2520949" cy="4319586"/>
          </a:xfrm>
        </p:spPr>
        <p:txBody>
          <a:bodyPr r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3E93F4-B7AC-31F9-AB18-A04BBAC076B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B12287-FA39-87E6-8F2B-852EDEBA7F7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01ACC57-F702-BED8-E047-9F1A6281D69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21792"/>
            <a:ext cx="4679950" cy="1419423"/>
          </a:xfrm>
        </p:spPr>
        <p:txBody>
          <a:bodyPr anchor="b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4255274"/>
            <a:ext cx="4679950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35639" y="0"/>
            <a:ext cx="645636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5D966D4-DC07-A0CE-3746-EA2C2C39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869C8E-8457-CF86-7887-B8737FE16DF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272680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265D7-9A6C-5BF6-D9AC-9C1218D8872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529002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567139-139E-C853-BDC6-E8C3A74F123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0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tabLst>
                <a:tab pos="88900" algn="l"/>
              </a:tabLst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7E5410-D88D-CEBD-C5D7-56BD473A003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326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605433-B8C1-A655-AE57-BAB6C76959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75725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D1FA64-94E7-04F9-BEA3-7B8AAE94E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5592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C3ACD2-5F20-8CE1-C01A-E58A0794D8E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455459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CB1-6EDE-19C9-B644-6F4B2D3E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4DA303-F8F8-77A8-0C31-1E298BBD9C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55458" y="1998680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1D3A2-6CF5-ECFC-BC43-60574A0927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215591" y="1998000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0B532-5E52-1E60-3ABB-BD1203D9C7F7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75725" y="1998000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7514E0-4A6F-CD5D-6E9C-6A77AEB1A83D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CB21F8-7894-B28E-DB03-AF7972E6406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C3D0B41-316E-D982-8217-D2A071F80A4A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2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B77DD-1B92-F17E-E2F5-5CC0F6E19874}"/>
              </a:ext>
            </a:extLst>
          </p:cNvPr>
          <p:cNvSpPr/>
          <p:nvPr userDrawn="1"/>
        </p:nvSpPr>
        <p:spPr>
          <a:xfrm>
            <a:off x="2495550" y="1628776"/>
            <a:ext cx="3509462" cy="4321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E06-B415-595E-8FC4-7144B313F46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54669" y="2856130"/>
            <a:ext cx="2880519" cy="1441451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854669" y="4149726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81BA9-7EDC-95B3-7D29-4AF2BE34AA05}"/>
              </a:ext>
            </a:extLst>
          </p:cNvPr>
          <p:cNvSpPr/>
          <p:nvPr userDrawn="1"/>
        </p:nvSpPr>
        <p:spPr>
          <a:xfrm>
            <a:off x="6185642" y="1628776"/>
            <a:ext cx="3420266" cy="432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484DF-F17E-225F-828F-E0FC1B5FA66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55121" y="2856130"/>
            <a:ext cx="2880519" cy="1441451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3EBF32-6C01-560F-81A6-8EC11375924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55121" y="4149726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A03D7B-E752-82B3-9F1A-78A264B5C2B5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07C612-2413-230C-F1F9-9269E58AD22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813F031B-27E2-1F27-417A-7075A7F698F2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58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B77DD-1B92-F17E-E2F5-5CC0F6E19874}"/>
              </a:ext>
            </a:extLst>
          </p:cNvPr>
          <p:cNvSpPr/>
          <p:nvPr userDrawn="1"/>
        </p:nvSpPr>
        <p:spPr>
          <a:xfrm>
            <a:off x="695775" y="1628775"/>
            <a:ext cx="3509462" cy="4321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E06-B415-595E-8FC4-7144B313F46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054894" y="2856129"/>
            <a:ext cx="2880519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4894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81BA9-7EDC-95B3-7D29-4AF2BE34AA05}"/>
              </a:ext>
            </a:extLst>
          </p:cNvPr>
          <p:cNvSpPr/>
          <p:nvPr userDrawn="1"/>
        </p:nvSpPr>
        <p:spPr>
          <a:xfrm>
            <a:off x="4385867" y="1628775"/>
            <a:ext cx="3420266" cy="432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484DF-F17E-225F-828F-E0FC1B5FA66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55346" y="2856129"/>
            <a:ext cx="2880519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3EBF32-6C01-560F-81A6-8EC11375924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55346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21189E-8F83-7C59-B41D-9EE5C78068B0}"/>
              </a:ext>
            </a:extLst>
          </p:cNvPr>
          <p:cNvSpPr/>
          <p:nvPr userDrawn="1"/>
        </p:nvSpPr>
        <p:spPr>
          <a:xfrm>
            <a:off x="7986315" y="1628775"/>
            <a:ext cx="3510359" cy="4321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DB49B6-EB1C-3D27-5084-D811B47A95B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256019" y="2856129"/>
            <a:ext cx="2880519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E5B04A-F7C2-E68B-E278-7F257183F94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256019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B72511-D9D6-8BBF-459F-C091F21FDFB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F2C38-4652-E13D-CC92-1842FE6A70B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7073E26-0DFD-974C-CBBE-6A80080C1CD4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4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B77DD-1B92-F17E-E2F5-5CC0F6E19874}"/>
              </a:ext>
            </a:extLst>
          </p:cNvPr>
          <p:cNvSpPr/>
          <p:nvPr userDrawn="1"/>
        </p:nvSpPr>
        <p:spPr>
          <a:xfrm>
            <a:off x="695775" y="1628775"/>
            <a:ext cx="2520500" cy="4321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E06-B415-595E-8FC4-7144B313F46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055689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56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81BA9-7EDC-95B3-7D29-4AF2BE34AA05}"/>
              </a:ext>
            </a:extLst>
          </p:cNvPr>
          <p:cNvSpPr/>
          <p:nvPr userDrawn="1"/>
        </p:nvSpPr>
        <p:spPr>
          <a:xfrm>
            <a:off x="3455458" y="1625352"/>
            <a:ext cx="2520950" cy="4324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31DE1-1410-D5B5-6092-4F7217A82680}"/>
              </a:ext>
            </a:extLst>
          </p:cNvPr>
          <p:cNvSpPr/>
          <p:nvPr userDrawn="1"/>
        </p:nvSpPr>
        <p:spPr>
          <a:xfrm>
            <a:off x="8975725" y="1625353"/>
            <a:ext cx="2520950" cy="43245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781BE-4300-A4CC-5014-C54AB875BFCE}"/>
              </a:ext>
            </a:extLst>
          </p:cNvPr>
          <p:cNvSpPr/>
          <p:nvPr userDrawn="1"/>
        </p:nvSpPr>
        <p:spPr>
          <a:xfrm>
            <a:off x="6215591" y="1625352"/>
            <a:ext cx="2520950" cy="43245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810DB79-682B-395C-448F-862AA412068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815821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B9B2D-6AC1-3E27-CE94-20D044C20B3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15820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28334DF-017B-E881-774A-F53D6A3532E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575955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7104B1B-3122-35F1-BFE8-7BCD6FF003E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575954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9630497-955C-1DBE-06CA-101F8420809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9336089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5C35DE-16B4-8817-5FB9-40F8A95B657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360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623E98-686B-2FF3-F0A8-4F3C190C07D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0857CB-6B08-EF5F-6797-BC459FF484BB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5DEC703-3B5C-CE8A-D7B9-7C788C377537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8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4894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3EBF32-6C01-560F-81A6-8EC11375924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55346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E5B04A-F7C2-E68B-E278-7F257183F94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256019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7DCEE6-0CF4-5F86-CC7B-969ACB91E0E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95438" y="2168524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BED10B5-D4A7-0DCA-C47A-FED3BFD44D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95888" y="2173662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720111A-FC9D-025E-142C-0DD94EEB83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841381" y="2173662"/>
            <a:ext cx="1800225" cy="1622426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03BFD2-0DF4-B071-9A2B-1E306D9108C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1D1C98-E865-05B7-A92F-0B72054C1233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8223460-447E-E3BC-F511-6638286916E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38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56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B9B2D-6AC1-3E27-CE94-20D044C20B3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15820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7104B1B-3122-35F1-BFE8-7BCD6FF003E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575954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5C35DE-16B4-8817-5FB9-40F8A95B657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360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094C305-AF74-0E44-3C92-932D0D82CE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55688" y="2168524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6FE1A09-73CF-542D-80D7-E203EF6114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7055" y="2168525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025AB27-2608-3FB8-F62A-4EAF796A5D4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75953" y="2166937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7BEDCB83-9761-0ECC-1EBD-5B6CC8DD48B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34800" y="2166937"/>
            <a:ext cx="1800225" cy="1622426"/>
          </a:xfrm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5F5C3-426C-A0AB-A731-2E23FC37C2C9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7549DD-C76F-D13D-BBEE-BC01A6840FBF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2998F44-B794-0D86-1297-A7C332293806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98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F863ED3-A047-8595-B211-F5DCD177EC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8" y="0"/>
            <a:ext cx="8075613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3BFB8D-1E71-5236-3E7E-0C0B88D6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240087" cy="900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A4F434B-57BC-FA33-AAC2-E9AF30D11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3240086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498B8F-4730-FE45-AAD7-3A7938A455F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6118" y="3795716"/>
            <a:ext cx="2159795" cy="72072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ECE4A05-B37E-CD87-928F-0DE931A2F89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4" y="1956481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FFF934-F126-C9FF-2571-688EDA8E89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323" y="2347912"/>
            <a:ext cx="2159795" cy="72072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FD4B22B-62D7-24B0-CB8F-6F919B42C8F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6118" y="5235576"/>
            <a:ext cx="2159795" cy="72072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5F0A8F3-2CFF-7FF2-0206-5E55ED3A1F8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96119" y="3394307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3989E6C-14D1-8198-1A34-4249EECF330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96119" y="4836215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CAE4769-8910-1E1D-17AC-A8DA7DDD1C6F}"/>
              </a:ext>
            </a:extLst>
          </p:cNvPr>
          <p:cNvSpPr txBox="1">
            <a:spLocks/>
          </p:cNvSpPr>
          <p:nvPr userDrawn="1"/>
        </p:nvSpPr>
        <p:spPr>
          <a:xfrm>
            <a:off x="10928350" y="6461125"/>
            <a:ext cx="720724" cy="3603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08BE6C-BAB7-2A3C-846B-29E51D71E37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3634272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3CC7904-9BB7-8A37-E6C9-8172A994C3D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3684624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401C7D-F84C-4ED3-E5A3-383BA625AAC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408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F863ED3-A047-8595-B211-F5DCD177EC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8" y="0"/>
            <a:ext cx="8075613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3BFB8D-1E71-5236-3E7E-0C0B88D6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240087" cy="900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A4F434B-57BC-FA33-AAC2-E9AF30D11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3240086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ECE4A05-B37E-CD87-928F-0DE931A2F89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4" y="1956481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FFF934-F126-C9FF-2571-688EDA8E89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323" y="2347912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CAE4769-8910-1E1D-17AC-A8DA7DDD1C6F}"/>
              </a:ext>
            </a:extLst>
          </p:cNvPr>
          <p:cNvSpPr txBox="1">
            <a:spLocks/>
          </p:cNvSpPr>
          <p:nvPr userDrawn="1"/>
        </p:nvSpPr>
        <p:spPr>
          <a:xfrm>
            <a:off x="10928350" y="6461125"/>
            <a:ext cx="720724" cy="3603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8C71DE-5981-4FBD-899E-C422643E469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95322" y="3014488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8F96-9B75-E473-C5B2-F2E7D85ED74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321" y="3405919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CFA801-B7E3-D265-ED54-09A43D54E84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95322" y="4108318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A11461-F7DE-3166-B7AE-67B62C263D3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95321" y="4499749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A9B156-F5E9-7CB2-6681-EA05B7C024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95322" y="5207200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45ACB2-69E5-13F2-DAC7-0FDF9D691833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95321" y="5598631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26FF93-E254-E610-0E81-A6FF0F02ABAD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3634272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A78D47-3FED-2520-BEF2-4B82DE454A19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3684624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C20FDD-4CC1-1A0E-19DA-F89293D0387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3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1BB8EA9-9778-94D2-962B-5B1CBDEBC8B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5325" y="1989138"/>
            <a:ext cx="10801350" cy="4319587"/>
          </a:xfrm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86586-5423-F1A1-EEEA-DEFDBBC0092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1CD246-2BD2-C222-D0ED-6855489BD7F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5CD0ED1-FA64-36DE-7DAE-E0C0CE231F38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6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1BB8EA9-9778-94D2-962B-5B1CBDEBC8B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1989139"/>
            <a:ext cx="5040312" cy="4319588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DE17-56EC-DA1B-FCC5-8A53091C3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4319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91195-00C1-085B-512F-BC34C49865C1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C901BB-2062-ED59-0D59-EB621F47822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DDB902C-8E7E-1F0A-C5B7-1D0EB3DF5584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19" y="2721792"/>
            <a:ext cx="4339326" cy="1419423"/>
          </a:xfrm>
        </p:spPr>
        <p:txBody>
          <a:bodyPr anchor="b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818" y="4260243"/>
            <a:ext cx="4339326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10155" y="0"/>
            <a:ext cx="6881844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5D966D4-DC07-A0CE-3746-EA2C2C39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869C8E-8457-CF86-7887-B8737FE16DF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4808068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265D7-9A6C-5BF6-D9AC-9C1218D8872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4794218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567139-139E-C853-BDC6-E8C3A74F123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22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11223"/>
            <a:ext cx="10801350" cy="10795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2150953-6373-A711-3F06-AC080F21BFE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4533" y="3073170"/>
            <a:ext cx="10802142" cy="3235556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4F01B6-7E39-2F9E-A937-3ABBCCE9F34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AE37E6-E717-7C53-F324-2F764120CCE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627BE4A-58D8-2CB5-94A3-9B85FA2412FF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33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5400675" cy="9001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400675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hart Placeholder 4">
            <a:extLst>
              <a:ext uri="{FF2B5EF4-FFF2-40B4-BE49-F238E27FC236}">
                <a16:creationId xmlns:a16="http://schemas.microsoft.com/office/drawing/2014/main" id="{4214FB49-D7F7-A1D8-8B57-E8AE43D6C67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5325" y="3789363"/>
            <a:ext cx="5400675" cy="251936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45B91F-5F94-EFDF-FF16-F9A23890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9"/>
            <a:ext cx="5400675" cy="14398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D3D423-FAFA-AE0D-5D66-05106F344271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98193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DCFC8C-AFE4-700B-E5E7-64D6BCE3A558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2"/>
            <a:ext cx="6010746" cy="6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144159-F032-0456-CADF-FB5C5AD6DCF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24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5400675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400675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hart Placeholder 4">
            <a:extLst>
              <a:ext uri="{FF2B5EF4-FFF2-40B4-BE49-F238E27FC236}">
                <a16:creationId xmlns:a16="http://schemas.microsoft.com/office/drawing/2014/main" id="{4214FB49-D7F7-A1D8-8B57-E8AE43D6C67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5325" y="1989138"/>
            <a:ext cx="5400675" cy="4319587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156505-895C-91F0-77C1-966A1145A724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98193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3DFB65-EA47-ECE5-8D04-E1DD124C1923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2"/>
            <a:ext cx="6010746" cy="6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DA407E-515B-C59B-793D-05AE83A72D6F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38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782E99E-3175-6629-8DA2-4595A3E985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4" y="1989138"/>
            <a:ext cx="10801349" cy="4319587"/>
          </a:xfrm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3C24F3-9A65-9C00-6BDD-674486F4BC5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001BD7-8DFF-DFCA-F57D-CE3B86B03BB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F3A79B-DE3C-9767-6D16-60D49ABD5B1C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93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5400675" cy="9001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400675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EE9703E-9288-7B23-515E-EF420254B7B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9138"/>
            <a:ext cx="5400676" cy="4319586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4013EE-09A9-6DF9-3FEB-BE4B559B64F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991286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96877B-99F7-C553-9D64-8C8CC0B478A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601074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A95694-0C8D-1EB4-25F0-4D7701AD169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55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10801350" cy="10794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AAEACBBB-9957-C59A-2B91-9D4BCC207C5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4" y="3429000"/>
            <a:ext cx="10801349" cy="2879724"/>
          </a:xfrm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7AED25-2ADD-4744-8665-13CF46A1F665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F1AB6-E944-CBAB-54EE-3D424600362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E092CB3-F7BC-2F4D-22AF-729ACF7346AE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4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4F537C72-D060-391A-5309-B2ACF7CC262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1999" cy="6858000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191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70EE69-0253-17A5-D551-837AAE21B6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5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10801350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67D7A-586C-202F-BE46-0622983EB31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4AD4E-66E8-C2F2-0D32-ABA42C09332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E0A6BD3-5CBD-A46F-0064-754CF473B523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75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5304241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2431" y="1989138"/>
            <a:ext cx="5304243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275B66-FB53-9571-4F22-8240033DC3E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CF4B6-6C49-D4B4-443B-B3DC3CE1AB8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02E256-41C4-7B12-CB0D-3BB5BADC38AA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6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721792"/>
            <a:ext cx="6300787" cy="1419423"/>
          </a:xfrm>
        </p:spPr>
        <p:txBody>
          <a:bodyPr anchor="b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4255274"/>
            <a:ext cx="6300787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75499" y="0"/>
            <a:ext cx="5016499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5D966D4-DC07-A0CE-3746-EA2C2C39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707E59-DB62-4726-60E0-A1F0FFCBE3DB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6706192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3C2A0E-3CBB-B6AF-8F47-1EECFF754A12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672988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25A97F-66ED-0BF6-4E7D-91DB229EF34B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44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7380288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795" y="1989138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49BD3A-78E6-0249-1064-C673FC4620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795" y="4239021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947160-3B8D-724D-DBB7-D3BEA6B1900E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14F720-3270-142C-50E5-72509AA501F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DD76D7D-1704-9C3F-8C5A-9934C8D752EC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97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4679950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795" y="1989138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49BD3A-78E6-0249-1064-C673FC4620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795" y="4239021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DDA11A8-A867-BE5F-1AC6-F91869F989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56250" y="1989136"/>
            <a:ext cx="2519363" cy="4319588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77219-41F7-D583-98AE-01ADA4698F5E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80D682-95D9-64B3-3BC8-56993C6AF33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FB4A12E-C9A0-32F2-249C-879B2F6C02EF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56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4" y="1989137"/>
            <a:ext cx="3960813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795" y="1989138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49BD3A-78E6-0249-1064-C673FC4620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795" y="4239021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E3180-D3C2-BE3E-09DB-AD7C102D5A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2526" y="1989137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883F5E3-77CB-CFF9-4C99-71B81411D6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2526" y="4238228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A79A3D-FEDF-3D77-E9D5-2D2DC4C0CB0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A3EFEE-A72B-4EEA-79B4-2038F712A95E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FCA3D55-F8A4-3698-DDDF-DBC40275CAF6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276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CE324D4-27C3-06FF-FD60-AA3D31B671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69951" y="1989138"/>
            <a:ext cx="3211097" cy="4319588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03ED52-0323-43CA-8E8A-04AFDC0E72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0952" y="1989137"/>
            <a:ext cx="1964323" cy="233997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4C89DC7-D493-11DB-BAB0-AC42DA4902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5" y="1989139"/>
            <a:ext cx="2520950" cy="180022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418DB5B-D83C-8B0C-08DE-230C4BCED7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75725" y="3968750"/>
            <a:ext cx="2520950" cy="233997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C804E869-95BB-D767-A8AE-4E6D915109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4534" y="1989139"/>
            <a:ext cx="2521742" cy="233997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BF87B87-F2A7-E334-2A80-582C642B2DB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4534" y="4508500"/>
            <a:ext cx="4680742" cy="180022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F7CB0D-5127-4188-687B-E9B2DD78807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7121A-A48C-D717-D634-88C6B78237E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C63E336-BEE5-6F8F-861D-8F6A1D91475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60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60960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5221288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522128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646DC5-7BD5-3BDB-05A2-A960FD4ACF1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627565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A3CB7B-085A-E745-7B22-B44A6DEBB42B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5650384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39F19-9F04-1186-819B-43F0B09F851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28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3" y="0"/>
            <a:ext cx="411638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7021512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7021512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7021512" cy="4319587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CD5C7E-849B-AB4C-A7D0-9024FF0193D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7598078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B292BF-C2DA-A6DF-2A70-D74FD426AF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2808" y="216288"/>
            <a:ext cx="7629997" cy="9843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EFFE79-7EB1-141F-C1C5-3C3DB9A126BB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74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7380287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380287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7380287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E9DE144-9D35-FDB8-64ED-7A79AB3CCE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4995" y="549275"/>
            <a:ext cx="3240087" cy="575945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A4DB49-0F7A-72C3-325A-0D1C78B941A2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1CAE5E-244F-8DE2-DD7C-3E162CFBB42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434341D-8F51-C236-B3C2-C48CA4D16F49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96772" y="549275"/>
            <a:ext cx="3599953" cy="279003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6840537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6840537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6840535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3BF06F8-D681-3BC6-0AF0-8A3707DF3A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96225" y="3518694"/>
            <a:ext cx="3600450" cy="279003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01B222-946E-7399-2141-CF713506BAC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4D7397-D762-184A-9D3D-780B8C2ED3FF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5DF2D49-41CA-BDB4-BC73-E292FEB35FE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53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5221288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549275"/>
            <a:ext cx="5400673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522128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6825" y="3519488"/>
            <a:ext cx="2609848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4" y="3519488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BF1A8-372D-0E12-08FF-F1E8C1C2516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6EBC44-5167-0E48-D79D-7CC0F114C1D2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9862283-D620-7B24-8C96-319438979BF3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74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5221288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2" y="549275"/>
            <a:ext cx="2609846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522128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6825" y="3519488"/>
            <a:ext cx="2609848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4" y="3519488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392FFA3-7647-1882-EA7C-DFE54445B9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5234" y="549275"/>
            <a:ext cx="2609848" cy="278923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AFE6FD-7E41-D873-370D-515CFA3000C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F084E9-32B1-E819-BD08-C19F4AF252C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B5E01EA-4B63-1BB9-BF40-B4E9D2EED4CE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1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21792"/>
            <a:ext cx="4679950" cy="1419423"/>
          </a:xfrm>
        </p:spPr>
        <p:txBody>
          <a:bodyPr anchor="b"/>
          <a:lstStyle>
            <a:lvl1pPr algn="ctr"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4255274"/>
            <a:ext cx="4679950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35639" y="0"/>
            <a:ext cx="645636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0" name="Picture 9" descr="A black and blue logo&#10;&#10;Description automatically generated">
            <a:extLst>
              <a:ext uri="{FF2B5EF4-FFF2-40B4-BE49-F238E27FC236}">
                <a16:creationId xmlns:a16="http://schemas.microsoft.com/office/drawing/2014/main" id="{2CB0AFD3-B684-15AB-1666-9B62F0022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3C5114-30F8-78FA-AB12-FF3E7B7683C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272680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F8536-A0EE-864C-B15C-4080709A177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529002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1CC841-0D22-11C7-750D-4C8AD0B17A21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5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421062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3421062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3421062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6087" y="3519488"/>
            <a:ext cx="2160585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95775" y="3519488"/>
            <a:ext cx="2339975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C2B83C4-E726-C567-39DD-FB34920AF5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96338" y="549272"/>
            <a:ext cx="270033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2FB75A9-8F43-C3FA-B175-9817F41F7B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95775" y="549275"/>
            <a:ext cx="432117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F38B2D9-F9BB-F5F2-5273-42A8ABCA10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16725" y="3519487"/>
            <a:ext cx="2339975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9656CC-4093-A67D-E206-4017547BE629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39CE68-8ADE-C524-CE4D-235B1204DD7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6BA8A71-7664-6901-4675-27F2F957DA52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966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585700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3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3156" y="549275"/>
            <a:ext cx="1623294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3585700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75838" y="3519488"/>
            <a:ext cx="162083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392FFA3-7647-1882-EA7C-DFE54445B9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75841" y="549275"/>
            <a:ext cx="1620834" cy="278923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8C768A3-CEE0-D4FA-C350-23D96AD38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70473" y="549275"/>
            <a:ext cx="1625751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297F236-FBF3-77CD-EDEC-77C067E4A3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73156" y="3519488"/>
            <a:ext cx="162083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1706FBF-97F1-AC0B-9C48-162778D8EE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70474" y="3519488"/>
            <a:ext cx="162083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168DB7C-DF7F-35C6-AD21-46ADBD514E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62875" y="3519488"/>
            <a:ext cx="1625751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75FCAA6C-2452-6044-5148-20272DFDE5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62874" y="549275"/>
            <a:ext cx="1625751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D860C-3104-8159-FB0A-D84B03B6153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8E5C21-9B25-053D-3422-C035CB40DA8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57D0DF6-6522-52E4-0B22-D0F06A8B646B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57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2468329" cy="900112"/>
          </a:xfrm>
        </p:spPr>
        <p:txBody>
          <a:bodyPr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3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2" y="549275"/>
            <a:ext cx="2609846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242886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6825" y="3519488"/>
            <a:ext cx="2609848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4" y="3519488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392FFA3-7647-1882-EA7C-DFE54445B9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5234" y="549275"/>
            <a:ext cx="2609848" cy="278923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8C768A3-CEE0-D4FA-C350-23D96AD38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06767" y="549275"/>
            <a:ext cx="2609846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17F2C29-0F97-0D99-F0FD-62657C1E86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5176" y="3519487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5173AE-C8DE-2998-ACBF-F58BF3730AF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1EE88D-7CD7-6E90-1945-E706E5C4E4E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940FF8B-C49E-D891-DDDD-69AA403CC93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93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DD878-090B-B129-C5D9-5EB418880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628776"/>
            <a:ext cx="10801349" cy="3600450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6DC736-256E-5FEC-D0C1-0C49C9A5A5C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8B3255-9893-1CCB-858E-5DB4D9131B7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7C7661F-0A36-20FA-1890-26875E66BB12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7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721792"/>
            <a:ext cx="6300787" cy="1419423"/>
          </a:xfrm>
        </p:spPr>
        <p:txBody>
          <a:bodyPr anchor="b"/>
          <a:lstStyle>
            <a:lvl1pPr algn="ctr"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4255274"/>
            <a:ext cx="6300787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75499" y="0"/>
            <a:ext cx="5016499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0" name="Picture 9" descr="A black and blue logo&#10;&#10;Description automatically generated">
            <a:extLst>
              <a:ext uri="{FF2B5EF4-FFF2-40B4-BE49-F238E27FC236}">
                <a16:creationId xmlns:a16="http://schemas.microsoft.com/office/drawing/2014/main" id="{4F8CE092-09C5-AFDE-B37F-F2BE39FCE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748761-1AEB-38C2-C721-494A3CDD293B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6710700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4C7686-345D-9984-9BD7-696BBCD2D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672988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AAD917-DB39-E7E7-1091-91EFD44DDC4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5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B8ADE8B-9EE5-8583-BA7B-C4467FC1C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899" y="1628775"/>
            <a:ext cx="5311776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271E9-F56C-E905-E582-3687E3301890}"/>
              </a:ext>
            </a:extLst>
          </p:cNvPr>
          <p:cNvSpPr/>
          <p:nvPr userDrawn="1"/>
        </p:nvSpPr>
        <p:spPr>
          <a:xfrm>
            <a:off x="695325" y="1628776"/>
            <a:ext cx="5308602" cy="2249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076A108-5B66-AC62-B2A0-786458721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4" y="4059237"/>
            <a:ext cx="5308602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BC471-A2E8-7524-0739-2F9FFE189D03}"/>
              </a:ext>
            </a:extLst>
          </p:cNvPr>
          <p:cNvSpPr/>
          <p:nvPr userDrawn="1"/>
        </p:nvSpPr>
        <p:spPr>
          <a:xfrm>
            <a:off x="6184899" y="4059234"/>
            <a:ext cx="5311776" cy="2249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BFAF7-3ECD-314B-F175-EDB785D0FE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989138"/>
            <a:ext cx="2879725" cy="1619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C0AD71-43DF-7573-DD5B-BF64304CDE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3090" y="4418013"/>
            <a:ext cx="4593222" cy="153193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7C261A-AAEA-0B10-8C48-69F3DF6187C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324E1D-E564-87A5-16F5-BF10FA36E81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53EC03F-879E-AE62-5C21-648AF93BA96A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8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B8ADE8B-9EE5-8583-BA7B-C4467FC1C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5163" y="1628775"/>
            <a:ext cx="3241675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271E9-F56C-E905-E582-3687E3301890}"/>
              </a:ext>
            </a:extLst>
          </p:cNvPr>
          <p:cNvSpPr/>
          <p:nvPr userDrawn="1"/>
        </p:nvSpPr>
        <p:spPr>
          <a:xfrm>
            <a:off x="695325" y="1628776"/>
            <a:ext cx="3600450" cy="2249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0FB3A-F521-5C7E-D689-2B7577619FAD}"/>
              </a:ext>
            </a:extLst>
          </p:cNvPr>
          <p:cNvSpPr/>
          <p:nvPr userDrawn="1"/>
        </p:nvSpPr>
        <p:spPr>
          <a:xfrm>
            <a:off x="7896225" y="1628775"/>
            <a:ext cx="3600450" cy="2249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076A108-5B66-AC62-B2A0-786458721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4059237"/>
            <a:ext cx="3600450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7275B5E-9B81-83E4-095E-2E457D1099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96225" y="4059237"/>
            <a:ext cx="3600450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BC471-A2E8-7524-0739-2F9FFE189D03}"/>
              </a:ext>
            </a:extLst>
          </p:cNvPr>
          <p:cNvSpPr/>
          <p:nvPr userDrawn="1"/>
        </p:nvSpPr>
        <p:spPr>
          <a:xfrm>
            <a:off x="4475163" y="4059234"/>
            <a:ext cx="3241675" cy="2249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BFAF7-3ECD-314B-F175-EDB785D0FE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989138"/>
            <a:ext cx="2879725" cy="1619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8054F1F-A63B-948C-82BE-8ECDFC8D2B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868" y="1989138"/>
            <a:ext cx="2879725" cy="1619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4"/>
            <a:endParaRPr lang="en-GB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C0AD71-43DF-7573-DD5B-BF64304CDE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1594" y="4418013"/>
            <a:ext cx="2504881" cy="153193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248549-83DB-4CA0-3653-0C1020DAE131}"/>
              </a:ext>
            </a:extLst>
          </p:cNvPr>
          <p:cNvGrpSpPr/>
          <p:nvPr userDrawn="1"/>
        </p:nvGrpSpPr>
        <p:grpSpPr>
          <a:xfrm>
            <a:off x="208958" y="211260"/>
            <a:ext cx="11760233" cy="6457829"/>
            <a:chOff x="208958" y="211260"/>
            <a:chExt cx="11760233" cy="645782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E6D62A-0484-9419-DED2-207BD1F7D9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8958" y="6669089"/>
              <a:ext cx="11725743" cy="0"/>
            </a:xfrm>
            <a:prstGeom prst="line">
              <a:avLst/>
            </a:prstGeom>
            <a:ln w="9525">
              <a:solidFill>
                <a:srgbClr val="199BB2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20DF99-E5BC-3C9E-230B-B0C926A2B3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2808" y="478940"/>
              <a:ext cx="0" cy="5921860"/>
            </a:xfrm>
            <a:prstGeom prst="line">
              <a:avLst/>
            </a:prstGeom>
            <a:ln w="9525">
              <a:solidFill>
                <a:srgbClr val="199BB2"/>
              </a:solidFill>
              <a:headEnd type="triangle" w="med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C4E69613-0D3E-0E58-1C00-CC1A5B5891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2808" y="211260"/>
              <a:ext cx="11746383" cy="6213290"/>
            </a:xfrm>
            <a:prstGeom prst="bentConnector3">
              <a:avLst>
                <a:gd name="adj1" fmla="val 99993"/>
              </a:avLst>
            </a:prstGeom>
            <a:ln w="9525">
              <a:solidFill>
                <a:srgbClr val="169BB2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B8ADE8B-9EE5-8583-BA7B-C4467FC1C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44673" y="1628774"/>
            <a:ext cx="2572042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271E9-F56C-E905-E582-3687E3301890}"/>
              </a:ext>
            </a:extLst>
          </p:cNvPr>
          <p:cNvSpPr/>
          <p:nvPr userDrawn="1"/>
        </p:nvSpPr>
        <p:spPr>
          <a:xfrm>
            <a:off x="695325" y="1628776"/>
            <a:ext cx="2556114" cy="2249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0FB3A-F521-5C7E-D689-2B7577619FAD}"/>
              </a:ext>
            </a:extLst>
          </p:cNvPr>
          <p:cNvSpPr/>
          <p:nvPr userDrawn="1"/>
        </p:nvSpPr>
        <p:spPr>
          <a:xfrm>
            <a:off x="6192433" y="1628775"/>
            <a:ext cx="2572040" cy="2249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076A108-5B66-AC62-B2A0-786458721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4059237"/>
            <a:ext cx="2556114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7275B5E-9B81-83E4-095E-2E457D1099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2433" y="4059239"/>
            <a:ext cx="2572040" cy="22494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BC471-A2E8-7524-0739-2F9FFE189D03}"/>
              </a:ext>
            </a:extLst>
          </p:cNvPr>
          <p:cNvSpPr/>
          <p:nvPr userDrawn="1"/>
        </p:nvSpPr>
        <p:spPr>
          <a:xfrm>
            <a:off x="3430329" y="4059237"/>
            <a:ext cx="2586386" cy="2249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BFAF7-3ECD-314B-F175-EDB785D0FE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9" y="1989138"/>
            <a:ext cx="1835386" cy="161925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8054F1F-A63B-948C-82BE-8ECDFC8D2B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5968" y="1987555"/>
            <a:ext cx="1848141" cy="163512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4"/>
            <a:endParaRPr lang="en-GB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C0AD71-43DF-7573-DD5B-BF64304CDE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7520" y="4418013"/>
            <a:ext cx="1868828" cy="153193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64AF7FDF-C288-CEBA-B84B-BC88D6ACB5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0191" y="1628775"/>
            <a:ext cx="2556483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776553-1BE6-0C56-A1DB-934B4CCBFB33}"/>
              </a:ext>
            </a:extLst>
          </p:cNvPr>
          <p:cNvSpPr/>
          <p:nvPr userDrawn="1"/>
        </p:nvSpPr>
        <p:spPr>
          <a:xfrm>
            <a:off x="8940191" y="4059237"/>
            <a:ext cx="2556481" cy="22494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B79596F-9790-36ED-73B6-C75D4FCFB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00552" y="4418015"/>
            <a:ext cx="1835761" cy="153193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C70F35-5F11-DBEB-7683-19B4EBC77E89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3F76D4-09B1-6C4D-42AC-B37DF923F3D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068D02B-0C63-F579-7619-2BE5987DA8F8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BE93D-7D4A-5541-286F-9D4FB13E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50" cy="900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A0BB1-A56B-C71E-A892-9D1966DD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4319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4C2A-7F6B-0EFE-2EA1-A0EC09605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308725"/>
            <a:ext cx="720724" cy="3603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2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84" r:id="rId2"/>
    <p:sldLayoutId id="2147483848" r:id="rId3"/>
    <p:sldLayoutId id="2147483819" r:id="rId4"/>
    <p:sldLayoutId id="2147483830" r:id="rId5"/>
    <p:sldLayoutId id="2147483831" r:id="rId6"/>
    <p:sldLayoutId id="2147483811" r:id="rId7"/>
    <p:sldLayoutId id="2147483834" r:id="rId8"/>
    <p:sldLayoutId id="2147483812" r:id="rId9"/>
    <p:sldLayoutId id="2147483842" r:id="rId10"/>
    <p:sldLayoutId id="2147483840" r:id="rId11"/>
    <p:sldLayoutId id="2147483650" r:id="rId12"/>
    <p:sldLayoutId id="2147483797" r:id="rId13"/>
    <p:sldLayoutId id="2147483798" r:id="rId14"/>
    <p:sldLayoutId id="2147483654" r:id="rId15"/>
    <p:sldLayoutId id="2147483659" r:id="rId16"/>
    <p:sldLayoutId id="2147483795" r:id="rId17"/>
    <p:sldLayoutId id="2147483660" r:id="rId18"/>
    <p:sldLayoutId id="2147483843" r:id="rId19"/>
    <p:sldLayoutId id="2147483713" r:id="rId20"/>
    <p:sldLayoutId id="2147483777" r:id="rId21"/>
    <p:sldLayoutId id="2147483788" r:id="rId22"/>
    <p:sldLayoutId id="2147483789" r:id="rId23"/>
    <p:sldLayoutId id="2147483807" r:id="rId24"/>
    <p:sldLayoutId id="2147483808" r:id="rId25"/>
    <p:sldLayoutId id="2147483776" r:id="rId26"/>
    <p:sldLayoutId id="2147483839" r:id="rId27"/>
    <p:sldLayoutId id="2147483663" r:id="rId28"/>
    <p:sldLayoutId id="2147483666" r:id="rId29"/>
    <p:sldLayoutId id="2147483847" r:id="rId30"/>
    <p:sldLayoutId id="2147483669" r:id="rId31"/>
    <p:sldLayoutId id="2147483844" r:id="rId32"/>
    <p:sldLayoutId id="2147483672" r:id="rId33"/>
    <p:sldLayoutId id="2147483727" r:id="rId34"/>
    <p:sldLayoutId id="2147483845" r:id="rId35"/>
    <p:sldLayoutId id="2147483679" r:id="rId36"/>
    <p:sldLayoutId id="2147483680" r:id="rId37"/>
    <p:sldLayoutId id="2147483683" r:id="rId38"/>
    <p:sldLayoutId id="2147483685" r:id="rId39"/>
    <p:sldLayoutId id="2147483686" r:id="rId40"/>
    <p:sldLayoutId id="2147483737" r:id="rId41"/>
    <p:sldLayoutId id="2147483687" r:id="rId42"/>
    <p:sldLayoutId id="2147483691" r:id="rId43"/>
    <p:sldLayoutId id="2147483695" r:id="rId44"/>
    <p:sldLayoutId id="2147483703" r:id="rId45"/>
    <p:sldLayoutId id="2147483718" r:id="rId46"/>
    <p:sldLayoutId id="2147483705" r:id="rId47"/>
    <p:sldLayoutId id="2147483707" r:id="rId48"/>
    <p:sldLayoutId id="2147483709" r:id="rId49"/>
    <p:sldLayoutId id="2147483768" r:id="rId50"/>
    <p:sldLayoutId id="2147483714" r:id="rId51"/>
    <p:sldLayoutId id="2147483710" r:id="rId52"/>
    <p:sldLayoutId id="2147483846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30" baseline="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86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pos="2479" userDrawn="1">
          <p15:clr>
            <a:srgbClr val="F26B43"/>
          </p15:clr>
        </p15:guide>
        <p15:guide id="6" pos="2026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1118" userDrawn="1">
          <p15:clr>
            <a:srgbClr val="F26B43"/>
          </p15:clr>
        </p15:guide>
        <p15:guide id="9" pos="665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2" pos="4294" userDrawn="1">
          <p15:clr>
            <a:srgbClr val="F26B43"/>
          </p15:clr>
        </p15:guide>
        <p15:guide id="13" pos="4747" userDrawn="1">
          <p15:clr>
            <a:srgbClr val="F26B43"/>
          </p15:clr>
        </p15:guide>
        <p15:guide id="14" pos="5201" userDrawn="1">
          <p15:clr>
            <a:srgbClr val="F26B43"/>
          </p15:clr>
        </p15:guide>
        <p15:guide id="15" pos="5654" userDrawn="1">
          <p15:clr>
            <a:srgbClr val="F26B43"/>
          </p15:clr>
        </p15:guide>
        <p15:guide id="16" pos="6108" userDrawn="1">
          <p15:clr>
            <a:srgbClr val="F26B43"/>
          </p15:clr>
        </p15:guide>
        <p15:guide id="17" pos="6562" userDrawn="1">
          <p15:clr>
            <a:srgbClr val="F26B43"/>
          </p15:clr>
        </p15:guide>
        <p15:guide id="18" pos="7015" userDrawn="1">
          <p15:clr>
            <a:srgbClr val="F26B43"/>
          </p15:clr>
        </p15:guide>
        <p15:guide id="19" pos="7469" userDrawn="1">
          <p15:clr>
            <a:srgbClr val="F26B43"/>
          </p15:clr>
        </p15:guide>
        <p15:guide id="21" orient="horz" pos="1706" userDrawn="1">
          <p15:clr>
            <a:srgbClr val="F26B43"/>
          </p15:clr>
        </p15:guide>
        <p15:guide id="22" orient="horz" pos="1253" userDrawn="1">
          <p15:clr>
            <a:srgbClr val="F26B43"/>
          </p15:clr>
        </p15:guide>
        <p15:guide id="23" orient="horz" pos="799" userDrawn="1">
          <p15:clr>
            <a:srgbClr val="F26B43"/>
          </p15:clr>
        </p15:guide>
        <p15:guide id="24" orient="horz" pos="346" userDrawn="1">
          <p15:clr>
            <a:srgbClr val="F26B43"/>
          </p15:clr>
        </p15:guide>
        <p15:guide id="26" orient="horz" pos="2614" userDrawn="1">
          <p15:clr>
            <a:srgbClr val="F26B43"/>
          </p15:clr>
        </p15:guide>
        <p15:guide id="27" orient="horz" pos="3067" userDrawn="1">
          <p15:clr>
            <a:srgbClr val="F26B43"/>
          </p15:clr>
        </p15:guide>
        <p15:guide id="28" orient="horz" pos="3521" userDrawn="1">
          <p15:clr>
            <a:srgbClr val="F26B43"/>
          </p15:clr>
        </p15:guide>
        <p15:guide id="29" orient="horz" pos="3974" userDrawn="1">
          <p15:clr>
            <a:srgbClr val="F26B43"/>
          </p15:clr>
        </p15:guide>
        <p15:guide id="31" pos="3613" userDrawn="1">
          <p15:clr>
            <a:srgbClr val="FBAE40"/>
          </p15:clr>
        </p15:guide>
        <p15:guide id="32" pos="3160" userDrawn="1">
          <p15:clr>
            <a:srgbClr val="FBAE40"/>
          </p15:clr>
        </p15:guide>
        <p15:guide id="33" pos="2706" userDrawn="1">
          <p15:clr>
            <a:srgbClr val="FBAE40"/>
          </p15:clr>
        </p15:guide>
        <p15:guide id="34" pos="2252" userDrawn="1">
          <p15:clr>
            <a:srgbClr val="FBAE40"/>
          </p15:clr>
        </p15:guide>
        <p15:guide id="35" pos="1799" userDrawn="1">
          <p15:clr>
            <a:srgbClr val="FBAE40"/>
          </p15:clr>
        </p15:guide>
        <p15:guide id="36" pos="1345" userDrawn="1">
          <p15:clr>
            <a:srgbClr val="FBAE40"/>
          </p15:clr>
        </p15:guide>
        <p15:guide id="37" pos="892" userDrawn="1">
          <p15:clr>
            <a:srgbClr val="FBAE40"/>
          </p15:clr>
        </p15:guide>
        <p15:guide id="38" pos="438" userDrawn="1">
          <p15:clr>
            <a:srgbClr val="FBAE40"/>
          </p15:clr>
        </p15:guide>
        <p15:guide id="39" pos="4067" userDrawn="1">
          <p15:clr>
            <a:srgbClr val="FBAE40"/>
          </p15:clr>
        </p15:guide>
        <p15:guide id="40" pos="4520" userDrawn="1">
          <p15:clr>
            <a:srgbClr val="FBAE40"/>
          </p15:clr>
        </p15:guide>
        <p15:guide id="41" pos="4974" userDrawn="1">
          <p15:clr>
            <a:srgbClr val="FBAE40"/>
          </p15:clr>
        </p15:guide>
        <p15:guide id="42" pos="5428" userDrawn="1">
          <p15:clr>
            <a:srgbClr val="FBAE40"/>
          </p15:clr>
        </p15:guide>
        <p15:guide id="43" pos="5881" userDrawn="1">
          <p15:clr>
            <a:srgbClr val="FBAE40"/>
          </p15:clr>
        </p15:guide>
        <p15:guide id="44" pos="6335" userDrawn="1">
          <p15:clr>
            <a:srgbClr val="FBAE40"/>
          </p15:clr>
        </p15:guide>
        <p15:guide id="45" pos="6788" userDrawn="1">
          <p15:clr>
            <a:srgbClr val="FBAE40"/>
          </p15:clr>
        </p15:guide>
        <p15:guide id="46" pos="7242" userDrawn="1">
          <p15:clr>
            <a:srgbClr val="FBAE40"/>
          </p15:clr>
        </p15:guide>
        <p15:guide id="47" orient="horz" pos="1933" userDrawn="1">
          <p15:clr>
            <a:srgbClr val="F26B43"/>
          </p15:clr>
        </p15:guide>
        <p15:guide id="48" orient="horz" pos="1480" userDrawn="1">
          <p15:clr>
            <a:srgbClr val="F26B43"/>
          </p15:clr>
        </p15:guide>
        <p15:guide id="49" orient="horz" pos="1026" userDrawn="1">
          <p15:clr>
            <a:srgbClr val="F26B43"/>
          </p15:clr>
        </p15:guide>
        <p15:guide id="50" orient="horz" pos="572" userDrawn="1">
          <p15:clr>
            <a:srgbClr val="F26B43"/>
          </p15:clr>
        </p15:guide>
        <p15:guide id="51" orient="horz" pos="119" userDrawn="1">
          <p15:clr>
            <a:srgbClr val="F26B43"/>
          </p15:clr>
        </p15:guide>
        <p15:guide id="52" orient="horz" pos="2387" userDrawn="1">
          <p15:clr>
            <a:srgbClr val="F26B43"/>
          </p15:clr>
        </p15:guide>
        <p15:guide id="53" orient="horz" pos="2840" userDrawn="1">
          <p15:clr>
            <a:srgbClr val="F26B43"/>
          </p15:clr>
        </p15:guide>
        <p15:guide id="54" orient="horz" pos="3294" userDrawn="1">
          <p15:clr>
            <a:srgbClr val="F26B43"/>
          </p15:clr>
        </p15:guide>
        <p15:guide id="55" orient="horz" pos="3748" userDrawn="1">
          <p15:clr>
            <a:srgbClr val="F26B43"/>
          </p15:clr>
        </p15:guide>
        <p15:guide id="56" orient="horz" pos="4201" userDrawn="1">
          <p15:clr>
            <a:srgbClr val="F26B43"/>
          </p15:clr>
        </p15:guide>
        <p15:guide id="57" pos="98" userDrawn="1">
          <p15:clr>
            <a:srgbClr val="FFFFFF"/>
          </p15:clr>
        </p15:guide>
        <p15:guide id="58" pos="325" userDrawn="1">
          <p15:clr>
            <a:srgbClr val="FFFFFF"/>
          </p15:clr>
        </p15:guide>
        <p15:guide id="59" pos="551" userDrawn="1">
          <p15:clr>
            <a:srgbClr val="FFFFFF"/>
          </p15:clr>
        </p15:guide>
        <p15:guide id="60" pos="1005" userDrawn="1">
          <p15:clr>
            <a:srgbClr val="FFFFFF"/>
          </p15:clr>
        </p15:guide>
        <p15:guide id="61" pos="778" userDrawn="1">
          <p15:clr>
            <a:srgbClr val="FFFFFF"/>
          </p15:clr>
        </p15:guide>
        <p15:guide id="62" pos="1232" userDrawn="1">
          <p15:clr>
            <a:srgbClr val="FFFFFF"/>
          </p15:clr>
        </p15:guide>
        <p15:guide id="63" pos="1459" userDrawn="1">
          <p15:clr>
            <a:srgbClr val="FFFFFF"/>
          </p15:clr>
        </p15:guide>
        <p15:guide id="64" pos="1685" userDrawn="1">
          <p15:clr>
            <a:srgbClr val="FFFFFF"/>
          </p15:clr>
        </p15:guide>
        <p15:guide id="65" pos="1912" userDrawn="1">
          <p15:clr>
            <a:srgbClr val="FFFFFF"/>
          </p15:clr>
        </p15:guide>
        <p15:guide id="66" pos="2139" userDrawn="1">
          <p15:clr>
            <a:srgbClr val="FFFFFF"/>
          </p15:clr>
        </p15:guide>
        <p15:guide id="67" pos="2366" userDrawn="1">
          <p15:clr>
            <a:srgbClr val="FFFFFF"/>
          </p15:clr>
        </p15:guide>
        <p15:guide id="68" pos="2593" userDrawn="1">
          <p15:clr>
            <a:srgbClr val="FFFFFF"/>
          </p15:clr>
        </p15:guide>
        <p15:guide id="69" pos="2819" userDrawn="1">
          <p15:clr>
            <a:srgbClr val="FFFFFF"/>
          </p15:clr>
        </p15:guide>
        <p15:guide id="70" pos="3046" userDrawn="1">
          <p15:clr>
            <a:srgbClr val="FFFFFF"/>
          </p15:clr>
        </p15:guide>
        <p15:guide id="71" pos="3273" userDrawn="1">
          <p15:clr>
            <a:srgbClr val="FFFFFF"/>
          </p15:clr>
        </p15:guide>
        <p15:guide id="72" pos="3500" userDrawn="1">
          <p15:clr>
            <a:srgbClr val="FFFFFF"/>
          </p15:clr>
        </p15:guide>
        <p15:guide id="73" pos="3727" userDrawn="1">
          <p15:clr>
            <a:srgbClr val="FFFFFF"/>
          </p15:clr>
        </p15:guide>
        <p15:guide id="74" pos="3953" userDrawn="1">
          <p15:clr>
            <a:srgbClr val="FFFFFF"/>
          </p15:clr>
        </p15:guide>
        <p15:guide id="75" pos="4180" userDrawn="1">
          <p15:clr>
            <a:srgbClr val="FFFFFF"/>
          </p15:clr>
        </p15:guide>
        <p15:guide id="76" pos="4407" userDrawn="1">
          <p15:clr>
            <a:srgbClr val="FFFFFF"/>
          </p15:clr>
        </p15:guide>
        <p15:guide id="77" pos="4634" userDrawn="1">
          <p15:clr>
            <a:srgbClr val="FFFFFF"/>
          </p15:clr>
        </p15:guide>
        <p15:guide id="78" pos="4861" userDrawn="1">
          <p15:clr>
            <a:srgbClr val="FFFFFF"/>
          </p15:clr>
        </p15:guide>
        <p15:guide id="79" pos="5087" userDrawn="1">
          <p15:clr>
            <a:srgbClr val="FFFFFF"/>
          </p15:clr>
        </p15:guide>
        <p15:guide id="80" pos="5314" userDrawn="1">
          <p15:clr>
            <a:srgbClr val="FFFFFF"/>
          </p15:clr>
        </p15:guide>
        <p15:guide id="81" pos="5541" userDrawn="1">
          <p15:clr>
            <a:srgbClr val="FFFFFF"/>
          </p15:clr>
        </p15:guide>
        <p15:guide id="82" pos="5768" userDrawn="1">
          <p15:clr>
            <a:srgbClr val="FFFFFF"/>
          </p15:clr>
        </p15:guide>
        <p15:guide id="83" pos="5995" userDrawn="1">
          <p15:clr>
            <a:srgbClr val="FFFFFF"/>
          </p15:clr>
        </p15:guide>
        <p15:guide id="84" pos="6221" userDrawn="1">
          <p15:clr>
            <a:srgbClr val="FFFFFF"/>
          </p15:clr>
        </p15:guide>
        <p15:guide id="85" pos="6448" userDrawn="1">
          <p15:clr>
            <a:srgbClr val="FFFFFF"/>
          </p15:clr>
        </p15:guide>
        <p15:guide id="86" pos="6675" userDrawn="1">
          <p15:clr>
            <a:srgbClr val="FFFFFF"/>
          </p15:clr>
        </p15:guide>
        <p15:guide id="87" pos="6902" userDrawn="1">
          <p15:clr>
            <a:srgbClr val="FFFFFF"/>
          </p15:clr>
        </p15:guide>
        <p15:guide id="88" pos="7129" userDrawn="1">
          <p15:clr>
            <a:srgbClr val="FFFFFF"/>
          </p15:clr>
        </p15:guide>
        <p15:guide id="89" pos="7355" userDrawn="1">
          <p15:clr>
            <a:srgbClr val="FFFFFF"/>
          </p15:clr>
        </p15:guide>
        <p15:guide id="90" pos="7582" userDrawn="1">
          <p15:clr>
            <a:srgbClr val="FFFFFF"/>
          </p15:clr>
        </p15:guide>
        <p15:guide id="91" orient="horz" pos="232" userDrawn="1">
          <p15:clr>
            <a:srgbClr val="FFFFFF"/>
          </p15:clr>
        </p15:guide>
        <p15:guide id="92" orient="horz" pos="459" userDrawn="1">
          <p15:clr>
            <a:srgbClr val="FFFFFF"/>
          </p15:clr>
        </p15:guide>
        <p15:guide id="93" orient="horz" pos="686" userDrawn="1">
          <p15:clr>
            <a:srgbClr val="FFFFFF"/>
          </p15:clr>
        </p15:guide>
        <p15:guide id="94" orient="horz" pos="913" userDrawn="1">
          <p15:clr>
            <a:srgbClr val="FFFFFF"/>
          </p15:clr>
        </p15:guide>
        <p15:guide id="95" orient="horz" pos="1139" userDrawn="1">
          <p15:clr>
            <a:srgbClr val="FFFFFF"/>
          </p15:clr>
        </p15:guide>
        <p15:guide id="96" orient="horz" pos="1366" userDrawn="1">
          <p15:clr>
            <a:srgbClr val="FFFFFF"/>
          </p15:clr>
        </p15:guide>
        <p15:guide id="97" orient="horz" pos="1593" userDrawn="1">
          <p15:clr>
            <a:srgbClr val="FFFFFF"/>
          </p15:clr>
        </p15:guide>
        <p15:guide id="98" orient="horz" pos="1820" userDrawn="1">
          <p15:clr>
            <a:srgbClr val="FFFFFF"/>
          </p15:clr>
        </p15:guide>
        <p15:guide id="99" orient="horz" pos="2047" userDrawn="1">
          <p15:clr>
            <a:srgbClr val="FFFFFF"/>
          </p15:clr>
        </p15:guide>
        <p15:guide id="100" orient="horz" pos="2273" userDrawn="1">
          <p15:clr>
            <a:srgbClr val="FFFFFF"/>
          </p15:clr>
        </p15:guide>
        <p15:guide id="101" orient="horz" pos="2500" userDrawn="1">
          <p15:clr>
            <a:srgbClr val="FFFFFF"/>
          </p15:clr>
        </p15:guide>
        <p15:guide id="102" orient="horz" pos="2727" userDrawn="1">
          <p15:clr>
            <a:srgbClr val="FFFFFF"/>
          </p15:clr>
        </p15:guide>
        <p15:guide id="103" orient="horz" pos="2954" userDrawn="1">
          <p15:clr>
            <a:srgbClr val="FFFFFF"/>
          </p15:clr>
        </p15:guide>
        <p15:guide id="104" orient="horz" pos="3181" userDrawn="1">
          <p15:clr>
            <a:srgbClr val="FFFFFF"/>
          </p15:clr>
        </p15:guide>
        <p15:guide id="105" orient="horz" pos="3407" userDrawn="1">
          <p15:clr>
            <a:srgbClr val="FFFFFF"/>
          </p15:clr>
        </p15:guide>
        <p15:guide id="106" orient="horz" pos="3634" userDrawn="1">
          <p15:clr>
            <a:srgbClr val="FFFFFF"/>
          </p15:clr>
        </p15:guide>
        <p15:guide id="107" orient="horz" pos="3861" userDrawn="1">
          <p15:clr>
            <a:srgbClr val="FFFFFF"/>
          </p15:clr>
        </p15:guide>
        <p15:guide id="108" orient="horz" pos="4088" userDrawn="1">
          <p15:clr>
            <a:srgbClr val="FF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B5C848-344E-AF89-3147-98CA72AE4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Black Friday &amp; Cyber Monday 2024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C7F8768-AF07-A547-6798-FB55CC061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JCDecaux UK Programmatic DOOH Auction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4AE13-4440-4328-9095-6FCDC415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6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983AA7-985C-CA07-2CBA-60C22D3C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Silver package: £50,000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B88B3-4420-5AC5-1391-15D802A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10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49F589-3770-B800-800F-B1AD6FEE0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735637" cy="360364"/>
          </a:xfrm>
        </p:spPr>
        <p:txBody>
          <a:bodyPr/>
          <a:lstStyle/>
          <a:p>
            <a:r>
              <a:rPr lang="en-GB" dirty="0"/>
              <a:t>*Sizes Vary​, ** 2,427,184 – impressions generated from VIOOH Automation, subject to change depending on availability when deals are set up​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3F3308-4DA4-58D7-F8A5-E5F140E3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9881"/>
            <a:ext cx="5400675" cy="143986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25</a:t>
            </a:r>
            <a:r>
              <a:rPr lang="en-GB" b="1" baseline="30000" dirty="0"/>
              <a:t>th</a:t>
            </a:r>
            <a:r>
              <a:rPr lang="en-GB" b="1" dirty="0"/>
              <a:t> November – 2</a:t>
            </a:r>
            <a:r>
              <a:rPr lang="en-GB" b="1" baseline="30000" dirty="0"/>
              <a:t>nd</a:t>
            </a:r>
            <a:r>
              <a:rPr lang="en-GB" b="1" dirty="0"/>
              <a:t> December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0E62C-D794-CF4D-EACA-E574DBD3767F}"/>
              </a:ext>
            </a:extLst>
          </p:cNvPr>
          <p:cNvSpPr txBox="1"/>
          <p:nvPr/>
        </p:nvSpPr>
        <p:spPr>
          <a:xfrm>
            <a:off x="609600" y="5780675"/>
            <a:ext cx="534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 Nova Light" panose="020B0504020202020204" pitchFamily="34" charset="0"/>
              </a:rPr>
              <a:t>Please get in touch to discuss personalising this campaign.​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2D0D4A-5EB7-4B43-1709-C7B0820E8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37950"/>
              </p:ext>
            </p:extLst>
          </p:nvPr>
        </p:nvGraphicFramePr>
        <p:xfrm>
          <a:off x="695325" y="2001674"/>
          <a:ext cx="504031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78">
                  <a:extLst>
                    <a:ext uri="{9D8B030D-6E8A-4147-A177-3AD203B41FA5}">
                      <a16:colId xmlns:a16="http://schemas.microsoft.com/office/drawing/2014/main" val="278210921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224324279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2973757232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3160451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Creative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Specs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CPM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2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Roadside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1080x1920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Rail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1080x1080​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Mall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1080x1080​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6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 err="1">
                          <a:latin typeface="Arial Nova Light" panose="020B0504020202020204" pitchFamily="34" charset="0"/>
                        </a:rPr>
                        <a:t>MVision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720x1280*​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10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Large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612x306*​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240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29C594-F0EC-AB78-A7E3-834179B55293}"/>
              </a:ext>
            </a:extLst>
          </p:cNvPr>
          <p:cNvSpPr txBox="1"/>
          <p:nvPr/>
        </p:nvSpPr>
        <p:spPr>
          <a:xfrm>
            <a:off x="1266090" y="4935415"/>
            <a:ext cx="1369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 Nova Light" panose="020B0504020202020204" pitchFamily="34" charset="0"/>
              </a:rPr>
              <a:t>5.4m</a:t>
            </a:r>
            <a:r>
              <a:rPr lang="en-GB" dirty="0">
                <a:latin typeface="Arial Nova Light" panose="020B0504020202020204" pitchFamily="34" charset="0"/>
              </a:rPr>
              <a:t>** </a:t>
            </a:r>
          </a:p>
          <a:p>
            <a:r>
              <a:rPr lang="en-GB" dirty="0">
                <a:latin typeface="Arial Nova Light" panose="020B0504020202020204" pitchFamily="34" charset="0"/>
              </a:rPr>
              <a:t>Impressions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F197B-FC1B-6F76-3201-291D2A4D8270}"/>
              </a:ext>
            </a:extLst>
          </p:cNvPr>
          <p:cNvSpPr txBox="1"/>
          <p:nvPr/>
        </p:nvSpPr>
        <p:spPr>
          <a:xfrm>
            <a:off x="3707847" y="4929340"/>
            <a:ext cx="1560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 Nova Light" panose="020B0504020202020204" pitchFamily="34" charset="0"/>
              </a:rPr>
              <a:t>£9.20</a:t>
            </a:r>
          </a:p>
          <a:p>
            <a:r>
              <a:rPr lang="en-GB" dirty="0">
                <a:latin typeface="Arial Nova Light" panose="020B0504020202020204" pitchFamily="34" charset="0"/>
              </a:rPr>
              <a:t>Average CPM</a:t>
            </a:r>
          </a:p>
        </p:txBody>
      </p:sp>
      <p:pic>
        <p:nvPicPr>
          <p:cNvPr id="14" name="Picture Placeholder 13" descr="People walking in a mall&#10;&#10;Description automatically generated">
            <a:extLst>
              <a:ext uri="{FF2B5EF4-FFF2-40B4-BE49-F238E27FC236}">
                <a16:creationId xmlns:a16="http://schemas.microsoft.com/office/drawing/2014/main" id="{6BA1C8B2-56BB-1149-4455-6111207EE8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r="22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21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983AA7-985C-CA07-2CBA-60C22D3C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 package: £100,000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B88B3-4420-5AC5-1391-15D802A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11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49F589-3770-B800-800F-B1AD6FEE0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735637" cy="360364"/>
          </a:xfrm>
        </p:spPr>
        <p:txBody>
          <a:bodyPr/>
          <a:lstStyle/>
          <a:p>
            <a:r>
              <a:rPr lang="en-GB" dirty="0"/>
              <a:t>*Sizes Vary​, ** 2,427,184 – impressions generated from VIOOH Automation, subject to change depending on availability when deals are set up​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3F3308-4DA4-58D7-F8A5-E5F140E3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9881"/>
            <a:ext cx="5400675" cy="143986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25</a:t>
            </a:r>
            <a:r>
              <a:rPr lang="en-GB" b="1" baseline="30000" dirty="0"/>
              <a:t>th</a:t>
            </a:r>
            <a:r>
              <a:rPr lang="en-GB" b="1" dirty="0"/>
              <a:t> November – 2</a:t>
            </a:r>
            <a:r>
              <a:rPr lang="en-GB" b="1" baseline="30000" dirty="0"/>
              <a:t>nd</a:t>
            </a:r>
            <a:r>
              <a:rPr lang="en-GB" b="1" dirty="0"/>
              <a:t> December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0E62C-D794-CF4D-EACA-E574DBD3767F}"/>
              </a:ext>
            </a:extLst>
          </p:cNvPr>
          <p:cNvSpPr txBox="1"/>
          <p:nvPr/>
        </p:nvSpPr>
        <p:spPr>
          <a:xfrm>
            <a:off x="609600" y="5862736"/>
            <a:ext cx="534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 Nova Light" panose="020B0504020202020204" pitchFamily="34" charset="0"/>
              </a:rPr>
              <a:t>Please get in touch to discuss personalising this campaign.​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2D0D4A-5EB7-4B43-1709-C7B0820E8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02607"/>
              </p:ext>
            </p:extLst>
          </p:nvPr>
        </p:nvGraphicFramePr>
        <p:xfrm>
          <a:off x="695325" y="1860998"/>
          <a:ext cx="5040312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78">
                  <a:extLst>
                    <a:ext uri="{9D8B030D-6E8A-4147-A177-3AD203B41FA5}">
                      <a16:colId xmlns:a16="http://schemas.microsoft.com/office/drawing/2014/main" val="278210921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224324279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2973757232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3160451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Creative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Specs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CPM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2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Roadside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1080x1920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Rail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1080x1080​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Mall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1080x1080​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6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 err="1">
                          <a:latin typeface="Arial Nova Light" panose="020B0504020202020204" pitchFamily="34" charset="0"/>
                        </a:rPr>
                        <a:t>MVision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720x1280*​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10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Large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612x306*​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2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Supermarkets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1080x1920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324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29C594-F0EC-AB78-A7E3-834179B55293}"/>
              </a:ext>
            </a:extLst>
          </p:cNvPr>
          <p:cNvSpPr txBox="1"/>
          <p:nvPr/>
        </p:nvSpPr>
        <p:spPr>
          <a:xfrm>
            <a:off x="1266090" y="5017476"/>
            <a:ext cx="1369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 Nova Light" panose="020B0504020202020204" pitchFamily="34" charset="0"/>
              </a:rPr>
              <a:t>7.8m</a:t>
            </a:r>
            <a:r>
              <a:rPr lang="en-GB" dirty="0">
                <a:latin typeface="Arial Nova Light" panose="020B0504020202020204" pitchFamily="34" charset="0"/>
              </a:rPr>
              <a:t>** </a:t>
            </a:r>
          </a:p>
          <a:p>
            <a:r>
              <a:rPr lang="en-GB" dirty="0">
                <a:latin typeface="Arial Nova Light" panose="020B0504020202020204" pitchFamily="34" charset="0"/>
              </a:rPr>
              <a:t>Impressions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F197B-FC1B-6F76-3201-291D2A4D8270}"/>
              </a:ext>
            </a:extLst>
          </p:cNvPr>
          <p:cNvSpPr txBox="1"/>
          <p:nvPr/>
        </p:nvSpPr>
        <p:spPr>
          <a:xfrm>
            <a:off x="3707847" y="5011401"/>
            <a:ext cx="1560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 Nova Light" panose="020B0504020202020204" pitchFamily="34" charset="0"/>
              </a:rPr>
              <a:t>£13.00</a:t>
            </a:r>
          </a:p>
          <a:p>
            <a:r>
              <a:rPr lang="en-GB" dirty="0">
                <a:latin typeface="Arial Nova Light" panose="020B0504020202020204" pitchFamily="34" charset="0"/>
              </a:rPr>
              <a:t>Average CPM</a:t>
            </a:r>
          </a:p>
        </p:txBody>
      </p:sp>
      <p:pic>
        <p:nvPicPr>
          <p:cNvPr id="13" name="Picture Placeholder 12" descr="A blurry image of a street with cars and a sign&#10;&#10;Description automatically generated">
            <a:extLst>
              <a:ext uri="{FF2B5EF4-FFF2-40B4-BE49-F238E27FC236}">
                <a16:creationId xmlns:a16="http://schemas.microsoft.com/office/drawing/2014/main" id="{D4FF7850-4751-1AA3-75FD-8F79CCA25C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r="22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325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E444-421F-3FC0-2E07-732EC35B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Friday &amp; Cyber Monday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6B02-E459-B011-B20E-1FB2DCAA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4255274"/>
            <a:ext cx="6084155" cy="609664"/>
          </a:xfrm>
        </p:spPr>
        <p:txBody>
          <a:bodyPr/>
          <a:lstStyle/>
          <a:p>
            <a:r>
              <a:rPr lang="en-GB" dirty="0"/>
              <a:t>If you want to reach Black Friday and Cyber Monday customers, or have any other briefs, please contact your JCDecaux rep, or email:​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uk.programmatic@jcdecaux.com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E2104-D302-4601-6D69-5B1146E6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Placeholder 9" descr="A large group of people in a train station&#10;&#10;Description automatically generated">
            <a:extLst>
              <a:ext uri="{FF2B5EF4-FFF2-40B4-BE49-F238E27FC236}">
                <a16:creationId xmlns:a16="http://schemas.microsoft.com/office/drawing/2014/main" id="{0857FF36-1FF7-DE2E-BB21-CADA66FC834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r="25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48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19CAED-BC33-5137-8686-81E6ED18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Black Friday &amp; Cyber Monday: 29</a:t>
            </a:r>
            <a:r>
              <a:rPr lang="en-GB" sz="2800" baseline="30000" dirty="0"/>
              <a:t>th</a:t>
            </a:r>
            <a:r>
              <a:rPr lang="en-GB" sz="2800" dirty="0"/>
              <a:t> November – 2</a:t>
            </a:r>
            <a:r>
              <a:rPr lang="en-GB" sz="2800" baseline="30000" dirty="0"/>
              <a:t>nd</a:t>
            </a:r>
            <a:r>
              <a:rPr lang="en-GB" sz="2800" dirty="0"/>
              <a:t> December 2024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3DEA3-3643-22FA-81A5-36AFA9A1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2</a:t>
            </a:fld>
            <a:endParaRPr lang="en-GB"/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6372543D-43A6-AC13-74FE-F121FC2DA107}"/>
              </a:ext>
            </a:extLst>
          </p:cNvPr>
          <p:cNvSpPr txBox="1">
            <a:spLocks/>
          </p:cNvSpPr>
          <p:nvPr/>
        </p:nvSpPr>
        <p:spPr>
          <a:xfrm>
            <a:off x="3674171" y="6415067"/>
            <a:ext cx="5098569" cy="301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6E7C7DD4-4F78-FD47-F12A-6E31135DA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8354890" cy="360364"/>
          </a:xfrm>
        </p:spPr>
        <p:txBody>
          <a:bodyPr/>
          <a:lstStyle/>
          <a:p>
            <a:r>
              <a:rPr lang="en-US" dirty="0"/>
              <a:t>Source: YouGov Profiles 2024: </a:t>
            </a:r>
            <a:r>
              <a:rPr lang="en-GB" dirty="0"/>
              <a:t>Audience defined as those who have participated in Black Friday/Cyber Monday in the last 12 months vs Nat Rep *BF = Black Friday CM = Cyber Monday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7" name="Picture 46" descr="A screenshot of a website&#10;&#10;Description automatically generated">
            <a:extLst>
              <a:ext uri="{FF2B5EF4-FFF2-40B4-BE49-F238E27FC236}">
                <a16:creationId xmlns:a16="http://schemas.microsoft.com/office/drawing/2014/main" id="{E4F82E3B-BD24-4D2A-9F92-81715829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735117"/>
            <a:ext cx="10801349" cy="44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walking in a mall&#10;&#10;Description automatically generated">
            <a:extLst>
              <a:ext uri="{FF2B5EF4-FFF2-40B4-BE49-F238E27FC236}">
                <a16:creationId xmlns:a16="http://schemas.microsoft.com/office/drawing/2014/main" id="{184FB31A-4DFF-78C5-021B-35495B416E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1C42ADE-323A-0614-BECD-95BD21B4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Ready, set, shop!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82231-6091-A81A-712C-9DD52F61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3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2D2527-8861-91E9-2FF6-7FA839738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Statista, 2023; YouGov, 2019, </a:t>
            </a:r>
            <a:r>
              <a:rPr lang="en-GB" dirty="0" err="1"/>
              <a:t>Crimtan</a:t>
            </a:r>
            <a:r>
              <a:rPr lang="en-GB" dirty="0"/>
              <a:t>, ​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2E9EF8-FE92-217D-ECC2-E02902D1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</a:rPr>
              <a:t>£8.74 bn ​</a:t>
            </a:r>
          </a:p>
          <a:p>
            <a:pPr marL="0" indent="0">
              <a:buNone/>
            </a:pPr>
            <a:r>
              <a:rPr lang="en-GB" sz="2000" dirty="0"/>
              <a:t>Retail expenditure on Black Friday in 2023 ​</a:t>
            </a:r>
          </a:p>
          <a:p>
            <a:pPr marL="0" indent="0">
              <a:buNone/>
            </a:pPr>
            <a:r>
              <a:rPr lang="en-GB" sz="2000" dirty="0"/>
              <a:t>​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</a:rPr>
              <a:t>4 in 10 ​</a:t>
            </a:r>
          </a:p>
          <a:p>
            <a:pPr marL="0" indent="0">
              <a:buNone/>
            </a:pPr>
            <a:r>
              <a:rPr lang="en-GB" sz="2000" dirty="0"/>
              <a:t>Brits are planning to make a purchase on Black Friday​</a:t>
            </a:r>
          </a:p>
          <a:p>
            <a:pPr marL="0" indent="0">
              <a:buNone/>
            </a:pPr>
            <a:r>
              <a:rPr lang="en-GB" sz="2000" dirty="0"/>
              <a:t>​​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</a:rPr>
              <a:t>#1 ​</a:t>
            </a:r>
          </a:p>
          <a:p>
            <a:pPr marL="0" indent="0">
              <a:buNone/>
            </a:pPr>
            <a:r>
              <a:rPr lang="en-GB" sz="2000" dirty="0"/>
              <a:t>Biggest retail event​</a:t>
            </a:r>
          </a:p>
          <a:p>
            <a:pPr marL="0" indent="0">
              <a:buNone/>
            </a:pPr>
            <a:r>
              <a:rPr lang="en-GB" sz="2000" dirty="0"/>
              <a:t>​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8059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B72BCB-419E-D79F-6D06-ACB718C8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motivations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E44D42-DD1A-0472-D2B5-F55DCB55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43195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Christmas shopping is a huge driver during Black Friday, with the majority of consumers focused on buying gifts for loved ones. </a:t>
            </a:r>
          </a:p>
          <a:p>
            <a:pPr marL="0" indent="0">
              <a:buNone/>
            </a:pPr>
            <a:r>
              <a:rPr lang="en-GB" dirty="0"/>
              <a:t>This creates a prime opportunity to target an audience that's actively searching for holiday deals. </a:t>
            </a:r>
          </a:p>
          <a:p>
            <a:pPr marL="0" indent="0">
              <a:buNone/>
            </a:pPr>
            <a:r>
              <a:rPr lang="en-GB" dirty="0"/>
              <a:t>With </a:t>
            </a:r>
            <a:r>
              <a:rPr lang="en-GB" b="1" dirty="0">
                <a:solidFill>
                  <a:schemeClr val="accent2"/>
                </a:solidFill>
              </a:rPr>
              <a:t>54% of respondents prioritising Christmas presents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2"/>
                </a:solidFill>
              </a:rPr>
              <a:t>34% taking advantage of spontaneous bargains</a:t>
            </a:r>
            <a:r>
              <a:rPr lang="en-GB" dirty="0"/>
              <a:t>, the holiday season is clearly the perfect time to capture shoppers. ​</a:t>
            </a:r>
          </a:p>
          <a:p>
            <a:pPr marL="0" indent="0">
              <a:buNone/>
            </a:pPr>
            <a:r>
              <a:rPr lang="en-GB" dirty="0"/>
              <a:t>By aligning campaigns with these motivations, brands can tap into </a:t>
            </a:r>
            <a:r>
              <a:rPr lang="en-GB" b="1" dirty="0">
                <a:solidFill>
                  <a:schemeClr val="accent2"/>
                </a:solidFill>
              </a:rPr>
              <a:t>highly engaged, deal-hungry audiences</a:t>
            </a:r>
            <a:r>
              <a:rPr lang="en-GB" dirty="0"/>
              <a:t>, ensuring messaging is tailored to holiday shoppers looking for the perfect gifts.​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B0798-D104-8E9A-B0A0-CECAEAA4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9CC54-D1D1-8495-B42A-EDA138A09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*Statista 2024 ; Leading consumer reasons for planned shopping during the Black Friday period in the United Kingdom (UK) in 2023​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553FD1-5188-ADFB-1593-A79FEC912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79801"/>
              </p:ext>
            </p:extLst>
          </p:nvPr>
        </p:nvGraphicFramePr>
        <p:xfrm>
          <a:off x="6096000" y="1848462"/>
          <a:ext cx="5400674" cy="360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83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B72BCB-419E-D79F-6D06-ACB718C8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audience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E44D42-DD1A-0472-D2B5-F55DCB555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By leveraging the JCDecaux Data Management Platform, we can identify regions across the UK that have a higher concentration of discount shoppers and those interested in Black Friday deals. </a:t>
            </a:r>
          </a:p>
          <a:p>
            <a:pPr marL="0" indent="0">
              <a:buNone/>
            </a:pPr>
            <a:r>
              <a:rPr lang="en-GB" dirty="0"/>
              <a:t>Even with a limited budget, this allows us to make our audience targeting as relevant as possible. </a:t>
            </a:r>
          </a:p>
          <a:p>
            <a:pPr marL="0" indent="0">
              <a:buNone/>
            </a:pPr>
            <a:r>
              <a:rPr lang="en-GB" dirty="0"/>
              <a:t>Upon request, we can create custom audience segments based on additional factors.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Example audience filters:</a:t>
            </a:r>
          </a:p>
          <a:p>
            <a:r>
              <a:rPr lang="en-GB" dirty="0"/>
              <a:t>Interested in Black Friday / discount shopping​</a:t>
            </a:r>
          </a:p>
          <a:p>
            <a:r>
              <a:rPr lang="en-GB" dirty="0" err="1"/>
              <a:t>GenZ</a:t>
            </a:r>
            <a:r>
              <a:rPr lang="en-GB" dirty="0"/>
              <a:t> discount shoppers</a:t>
            </a:r>
          </a:p>
          <a:p>
            <a:r>
              <a:rPr lang="en-GB" dirty="0"/>
              <a:t>Millennial bargain hunters</a:t>
            </a:r>
          </a:p>
          <a:p>
            <a:r>
              <a:rPr lang="en-GB" dirty="0"/>
              <a:t>Mid-income tech enthusiasts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B0798-D104-8E9A-B0A0-CECAEAA4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9CC54-D1D1-8495-B42A-EDA138A09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 – JCDecaux DMP​</a:t>
            </a:r>
          </a:p>
        </p:txBody>
      </p:sp>
      <p:sp>
        <p:nvSpPr>
          <p:cNvPr id="10" name="Google Shape;143;g2cc636f8dfd_0_208">
            <a:extLst>
              <a:ext uri="{FF2B5EF4-FFF2-40B4-BE49-F238E27FC236}">
                <a16:creationId xmlns:a16="http://schemas.microsoft.com/office/drawing/2014/main" id="{8BC3D3C4-C105-9A9B-0642-88950A651F97}"/>
              </a:ext>
            </a:extLst>
          </p:cNvPr>
          <p:cNvSpPr/>
          <p:nvPr/>
        </p:nvSpPr>
        <p:spPr>
          <a:xfrm>
            <a:off x="6096000" y="1669807"/>
            <a:ext cx="5400674" cy="4318792"/>
          </a:xfrm>
          <a:custGeom>
            <a:avLst/>
            <a:gdLst/>
            <a:ahLst/>
            <a:cxnLst/>
            <a:rect l="l" t="t" r="r" b="b"/>
            <a:pathLst>
              <a:path w="8670639" h="5497331" extrusionOk="0">
                <a:moveTo>
                  <a:pt x="0" y="0"/>
                </a:moveTo>
                <a:lnTo>
                  <a:pt x="8670639" y="0"/>
                </a:lnTo>
                <a:lnTo>
                  <a:pt x="8670639" y="5497331"/>
                </a:lnTo>
                <a:lnTo>
                  <a:pt x="0" y="54973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88005" r="-4846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4FDB-463C-03EA-4A8F-F17984DF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 Z discount shoppers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F80B7-E066-F9D4-38EF-3EB66EA8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A9AF2-DBCF-BE4B-BE86-D5E3F8068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JCDecaux DMP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51E925-42AB-FDF0-2D03-95A3A70D7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512509"/>
            <a:ext cx="4122862" cy="4478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78139-4A39-B202-F1B0-95736A282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52" y="1392447"/>
            <a:ext cx="3984994" cy="48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4FDB-463C-03EA-4A8F-F17984DF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Millennial bargain hunters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F80B7-E066-F9D4-38EF-3EB66EA8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A9AF2-DBCF-BE4B-BE86-D5E3F8068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JCDecaux DMP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01374-E1DB-679E-7E00-3A8B02C6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229" y="1546714"/>
            <a:ext cx="3629263" cy="4299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D4D783-FFCF-66FB-ED63-CB934408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24" y="1628776"/>
            <a:ext cx="389189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4FDB-463C-03EA-4A8F-F17984DF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Mid-income tech enthusiasts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F80B7-E066-F9D4-38EF-3EB66EA8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A9AF2-DBCF-BE4B-BE86-D5E3F8068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JCDecaux DMP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DF2D2-F22A-B0EA-9315-D74165252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86" y="814388"/>
            <a:ext cx="3103368" cy="522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E5587D-C6A5-9441-3BF7-012CEBC9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38" y="1805115"/>
            <a:ext cx="4041531" cy="40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5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983AA7-985C-CA07-2CBA-60C22D3C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Bronze package: £25,000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B88B3-4420-5AC5-1391-15D802A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9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49F589-3770-B800-800F-B1AD6FEE0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735637" cy="360364"/>
          </a:xfrm>
        </p:spPr>
        <p:txBody>
          <a:bodyPr/>
          <a:lstStyle/>
          <a:p>
            <a:r>
              <a:rPr lang="en-GB" dirty="0"/>
              <a:t>*Sizes Vary​, ** 2,427,184 – impressions generated from VIOOH Automation, subject to change depending on availability when deals are set up​</a:t>
            </a:r>
          </a:p>
        </p:txBody>
      </p:sp>
      <p:pic>
        <p:nvPicPr>
          <p:cNvPr id="13" name="Picture Placeholder 12" descr="A bus stop with a advertisement&#10;&#10;Description automatically generated">
            <a:extLst>
              <a:ext uri="{FF2B5EF4-FFF2-40B4-BE49-F238E27FC236}">
                <a16:creationId xmlns:a16="http://schemas.microsoft.com/office/drawing/2014/main" id="{186BA9CB-6AA5-9366-0B47-89C1711E99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r="22122"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3F3308-4DA4-58D7-F8A5-E5F140E32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25</a:t>
            </a:r>
            <a:r>
              <a:rPr lang="en-GB" b="1" baseline="30000" dirty="0"/>
              <a:t>th</a:t>
            </a:r>
            <a:r>
              <a:rPr lang="en-GB" b="1" dirty="0"/>
              <a:t> November – 2</a:t>
            </a:r>
            <a:r>
              <a:rPr lang="en-GB" b="1" baseline="30000" dirty="0"/>
              <a:t>nd</a:t>
            </a:r>
            <a:r>
              <a:rPr lang="en-GB" b="1" dirty="0"/>
              <a:t> December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0E62C-D794-CF4D-EACA-E574DBD3767F}"/>
              </a:ext>
            </a:extLst>
          </p:cNvPr>
          <p:cNvSpPr txBox="1"/>
          <p:nvPr/>
        </p:nvSpPr>
        <p:spPr>
          <a:xfrm>
            <a:off x="609600" y="5780675"/>
            <a:ext cx="534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 Nova Light" panose="020B0504020202020204" pitchFamily="34" charset="0"/>
              </a:rPr>
              <a:t>Please get in touch to discuss personalising this campaign.​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2D0D4A-5EB7-4B43-1709-C7B0820E8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41640"/>
              </p:ext>
            </p:extLst>
          </p:nvPr>
        </p:nvGraphicFramePr>
        <p:xfrm>
          <a:off x="695325" y="2540932"/>
          <a:ext cx="504031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78">
                  <a:extLst>
                    <a:ext uri="{9D8B030D-6E8A-4147-A177-3AD203B41FA5}">
                      <a16:colId xmlns:a16="http://schemas.microsoft.com/office/drawing/2014/main" val="278210921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224324279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2973757232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3160451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Creative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Specs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latin typeface="Arial Nova Light" panose="020B0504020202020204" pitchFamily="34" charset="0"/>
                        </a:rPr>
                        <a:t>CPM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2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Roadside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1080x1920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Rail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1080x1080​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Mall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Static and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 Nova Light" panose="020B0504020202020204" pitchFamily="34" charset="0"/>
                          <a:ea typeface="+mn-ea"/>
                          <a:cs typeface="+mn-cs"/>
                        </a:rPr>
                        <a:t>1080x1080​</a:t>
                      </a:r>
                      <a:endParaRPr lang="en-GB" sz="1400" b="0" i="0" dirty="0">
                        <a:latin typeface="Arial Nova Light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Arial Nova Light" panose="020B0504020202020204" pitchFamily="34" charset="0"/>
                        </a:rPr>
                        <a:t>£8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618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29C594-F0EC-AB78-A7E3-834179B55293}"/>
              </a:ext>
            </a:extLst>
          </p:cNvPr>
          <p:cNvSpPr txBox="1"/>
          <p:nvPr/>
        </p:nvSpPr>
        <p:spPr>
          <a:xfrm>
            <a:off x="1266090" y="4654063"/>
            <a:ext cx="1369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 Nova Light" panose="020B0504020202020204" pitchFamily="34" charset="0"/>
              </a:rPr>
              <a:t>2.4m</a:t>
            </a:r>
            <a:r>
              <a:rPr lang="en-GB" dirty="0">
                <a:latin typeface="Arial Nova Light" panose="020B0504020202020204" pitchFamily="34" charset="0"/>
              </a:rPr>
              <a:t>** </a:t>
            </a:r>
          </a:p>
          <a:p>
            <a:r>
              <a:rPr lang="en-GB" dirty="0">
                <a:latin typeface="Arial Nova Light" panose="020B0504020202020204" pitchFamily="34" charset="0"/>
              </a:rPr>
              <a:t>Impressions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F197B-FC1B-6F76-3201-291D2A4D8270}"/>
              </a:ext>
            </a:extLst>
          </p:cNvPr>
          <p:cNvSpPr txBox="1"/>
          <p:nvPr/>
        </p:nvSpPr>
        <p:spPr>
          <a:xfrm>
            <a:off x="3707847" y="4647988"/>
            <a:ext cx="1560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 Nova Light" panose="020B0504020202020204" pitchFamily="34" charset="0"/>
              </a:rPr>
              <a:t>£10.30</a:t>
            </a:r>
          </a:p>
          <a:p>
            <a:r>
              <a:rPr lang="en-GB" dirty="0">
                <a:latin typeface="Arial Nova Light" panose="020B0504020202020204" pitchFamily="34" charset="0"/>
              </a:rPr>
              <a:t>Average CPM</a:t>
            </a:r>
          </a:p>
        </p:txBody>
      </p:sp>
    </p:spTree>
    <p:extLst>
      <p:ext uri="{BB962C8B-B14F-4D97-AF65-F5344CB8AC3E}">
        <p14:creationId xmlns:p14="http://schemas.microsoft.com/office/powerpoint/2010/main" val="331071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C0C0C"/>
      </a:dk1>
      <a:lt1>
        <a:srgbClr val="FFFFFF"/>
      </a:lt1>
      <a:dk2>
        <a:srgbClr val="153B5D"/>
      </a:dk2>
      <a:lt2>
        <a:srgbClr val="F6F3F1"/>
      </a:lt2>
      <a:accent1>
        <a:srgbClr val="153B5D"/>
      </a:accent1>
      <a:accent2>
        <a:srgbClr val="169BB2"/>
      </a:accent2>
      <a:accent3>
        <a:srgbClr val="DB2B38"/>
      </a:accent3>
      <a:accent4>
        <a:srgbClr val="2CA58D"/>
      </a:accent4>
      <a:accent5>
        <a:srgbClr val="F3A712"/>
      </a:accent5>
      <a:accent6>
        <a:srgbClr val="737976"/>
      </a:accent6>
      <a:hlink>
        <a:srgbClr val="169BB2"/>
      </a:hlink>
      <a:folHlink>
        <a:srgbClr val="2CA58D"/>
      </a:folHlink>
    </a:clrScheme>
    <a:fontScheme name="Custom 18">
      <a:majorFont>
        <a:latin typeface="Inter Extra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0892B80169E4AAF0AE22FDF2873E9" ma:contentTypeVersion="18" ma:contentTypeDescription="Create a new document." ma:contentTypeScope="" ma:versionID="7c1b82d1e58352e197152ff76f2046bf">
  <xsd:schema xmlns:xsd="http://www.w3.org/2001/XMLSchema" xmlns:xs="http://www.w3.org/2001/XMLSchema" xmlns:p="http://schemas.microsoft.com/office/2006/metadata/properties" xmlns:ns3="017a3ee4-454b-4ccf-8505-4a5585483b76" xmlns:ns4="fb3c6f59-ec2f-44f6-93ad-2e803a1daa94" targetNamespace="http://schemas.microsoft.com/office/2006/metadata/properties" ma:root="true" ma:fieldsID="68ff33144099ead70a86c07ea94b37b6" ns3:_="" ns4:_="">
    <xsd:import namespace="017a3ee4-454b-4ccf-8505-4a5585483b76"/>
    <xsd:import namespace="fb3c6f59-ec2f-44f6-93ad-2e803a1daa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3ee4-454b-4ccf-8505-4a5585483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c6f59-ec2f-44f6-93ad-2e803a1daa9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17a3ee4-454b-4ccf-8505-4a5585483b76" xsi:nil="true"/>
  </documentManagement>
</p:properties>
</file>

<file path=customXml/itemProps1.xml><?xml version="1.0" encoding="utf-8"?>
<ds:datastoreItem xmlns:ds="http://schemas.openxmlformats.org/officeDocument/2006/customXml" ds:itemID="{A462BF67-1570-4BEA-9745-BE13D3025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3ee4-454b-4ccf-8505-4a5585483b76"/>
    <ds:schemaRef ds:uri="fb3c6f59-ec2f-44f6-93ad-2e803a1da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53B664-3891-42AB-A961-20E9407223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742C3-1648-472E-8D48-0F8870AD82E3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17a3ee4-454b-4ccf-8505-4a5585483b76"/>
    <ds:schemaRef ds:uri="http://purl.org/dc/elements/1.1/"/>
    <ds:schemaRef ds:uri="http://schemas.microsoft.com/office/2006/documentManagement/types"/>
    <ds:schemaRef ds:uri="http://schemas.microsoft.com/office/2006/metadata/properties"/>
    <ds:schemaRef ds:uri="fb3c6f59-ec2f-44f6-93ad-2e803a1daa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671</Words>
  <Application>Microsoft Macintosh PowerPoint</Application>
  <PresentationFormat>Widescreen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Roboto Light</vt:lpstr>
      <vt:lpstr>Arial Nova Light</vt:lpstr>
      <vt:lpstr>Arial Nova</vt:lpstr>
      <vt:lpstr>Arial</vt:lpstr>
      <vt:lpstr>Office Theme</vt:lpstr>
      <vt:lpstr>Black Friday &amp; Cyber Monday 2024</vt:lpstr>
      <vt:lpstr>Black Friday &amp; Cyber Monday: 29th November – 2nd December 2024 </vt:lpstr>
      <vt:lpstr>Ready, set, shop!</vt:lpstr>
      <vt:lpstr>Customer motivations</vt:lpstr>
      <vt:lpstr>The audience</vt:lpstr>
      <vt:lpstr>Gen Z discount shoppers</vt:lpstr>
      <vt:lpstr>Millennial bargain hunters</vt:lpstr>
      <vt:lpstr>Mid-income tech enthusiasts</vt:lpstr>
      <vt:lpstr>Bronze package: £25,000</vt:lpstr>
      <vt:lpstr>Silver package: £50,000</vt:lpstr>
      <vt:lpstr>Gold package: £100,000</vt:lpstr>
      <vt:lpstr>Black Friday &amp; Cyber Monday 2024</vt:lpstr>
    </vt:vector>
  </TitlesOfParts>
  <Company>JCDecaux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GOWER, Russell</dc:creator>
  <cp:lastModifiedBy>MUIR, Becca</cp:lastModifiedBy>
  <cp:revision>36</cp:revision>
  <dcterms:created xsi:type="dcterms:W3CDTF">2024-01-31T07:41:52Z</dcterms:created>
  <dcterms:modified xsi:type="dcterms:W3CDTF">2024-09-17T09:58:26Z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0x0101003810892B80169E4AAF0AE22FDF2873E9</vt:lpwstr>
  </property>
</Properties>
</file>