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27" r:id="rId2"/>
    <p:sldId id="336" r:id="rId3"/>
    <p:sldId id="338" r:id="rId4"/>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B65793-45EB-4D68-8A75-1EB75F0A7BF5}">
          <p14:sldIdLst>
            <p14:sldId id="327"/>
            <p14:sldId id="336"/>
            <p14:sldId id="338"/>
          </p14:sldIdLst>
        </p14:section>
        <p14:section name="Guidance slides" id="{87FF05FA-D73F-4504-9277-B2E84C6E63E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8" autoAdjust="0"/>
    <p:restoredTop sz="95298" autoAdjust="0"/>
  </p:normalViewPr>
  <p:slideViewPr>
    <p:cSldViewPr snapToGrid="0" snapToObjects="1">
      <p:cViewPr varScale="1">
        <p:scale>
          <a:sx n="47" d="100"/>
          <a:sy n="47" d="100"/>
        </p:scale>
        <p:origin x="66"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6" cy="490409"/>
          </a:xfrm>
          <a:prstGeom prst="rect">
            <a:avLst/>
          </a:prstGeom>
        </p:spPr>
        <p:txBody>
          <a:bodyPr vert="horz" lIns="90041" tIns="45021" rIns="90041" bIns="45021" rtlCol="0"/>
          <a:lstStyle>
            <a:lvl1pPr algn="l">
              <a:defRPr sz="1200" b="0" i="0">
                <a:latin typeface="Century Gothic Regular" charset="0"/>
              </a:defRPr>
            </a:lvl1pPr>
          </a:lstStyle>
          <a:p>
            <a:endParaRPr lang="en-US"/>
          </a:p>
        </p:txBody>
      </p:sp>
      <p:sp>
        <p:nvSpPr>
          <p:cNvPr id="3" name="Date Placeholder 2"/>
          <p:cNvSpPr>
            <a:spLocks noGrp="1"/>
          </p:cNvSpPr>
          <p:nvPr>
            <p:ph type="dt" idx="1"/>
          </p:nvPr>
        </p:nvSpPr>
        <p:spPr>
          <a:xfrm>
            <a:off x="3809079" y="0"/>
            <a:ext cx="2914016" cy="490409"/>
          </a:xfrm>
          <a:prstGeom prst="rect">
            <a:avLst/>
          </a:prstGeom>
        </p:spPr>
        <p:txBody>
          <a:bodyPr vert="horz" lIns="90041" tIns="45021" rIns="90041" bIns="45021" rtlCol="0"/>
          <a:lstStyle>
            <a:lvl1pPr algn="r">
              <a:defRPr sz="1200" b="0" i="0">
                <a:latin typeface="Century Gothic Regular" charset="0"/>
              </a:defRPr>
            </a:lvl1pPr>
          </a:lstStyle>
          <a:p>
            <a:fld id="{8FC4A71E-E864-4241-AB48-92564129C85C}" type="datetimeFigureOut">
              <a:rPr lang="en-US" smtClean="0"/>
              <a:pPr/>
              <a:t>8/23/2019</a:t>
            </a:fld>
            <a:endParaRPr lang="en-US"/>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0041" tIns="45021" rIns="90041" bIns="45021" rtlCol="0" anchor="ctr"/>
          <a:lstStyle/>
          <a:p>
            <a:endParaRPr lang="en-US"/>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0041" tIns="45021" rIns="90041" bIns="4502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283831"/>
            <a:ext cx="2914016" cy="490408"/>
          </a:xfrm>
          <a:prstGeom prst="rect">
            <a:avLst/>
          </a:prstGeom>
        </p:spPr>
        <p:txBody>
          <a:bodyPr vert="horz" lIns="90041" tIns="45021" rIns="90041" bIns="45021" rtlCol="0" anchor="b"/>
          <a:lstStyle>
            <a:lvl1pPr algn="l">
              <a:defRPr sz="1200" b="0" i="0">
                <a:latin typeface="Century Gothic Regular" charset="0"/>
              </a:defRPr>
            </a:lvl1pPr>
          </a:lstStyle>
          <a:p>
            <a:endParaRPr lang="en-US"/>
          </a:p>
        </p:txBody>
      </p:sp>
      <p:sp>
        <p:nvSpPr>
          <p:cNvPr id="7" name="Slide Number Placeholder 6"/>
          <p:cNvSpPr>
            <a:spLocks noGrp="1"/>
          </p:cNvSpPr>
          <p:nvPr>
            <p:ph type="sldNum" sz="quarter" idx="5"/>
          </p:nvPr>
        </p:nvSpPr>
        <p:spPr>
          <a:xfrm>
            <a:off x="3809079" y="9283831"/>
            <a:ext cx="2914016" cy="490408"/>
          </a:xfrm>
          <a:prstGeom prst="rect">
            <a:avLst/>
          </a:prstGeom>
        </p:spPr>
        <p:txBody>
          <a:bodyPr vert="horz" lIns="90041" tIns="45021" rIns="90041" bIns="45021" rtlCol="0" anchor="b"/>
          <a:lstStyle>
            <a:lvl1pPr algn="r">
              <a:defRPr sz="1200" b="0" i="0">
                <a:latin typeface="Century Gothic Regular" charset="0"/>
              </a:defRPr>
            </a:lvl1pPr>
          </a:lstStyle>
          <a:p>
            <a:fld id="{46B08BC3-A6B2-2F4E-8766-A451EC4B11EC}" type="slidenum">
              <a:rPr lang="en-US" smtClean="0"/>
              <a:pPr/>
              <a:t>‹#›</a:t>
            </a:fld>
            <a:endParaRPr lang="en-US"/>
          </a:p>
        </p:txBody>
      </p:sp>
    </p:spTree>
    <p:extLst>
      <p:ext uri="{BB962C8B-B14F-4D97-AF65-F5344CB8AC3E}">
        <p14:creationId xmlns:p14="http://schemas.microsoft.com/office/powerpoint/2010/main" val="56976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charset="0"/>
        <a:ea typeface="+mn-ea"/>
        <a:cs typeface="+mn-cs"/>
      </a:defRPr>
    </a:lvl1pPr>
    <a:lvl2pPr marL="457200" algn="l" defTabSz="914400" rtl="0" eaLnBrk="1" latinLnBrk="0" hangingPunct="1">
      <a:defRPr sz="1200" b="0" i="0" kern="1200">
        <a:solidFill>
          <a:schemeClr val="tx1"/>
        </a:solidFill>
        <a:latin typeface="Century Gothic Regular" charset="0"/>
        <a:ea typeface="+mn-ea"/>
        <a:cs typeface="+mn-cs"/>
      </a:defRPr>
    </a:lvl2pPr>
    <a:lvl3pPr marL="914400" algn="l" defTabSz="914400" rtl="0" eaLnBrk="1" latinLnBrk="0" hangingPunct="1">
      <a:defRPr sz="1200" b="0" i="0" kern="1200">
        <a:solidFill>
          <a:schemeClr val="tx1"/>
        </a:solidFill>
        <a:latin typeface="Century Gothic Regular" charset="0"/>
        <a:ea typeface="+mn-ea"/>
        <a:cs typeface="+mn-cs"/>
      </a:defRPr>
    </a:lvl3pPr>
    <a:lvl4pPr marL="1371600" algn="l" defTabSz="914400" rtl="0" eaLnBrk="1" latinLnBrk="0" hangingPunct="1">
      <a:defRPr sz="1200" b="0" i="0" kern="1200">
        <a:solidFill>
          <a:schemeClr val="tx1"/>
        </a:solidFill>
        <a:latin typeface="Century Gothic Regular" charset="0"/>
        <a:ea typeface="+mn-ea"/>
        <a:cs typeface="+mn-cs"/>
      </a:defRPr>
    </a:lvl4pPr>
    <a:lvl5pPr marL="1828800" algn="l" defTabSz="914400" rtl="0" eaLnBrk="1" latinLnBrk="0" hangingPunct="1">
      <a:defRPr sz="1200" b="0" i="0" kern="1200">
        <a:solidFill>
          <a:schemeClr val="tx1"/>
        </a:solidFill>
        <a:latin typeface="Century Gothic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14293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1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47783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dirty="0"/>
              <a:t>Click to edit Master text styles</a:t>
            </a:r>
          </a:p>
          <a:p>
            <a:pPr lvl="1"/>
            <a:r>
              <a:rPr lang="en-US" dirty="0"/>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95760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86082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1733172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6899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55467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439158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5130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81563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16706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0659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272005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32201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885980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21031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951443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480654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1926894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9902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96625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2144961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320974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578922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348778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611723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2058955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910474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671984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757347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11187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885334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1754143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1077213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5474547"/>
            <a:ext cx="10801350" cy="531795"/>
          </a:xfrm>
        </p:spPr>
        <p:txBody>
          <a:bodyPr>
            <a:normAutofit/>
          </a:bodyPr>
          <a:lstStyle>
            <a:lvl1pPr algn="ct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2699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46125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1707603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198522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1602811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651363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1662235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99403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608517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84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824223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855468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2862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09197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9555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054200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508670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930296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113642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984354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10806257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7253244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1171131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935342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9201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563123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081519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089510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650327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00971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dirty="0"/>
          </a:p>
        </p:txBody>
      </p:sp>
      <p:sp>
        <p:nvSpPr>
          <p:cNvPr id="7" name="Chart Placeholder 4"/>
          <p:cNvSpPr>
            <a:spLocks noGrp="1"/>
          </p:cNvSpPr>
          <p:nvPr>
            <p:ph type="chart" sz="quarter" idx="15"/>
          </p:nvPr>
        </p:nvSpPr>
        <p:spPr>
          <a:xfrm>
            <a:off x="6275388" y="1628775"/>
            <a:ext cx="5221288" cy="4319588"/>
          </a:xfrm>
        </p:spPr>
        <p:txBody>
          <a:bodyPr/>
          <a:lstStyle/>
          <a:p>
            <a:endParaRPr lang="en-US" dirty="0"/>
          </a:p>
        </p:txBody>
      </p:sp>
    </p:spTree>
    <p:extLst>
      <p:ext uri="{BB962C8B-B14F-4D97-AF65-F5344CB8AC3E}">
        <p14:creationId xmlns:p14="http://schemas.microsoft.com/office/powerpoint/2010/main" val="112155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23257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152686082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dirty="0"/>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91824"/>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705" r:id="rId3"/>
    <p:sldLayoutId id="2147483650" r:id="rId4"/>
    <p:sldLayoutId id="2147483677" r:id="rId5"/>
    <p:sldLayoutId id="2147483681" r:id="rId6"/>
    <p:sldLayoutId id="2147483687" r:id="rId7"/>
    <p:sldLayoutId id="2147483717" r:id="rId8"/>
    <p:sldLayoutId id="2147483703" r:id="rId9"/>
    <p:sldLayoutId id="2147483669" r:id="rId10"/>
    <p:sldLayoutId id="2147483715" r:id="rId11"/>
    <p:sldLayoutId id="2147483711" r:id="rId12"/>
    <p:sldLayoutId id="2147483712" r:id="rId13"/>
    <p:sldLayoutId id="2147483661" r:id="rId14"/>
    <p:sldLayoutId id="2147483706" r:id="rId15"/>
    <p:sldLayoutId id="2147483660" r:id="rId16"/>
    <p:sldLayoutId id="2147483707" r:id="rId17"/>
    <p:sldLayoutId id="2147483679" r:id="rId18"/>
    <p:sldLayoutId id="2147483701" r:id="rId19"/>
    <p:sldLayoutId id="2147483684" r:id="rId20"/>
    <p:sldLayoutId id="2147483663" r:id="rId21"/>
    <p:sldLayoutId id="2147483662" r:id="rId22"/>
    <p:sldLayoutId id="2147483665" r:id="rId23"/>
    <p:sldLayoutId id="2147483664" r:id="rId24"/>
    <p:sldLayoutId id="2147483708" r:id="rId25"/>
    <p:sldLayoutId id="2147483698" r:id="rId26"/>
    <p:sldLayoutId id="2147483691" r:id="rId27"/>
    <p:sldLayoutId id="2147483709" r:id="rId28"/>
    <p:sldLayoutId id="2147483674" r:id="rId29"/>
    <p:sldLayoutId id="2147483716" r:id="rId30"/>
    <p:sldLayoutId id="2147483683" r:id="rId31"/>
    <p:sldLayoutId id="2147483704" r:id="rId32"/>
    <p:sldLayoutId id="2147483699" r:id="rId33"/>
    <p:sldLayoutId id="2147483667" r:id="rId34"/>
    <p:sldLayoutId id="2147483666" r:id="rId35"/>
    <p:sldLayoutId id="2147483670" r:id="rId36"/>
    <p:sldLayoutId id="2147483673" r:id="rId37"/>
    <p:sldLayoutId id="2147483675" r:id="rId38"/>
    <p:sldLayoutId id="2147483676" r:id="rId39"/>
    <p:sldLayoutId id="2147483695" r:id="rId40"/>
    <p:sldLayoutId id="2147483710" r:id="rId41"/>
    <p:sldLayoutId id="2147483700" r:id="rId42"/>
    <p:sldLayoutId id="2147483696" r:id="rId43"/>
    <p:sldLayoutId id="2147483697" r:id="rId44"/>
    <p:sldLayoutId id="2147483671" r:id="rId45"/>
    <p:sldLayoutId id="2147483702" r:id="rId46"/>
    <p:sldLayoutId id="2147483654" r:id="rId47"/>
    <p:sldLayoutId id="2147483655" r:id="rId48"/>
    <p:sldLayoutId id="2147483668" r:id="rId49"/>
    <p:sldLayoutId id="2147483653" r:id="rId50"/>
    <p:sldLayoutId id="2147483672" r:id="rId51"/>
    <p:sldLayoutId id="2147483659" r:id="rId52"/>
    <p:sldLayoutId id="2147483689" r:id="rId53"/>
    <p:sldLayoutId id="2147483690" r:id="rId54"/>
    <p:sldLayoutId id="2147483713" r:id="rId55"/>
    <p:sldLayoutId id="2147483678" r:id="rId56"/>
    <p:sldLayoutId id="2147483694" r:id="rId57"/>
    <p:sldLayoutId id="2147483685" r:id="rId58"/>
    <p:sldLayoutId id="2147483692" r:id="rId59"/>
    <p:sldLayoutId id="2147483658" r:id="rId60"/>
    <p:sldLayoutId id="2147483686" r:id="rId61"/>
    <p:sldLayoutId id="2147483657" r:id="rId62"/>
    <p:sldLayoutId id="2147483680" r:id="rId63"/>
    <p:sldLayoutId id="2147483718" r:id="rId64"/>
    <p:sldLayoutId id="2147483723" r:id="rId65"/>
    <p:sldLayoutId id="2147483722" r:id="rId66"/>
    <p:sldLayoutId id="2147483719" r:id="rId67"/>
    <p:sldLayoutId id="2147483720" r:id="rId68"/>
    <p:sldLayoutId id="2147483721" r:id="rId69"/>
  </p:sldLayoutIdLst>
  <p:hf sldNum="0" hdr="0" ftr="0" dt="0"/>
  <p:txStyles>
    <p:title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13" userDrawn="1">
          <p15:clr>
            <a:srgbClr val="F26B43"/>
          </p15:clr>
        </p15:guide>
        <p15:guide id="4" pos="3386" userDrawn="1">
          <p15:clr>
            <a:srgbClr val="F26B43"/>
          </p15:clr>
        </p15:guide>
        <p15:guide id="5" pos="3160" userDrawn="1">
          <p15:clr>
            <a:srgbClr val="F26B43"/>
          </p15:clr>
        </p15:guide>
        <p15:guide id="6" pos="2933" userDrawn="1">
          <p15:clr>
            <a:srgbClr val="F26B43"/>
          </p15:clr>
        </p15:guide>
        <p15:guide id="7" pos="2706" userDrawn="1">
          <p15:clr>
            <a:srgbClr val="F26B43"/>
          </p15:clr>
        </p15:guide>
        <p15:guide id="8" pos="2479" userDrawn="1">
          <p15:clr>
            <a:srgbClr val="F26B43"/>
          </p15:clr>
        </p15:guide>
        <p15:guide id="9" pos="2252" userDrawn="1">
          <p15:clr>
            <a:srgbClr val="F26B43"/>
          </p15:clr>
        </p15:guide>
        <p15:guide id="10" pos="2026" userDrawn="1">
          <p15:clr>
            <a:srgbClr val="F26B43"/>
          </p15:clr>
        </p15:guide>
        <p15:guide id="11" pos="1799" userDrawn="1">
          <p15:clr>
            <a:srgbClr val="F26B43"/>
          </p15:clr>
        </p15:guide>
        <p15:guide id="12" pos="1572" userDrawn="1">
          <p15:clr>
            <a:srgbClr val="F26B43"/>
          </p15:clr>
        </p15:guide>
        <p15:guide id="13" pos="1345" userDrawn="1">
          <p15:clr>
            <a:srgbClr val="F26B43"/>
          </p15:clr>
        </p15:guide>
        <p15:guide id="14" pos="1118" userDrawn="1">
          <p15:clr>
            <a:srgbClr val="F26B43"/>
          </p15:clr>
        </p15:guide>
        <p15:guide id="15" pos="892" userDrawn="1">
          <p15:clr>
            <a:srgbClr val="F26B43"/>
          </p15:clr>
        </p15:guide>
        <p15:guide id="16" pos="665" userDrawn="1">
          <p15:clr>
            <a:srgbClr val="F26B43"/>
          </p15:clr>
        </p15:guide>
        <p15:guide id="17" pos="438" userDrawn="1">
          <p15:clr>
            <a:srgbClr val="F26B43"/>
          </p15:clr>
        </p15:guide>
        <p15:guide id="18" pos="211" userDrawn="1">
          <p15:clr>
            <a:srgbClr val="F26B43"/>
          </p15:clr>
        </p15:guide>
        <p15:guide id="20" pos="4067" userDrawn="1">
          <p15:clr>
            <a:srgbClr val="F26B43"/>
          </p15:clr>
        </p15:guide>
        <p15:guide id="21" pos="4294" userDrawn="1">
          <p15:clr>
            <a:srgbClr val="F26B43"/>
          </p15:clr>
        </p15:guide>
        <p15:guide id="22" pos="4520" userDrawn="1">
          <p15:clr>
            <a:srgbClr val="F26B43"/>
          </p15:clr>
        </p15:guide>
        <p15:guide id="23" pos="4747" userDrawn="1">
          <p15:clr>
            <a:srgbClr val="F26B43"/>
          </p15:clr>
        </p15:guide>
        <p15:guide id="24" pos="4974" userDrawn="1">
          <p15:clr>
            <a:srgbClr val="F26B43"/>
          </p15:clr>
        </p15:guide>
        <p15:guide id="25" pos="5201" userDrawn="1">
          <p15:clr>
            <a:srgbClr val="F26B43"/>
          </p15:clr>
        </p15:guide>
        <p15:guide id="26" pos="5428" userDrawn="1">
          <p15:clr>
            <a:srgbClr val="F26B43"/>
          </p15:clr>
        </p15:guide>
        <p15:guide id="27" pos="5654" userDrawn="1">
          <p15:clr>
            <a:srgbClr val="F26B43"/>
          </p15:clr>
        </p15:guide>
        <p15:guide id="28" pos="5881" userDrawn="1">
          <p15:clr>
            <a:srgbClr val="F26B43"/>
          </p15:clr>
        </p15:guide>
        <p15:guide id="29" pos="6108" userDrawn="1">
          <p15:clr>
            <a:srgbClr val="F26B43"/>
          </p15:clr>
        </p15:guide>
        <p15:guide id="30" pos="6335" userDrawn="1">
          <p15:clr>
            <a:srgbClr val="F26B43"/>
          </p15:clr>
        </p15:guide>
        <p15:guide id="31" pos="6562" userDrawn="1">
          <p15:clr>
            <a:srgbClr val="F26B43"/>
          </p15:clr>
        </p15:guide>
        <p15:guide id="32" pos="6788" userDrawn="1">
          <p15:clr>
            <a:srgbClr val="F26B43"/>
          </p15:clr>
        </p15:guide>
        <p15:guide id="33" pos="7015" userDrawn="1">
          <p15:clr>
            <a:srgbClr val="F26B43"/>
          </p15:clr>
        </p15:guide>
        <p15:guide id="34" pos="7242" userDrawn="1">
          <p15:clr>
            <a:srgbClr val="F26B43"/>
          </p15:clr>
        </p15:guide>
        <p15:guide id="35" pos="7469" userDrawn="1">
          <p15:clr>
            <a:srgbClr val="F26B43"/>
          </p15:clr>
        </p15:guide>
        <p15:guide id="36" pos="7680" userDrawn="1">
          <p15:clr>
            <a:srgbClr val="F26B43"/>
          </p15:clr>
        </p15:guide>
        <p15:guide id="37" userDrawn="1">
          <p15:clr>
            <a:srgbClr val="F26B43"/>
          </p15:clr>
        </p15:guide>
        <p15:guide id="38" orient="horz" pos="1933" userDrawn="1">
          <p15:clr>
            <a:srgbClr val="F26B43"/>
          </p15:clr>
        </p15:guide>
        <p15:guide id="39" orient="horz" pos="1706" userDrawn="1">
          <p15:clr>
            <a:srgbClr val="F26B43"/>
          </p15:clr>
        </p15:guide>
        <p15:guide id="40" orient="horz" pos="1480" userDrawn="1">
          <p15:clr>
            <a:srgbClr val="F26B43"/>
          </p15:clr>
        </p15:guide>
        <p15:guide id="41" orient="horz" pos="1253" userDrawn="1">
          <p15:clr>
            <a:srgbClr val="F26B43"/>
          </p15:clr>
        </p15:guide>
        <p15:guide id="42" orient="horz" pos="1026" userDrawn="1">
          <p15:clr>
            <a:srgbClr val="F26B43"/>
          </p15:clr>
        </p15:guide>
        <p15:guide id="43" orient="horz" pos="799" userDrawn="1">
          <p15:clr>
            <a:srgbClr val="F26B43"/>
          </p15:clr>
        </p15:guide>
        <p15:guide id="44" orient="horz" pos="572" userDrawn="1">
          <p15:clr>
            <a:srgbClr val="F26B43"/>
          </p15:clr>
        </p15:guide>
        <p15:guide id="45" orient="horz" pos="346" userDrawn="1">
          <p15:clr>
            <a:srgbClr val="F26B43"/>
          </p15:clr>
        </p15:guide>
        <p15:guide id="46" orient="horz" pos="119" userDrawn="1">
          <p15:clr>
            <a:srgbClr val="F26B43"/>
          </p15:clr>
        </p15:guide>
        <p15:guide id="47" orient="horz" userDrawn="1">
          <p15:clr>
            <a:srgbClr val="F26B43"/>
          </p15:clr>
        </p15:guide>
        <p15:guide id="48" orient="horz" pos="4320" userDrawn="1">
          <p15:clr>
            <a:srgbClr val="F26B43"/>
          </p15:clr>
        </p15:guide>
        <p15:guide id="49" orient="horz" pos="2387" userDrawn="1">
          <p15:clr>
            <a:srgbClr val="F26B43"/>
          </p15:clr>
        </p15:guide>
        <p15:guide id="50" orient="horz" pos="2614" userDrawn="1">
          <p15:clr>
            <a:srgbClr val="F26B43"/>
          </p15:clr>
        </p15:guide>
        <p15:guide id="51" orient="horz" pos="2840" userDrawn="1">
          <p15:clr>
            <a:srgbClr val="F26B43"/>
          </p15:clr>
        </p15:guide>
        <p15:guide id="52" orient="horz" pos="3067" userDrawn="1">
          <p15:clr>
            <a:srgbClr val="F26B43"/>
          </p15:clr>
        </p15:guide>
        <p15:guide id="53" orient="horz" pos="3294" userDrawn="1">
          <p15:clr>
            <a:srgbClr val="F26B43"/>
          </p15:clr>
        </p15:guide>
        <p15:guide id="54" orient="horz" pos="3521" userDrawn="1">
          <p15:clr>
            <a:srgbClr val="F26B43"/>
          </p15:clr>
        </p15:guide>
        <p15:guide id="55" orient="horz" pos="3748" userDrawn="1">
          <p15:clr>
            <a:srgbClr val="F26B43"/>
          </p15:clr>
        </p15:guide>
        <p15:guide id="56" orient="horz" pos="3974" userDrawn="1">
          <p15:clr>
            <a:srgbClr val="F26B43"/>
          </p15:clr>
        </p15:guide>
        <p15:guide id="57" orient="horz" pos="4201" userDrawn="1">
          <p15:clr>
            <a:srgbClr val="F26B43"/>
          </p15:clr>
        </p15:guide>
        <p15:guide id="58" pos="3500" userDrawn="1">
          <p15:clr>
            <a:srgbClr val="F26B43"/>
          </p15:clr>
        </p15:guide>
        <p15:guide id="59" pos="3953" userDrawn="1">
          <p15:clr>
            <a:srgbClr val="F26B43"/>
          </p15:clr>
        </p15:guide>
        <p15:guide id="60" pos="3727" userDrawn="1">
          <p15:clr>
            <a:srgbClr val="F26B43"/>
          </p15:clr>
        </p15:guide>
        <p15:guide id="61" pos="4180" userDrawn="1">
          <p15:clr>
            <a:srgbClr val="F26B43"/>
          </p15:clr>
        </p15:guide>
        <p15:guide id="62" orient="horz" pos="2047" userDrawn="1">
          <p15:clr>
            <a:srgbClr val="F26B43"/>
          </p15:clr>
        </p15:guide>
        <p15:guide id="63" orient="horz" pos="2273" userDrawn="1">
          <p15:clr>
            <a:srgbClr val="F26B43"/>
          </p15:clr>
        </p15:guide>
        <p15:guide id="64" pos="98" userDrawn="1">
          <p15:clr>
            <a:srgbClr val="F26B43"/>
          </p15:clr>
        </p15:guide>
        <p15:guide id="65" pos="7582" userDrawn="1">
          <p15:clr>
            <a:srgbClr val="F26B43"/>
          </p15:clr>
        </p15:guide>
        <p15:guide id="66" orient="horz" pos="4088" userDrawn="1">
          <p15:clr>
            <a:srgbClr val="F26B43"/>
          </p15:clr>
        </p15:guide>
        <p15:guide id="67" orient="horz" pos="1820" userDrawn="1">
          <p15:clr>
            <a:srgbClr val="F26B43"/>
          </p15:clr>
        </p15:guide>
        <p15:guide id="68" pos="5541" userDrawn="1">
          <p15:clr>
            <a:srgbClr val="F26B43"/>
          </p15:clr>
        </p15:guide>
        <p15:guide id="69" pos="3273" userDrawn="1">
          <p15:clr>
            <a:srgbClr val="F26B43"/>
          </p15:clr>
        </p15:guide>
        <p15:guide id="70" pos="6221" userDrawn="1">
          <p15:clr>
            <a:srgbClr val="F26B43"/>
          </p15:clr>
        </p15:guide>
        <p15:guide id="71" pos="5995" userDrawn="1">
          <p15:clr>
            <a:srgbClr val="F26B43"/>
          </p15:clr>
        </p15:guide>
        <p15:guide id="72" pos="2593" userDrawn="1">
          <p15:clr>
            <a:srgbClr val="F26B43"/>
          </p15:clr>
        </p15:guide>
        <p15:guide id="73" pos="5087" userDrawn="1">
          <p15:clr>
            <a:srgbClr val="F26B43"/>
          </p15:clr>
        </p15:guide>
        <p15:guide id="74" pos="325" userDrawn="1">
          <p15:clr>
            <a:srgbClr val="F26B43"/>
          </p15:clr>
        </p15:guide>
        <p15:guide id="75" pos="7355" userDrawn="1">
          <p15:clr>
            <a:srgbClr val="F26B43"/>
          </p15:clr>
        </p15:guide>
        <p15:guide id="76" pos="2139" userDrawn="1">
          <p15:clr>
            <a:srgbClr val="F26B43"/>
          </p15:clr>
        </p15:guide>
        <p15:guide id="77" pos="1912" userDrawn="1">
          <p15:clr>
            <a:srgbClr val="F26B43"/>
          </p15:clr>
        </p15:guide>
        <p15:guide id="78" pos="2366" userDrawn="1">
          <p15:clr>
            <a:srgbClr val="F26B43"/>
          </p15:clr>
        </p15:guide>
        <p15:guide id="79" pos="5768" userDrawn="1">
          <p15:clr>
            <a:srgbClr val="F26B43"/>
          </p15:clr>
        </p15:guide>
        <p15:guide id="80" pos="1685" userDrawn="1">
          <p15:clr>
            <a:srgbClr val="F26B43"/>
          </p15:clr>
        </p15:guide>
        <p15:guide id="81" pos="2819" userDrawn="1">
          <p15:clr>
            <a:srgbClr val="F26B43"/>
          </p15:clr>
        </p15:guide>
        <p15:guide id="82" pos="3046" userDrawn="1">
          <p15:clr>
            <a:srgbClr val="F26B43"/>
          </p15:clr>
        </p15:guide>
        <p15:guide id="83" orient="horz" pos="232" userDrawn="1">
          <p15:clr>
            <a:srgbClr val="F26B43"/>
          </p15:clr>
        </p15:guide>
        <p15:guide id="84" orient="horz" pos="2954" userDrawn="1">
          <p15:clr>
            <a:srgbClr val="F26B43"/>
          </p15:clr>
        </p15:guide>
        <p15:guide id="85" orient="horz" pos="31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325" y="310692"/>
            <a:ext cx="5221288" cy="1008594"/>
          </a:xfrm>
        </p:spPr>
        <p:txBody>
          <a:bodyPr>
            <a:normAutofit fontScale="90000"/>
          </a:bodyPr>
          <a:lstStyle/>
          <a:p>
            <a:r>
              <a:rPr lang="en-US" dirty="0">
                <a:solidFill>
                  <a:schemeClr val="tx1">
                    <a:lumMod val="75000"/>
                    <a:lumOff val="25000"/>
                  </a:schemeClr>
                </a:solidFill>
              </a:rPr>
              <a:t>The Refill Channel: awareness and </a:t>
            </a:r>
            <a:r>
              <a:rPr lang="en-US" dirty="0" err="1">
                <a:solidFill>
                  <a:schemeClr val="tx1">
                    <a:lumMod val="75000"/>
                    <a:lumOff val="25000"/>
                  </a:schemeClr>
                </a:solidFill>
              </a:rPr>
              <a:t>behavioural</a:t>
            </a:r>
            <a:r>
              <a:rPr lang="en-US" dirty="0">
                <a:solidFill>
                  <a:schemeClr val="tx1">
                    <a:lumMod val="75000"/>
                    <a:lumOff val="25000"/>
                  </a:schemeClr>
                </a:solidFill>
              </a:rPr>
              <a:t> change</a:t>
            </a:r>
          </a:p>
        </p:txBody>
      </p:sp>
      <p:sp>
        <p:nvSpPr>
          <p:cNvPr id="4" name="Content Placeholder 3"/>
          <p:cNvSpPr>
            <a:spLocks noGrp="1"/>
          </p:cNvSpPr>
          <p:nvPr>
            <p:ph idx="1"/>
          </p:nvPr>
        </p:nvSpPr>
        <p:spPr>
          <a:xfrm>
            <a:off x="695326" y="1572503"/>
            <a:ext cx="5221287" cy="4679950"/>
          </a:xfrm>
        </p:spPr>
        <p:txBody>
          <a:bodyPr/>
          <a:lstStyle/>
          <a:p>
            <a:pPr marL="0" indent="0">
              <a:buNone/>
            </a:pPr>
            <a:r>
              <a:rPr lang="en-US" b="1" dirty="0">
                <a:solidFill>
                  <a:schemeClr val="tx1">
                    <a:lumMod val="75000"/>
                    <a:lumOff val="25000"/>
                  </a:schemeClr>
                </a:solidFill>
              </a:rPr>
              <a:t>CAMPAIGN OBJECTIVES:</a:t>
            </a:r>
          </a:p>
          <a:p>
            <a:r>
              <a:rPr lang="en-US" dirty="0">
                <a:solidFill>
                  <a:schemeClr val="tx1">
                    <a:lumMod val="75000"/>
                    <a:lumOff val="25000"/>
                  </a:schemeClr>
                </a:solidFill>
              </a:rPr>
              <a:t>Raise awareness of scale of plastic pollution</a:t>
            </a:r>
          </a:p>
          <a:p>
            <a:r>
              <a:rPr lang="en-US" dirty="0">
                <a:solidFill>
                  <a:schemeClr val="tx1">
                    <a:lumMod val="75000"/>
                    <a:lumOff val="25000"/>
                  </a:schemeClr>
                </a:solidFill>
              </a:rPr>
              <a:t>Encourage consumers to switch from single use plastic to refillable bottles</a:t>
            </a:r>
          </a:p>
          <a:p>
            <a:r>
              <a:rPr lang="en-US" dirty="0">
                <a:solidFill>
                  <a:schemeClr val="tx1">
                    <a:lumMod val="75000"/>
                    <a:lumOff val="25000"/>
                  </a:schemeClr>
                </a:solidFill>
              </a:rPr>
              <a:t>Raise awareness of Refill Stations</a:t>
            </a:r>
          </a:p>
          <a:p>
            <a:r>
              <a:rPr lang="en-US" dirty="0">
                <a:solidFill>
                  <a:schemeClr val="tx1">
                    <a:lumMod val="75000"/>
                    <a:lumOff val="25000"/>
                  </a:schemeClr>
                </a:solidFill>
              </a:rPr>
              <a:t>Encourage Refill app downloads</a:t>
            </a:r>
          </a:p>
          <a:p>
            <a:r>
              <a:rPr lang="en-US" dirty="0">
                <a:solidFill>
                  <a:schemeClr val="tx1">
                    <a:lumMod val="75000"/>
                    <a:lumOff val="25000"/>
                  </a:schemeClr>
                </a:solidFill>
              </a:rPr>
              <a:t>Highlight role of Refill Channel sponsors</a:t>
            </a:r>
          </a:p>
          <a:p>
            <a:pPr marL="0" indent="0">
              <a:buNone/>
            </a:pPr>
            <a:endParaRPr lang="en-US" sz="1900" b="1" dirty="0">
              <a:solidFill>
                <a:schemeClr val="tx1">
                  <a:lumMod val="75000"/>
                  <a:lumOff val="25000"/>
                </a:schemeClr>
              </a:solidFill>
            </a:endParaRPr>
          </a:p>
          <a:p>
            <a:pPr marL="0" indent="0">
              <a:buNone/>
            </a:pPr>
            <a:r>
              <a:rPr lang="en-US" b="1" dirty="0">
                <a:solidFill>
                  <a:schemeClr val="tx1">
                    <a:lumMod val="75000"/>
                    <a:lumOff val="25000"/>
                  </a:schemeClr>
                </a:solidFill>
              </a:rPr>
              <a:t>CAMPAIGN DETAILS:</a:t>
            </a:r>
          </a:p>
          <a:p>
            <a:r>
              <a:rPr lang="en-GB" dirty="0">
                <a:solidFill>
                  <a:schemeClr val="tx1">
                    <a:lumMod val="75000"/>
                    <a:lumOff val="25000"/>
                  </a:schemeClr>
                </a:solidFill>
              </a:rPr>
              <a:t>Rail, One New Change and Bristol City Centre Channels</a:t>
            </a:r>
          </a:p>
          <a:p>
            <a:r>
              <a:rPr lang="en-GB" dirty="0">
                <a:solidFill>
                  <a:schemeClr val="tx1">
                    <a:lumMod val="75000"/>
                    <a:lumOff val="25000"/>
                  </a:schemeClr>
                </a:solidFill>
              </a:rPr>
              <a:t>Eight days running up to National Refill Day 19</a:t>
            </a:r>
            <a:r>
              <a:rPr lang="en-GB" baseline="30000" dirty="0">
                <a:solidFill>
                  <a:schemeClr val="tx1">
                    <a:lumMod val="75000"/>
                    <a:lumOff val="25000"/>
                  </a:schemeClr>
                </a:solidFill>
              </a:rPr>
              <a:t>th</a:t>
            </a:r>
            <a:r>
              <a:rPr lang="en-GB" dirty="0">
                <a:solidFill>
                  <a:schemeClr val="tx1">
                    <a:lumMod val="75000"/>
                    <a:lumOff val="25000"/>
                  </a:schemeClr>
                </a:solidFill>
              </a:rPr>
              <a:t> June</a:t>
            </a:r>
          </a:p>
          <a:p>
            <a:r>
              <a:rPr lang="en-GB" dirty="0">
                <a:solidFill>
                  <a:schemeClr val="tx1">
                    <a:lumMod val="75000"/>
                    <a:lumOff val="25000"/>
                  </a:schemeClr>
                </a:solidFill>
              </a:rPr>
              <a:t>4.2 million impressions</a:t>
            </a:r>
          </a:p>
          <a:p>
            <a:endParaRPr lang="en-US" sz="1900" dirty="0">
              <a:solidFill>
                <a:schemeClr val="tx1">
                  <a:lumMod val="75000"/>
                  <a:lumOff val="25000"/>
                </a:schemeClr>
              </a:solidFill>
            </a:endParaRPr>
          </a:p>
          <a:p>
            <a:endParaRPr lang="en-US" sz="1900" dirty="0">
              <a:solidFill>
                <a:schemeClr val="tx1">
                  <a:lumMod val="75000"/>
                  <a:lumOff val="25000"/>
                </a:schemeClr>
              </a:solidFill>
            </a:endParaRPr>
          </a:p>
          <a:p>
            <a:endParaRPr lang="en-US" sz="1900" dirty="0">
              <a:solidFill>
                <a:schemeClr val="tx1">
                  <a:lumMod val="75000"/>
                  <a:lumOff val="25000"/>
                </a:schemeClr>
              </a:solidFill>
            </a:endParaRPr>
          </a:p>
        </p:txBody>
      </p:sp>
      <p:sp>
        <p:nvSpPr>
          <p:cNvPr id="9" name="Text Placeholder 8"/>
          <p:cNvSpPr>
            <a:spLocks noGrp="1"/>
          </p:cNvSpPr>
          <p:nvPr>
            <p:ph type="body" sz="quarter" idx="13"/>
          </p:nvPr>
        </p:nvSpPr>
        <p:spPr/>
        <p:txBody>
          <a:bodyPr/>
          <a:lstStyle/>
          <a:p>
            <a:endParaRPr lang="en-GB"/>
          </a:p>
        </p:txBody>
      </p:sp>
      <p:pic>
        <p:nvPicPr>
          <p:cNvPr id="5" name="Picture Placeholder 4"/>
          <p:cNvPicPr>
            <a:picLocks noGrp="1" noChangeAspect="1"/>
          </p:cNvPicPr>
          <p:nvPr>
            <p:ph type="pic" sz="quarter" idx="14"/>
          </p:nvPr>
        </p:nvPicPr>
        <p:blipFill rotWithShape="1">
          <a:blip r:embed="rId2"/>
          <a:srcRect l="30110" r="10642"/>
          <a:stretch/>
        </p:blipFill>
        <p:spPr/>
      </p:pic>
    </p:spTree>
    <p:extLst>
      <p:ext uri="{BB962C8B-B14F-4D97-AF65-F5344CB8AC3E}">
        <p14:creationId xmlns:p14="http://schemas.microsoft.com/office/powerpoint/2010/main" val="188684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5387" y="254421"/>
            <a:ext cx="5221288" cy="1008594"/>
          </a:xfrm>
        </p:spPr>
        <p:txBody>
          <a:bodyPr>
            <a:normAutofit/>
          </a:bodyPr>
          <a:lstStyle/>
          <a:p>
            <a:r>
              <a:rPr lang="en-US" dirty="0"/>
              <a:t>Research proving campaign effectiveness</a:t>
            </a:r>
          </a:p>
        </p:txBody>
      </p:sp>
      <p:sp>
        <p:nvSpPr>
          <p:cNvPr id="4" name="Content Placeholder 3"/>
          <p:cNvSpPr>
            <a:spLocks noGrp="1"/>
          </p:cNvSpPr>
          <p:nvPr>
            <p:ph idx="1"/>
          </p:nvPr>
        </p:nvSpPr>
        <p:spPr>
          <a:xfrm>
            <a:off x="6275388" y="1263015"/>
            <a:ext cx="5221287" cy="4679950"/>
          </a:xfrm>
        </p:spPr>
        <p:txBody>
          <a:bodyPr/>
          <a:lstStyle/>
          <a:p>
            <a:pPr marL="0" indent="0">
              <a:buNone/>
            </a:pPr>
            <a:r>
              <a:rPr lang="en-US" b="1" dirty="0"/>
              <a:t>CAMPAIGN RESULTS:</a:t>
            </a:r>
          </a:p>
          <a:p>
            <a:r>
              <a:rPr lang="en-US" sz="1900" b="1" dirty="0"/>
              <a:t>Well received: </a:t>
            </a:r>
            <a:r>
              <a:rPr lang="en-US" sz="1900" dirty="0"/>
              <a:t>54% of respondents believe this is an ‘important’ campaign; 39% agree it’s a ‘great free initiative for the public’</a:t>
            </a:r>
          </a:p>
          <a:p>
            <a:r>
              <a:rPr lang="en-US" sz="1900" b="1" dirty="0"/>
              <a:t>Driving positive perceptions:</a:t>
            </a:r>
          </a:p>
          <a:p>
            <a:pPr lvl="1"/>
            <a:r>
              <a:rPr lang="en-US" sz="1900" dirty="0"/>
              <a:t>48% agree Refill is ‘for everyone’ (+4%)</a:t>
            </a:r>
          </a:p>
          <a:p>
            <a:pPr lvl="1"/>
            <a:r>
              <a:rPr lang="en-US" sz="1900" dirty="0"/>
              <a:t>33% are ‘likely to use </a:t>
            </a:r>
            <a:r>
              <a:rPr lang="en-US" sz="1900" dirty="0" err="1"/>
              <a:t>Robeco’s</a:t>
            </a:r>
            <a:r>
              <a:rPr lang="en-US" sz="1900" dirty="0"/>
              <a:t> services’ (+22%)</a:t>
            </a:r>
          </a:p>
          <a:p>
            <a:pPr lvl="1"/>
            <a:r>
              <a:rPr lang="en-US" sz="1900" dirty="0"/>
              <a:t>48% agree </a:t>
            </a:r>
            <a:r>
              <a:rPr lang="en-US" sz="1900" dirty="0" err="1"/>
              <a:t>Chilly’s</a:t>
            </a:r>
            <a:r>
              <a:rPr lang="en-US" sz="1900" dirty="0"/>
              <a:t> ‘cares about the environment’ (+20%)</a:t>
            </a:r>
          </a:p>
          <a:p>
            <a:r>
              <a:rPr lang="en-US" sz="1900" b="1" dirty="0"/>
              <a:t>Encouraging action:</a:t>
            </a:r>
          </a:p>
          <a:p>
            <a:pPr lvl="1"/>
            <a:r>
              <a:rPr lang="en-US" sz="1900" dirty="0"/>
              <a:t>35% will find out more about Refill and City to Sea (+21%)</a:t>
            </a:r>
          </a:p>
          <a:p>
            <a:pPr lvl="1"/>
            <a:r>
              <a:rPr lang="en-US" sz="1900" dirty="0"/>
              <a:t>33% will recommend (+6%)</a:t>
            </a:r>
          </a:p>
          <a:p>
            <a:pPr lvl="1"/>
            <a:r>
              <a:rPr lang="en-US" sz="1900" dirty="0"/>
              <a:t>28% will download the Refill app</a:t>
            </a:r>
          </a:p>
          <a:p>
            <a:pPr lvl="1"/>
            <a:r>
              <a:rPr lang="en-US" sz="1900" dirty="0"/>
              <a:t>19% will comment on social media about the campaign (+12%)</a:t>
            </a:r>
          </a:p>
        </p:txBody>
      </p:sp>
      <p:sp>
        <p:nvSpPr>
          <p:cNvPr id="2" name="Text Placeholder 1"/>
          <p:cNvSpPr>
            <a:spLocks noGrp="1"/>
          </p:cNvSpPr>
          <p:nvPr>
            <p:ph type="body" sz="quarter" idx="13"/>
          </p:nvPr>
        </p:nvSpPr>
        <p:spPr>
          <a:xfrm flipH="1">
            <a:off x="6275387" y="6654165"/>
            <a:ext cx="5221287" cy="360362"/>
          </a:xfrm>
        </p:spPr>
        <p:txBody>
          <a:bodyPr/>
          <a:lstStyle/>
          <a:p>
            <a:r>
              <a:rPr lang="en-GB" dirty="0"/>
              <a:t>Source: </a:t>
            </a:r>
            <a:r>
              <a:rPr lang="en-GB" dirty="0" err="1"/>
              <a:t>MyConnections</a:t>
            </a:r>
            <a:r>
              <a:rPr lang="en-GB" dirty="0"/>
              <a:t> 2019, test vs control</a:t>
            </a:r>
          </a:p>
        </p:txBody>
      </p:sp>
      <p:pic>
        <p:nvPicPr>
          <p:cNvPr id="7" name="Picture Placeholder 6"/>
          <p:cNvPicPr>
            <a:picLocks noGrp="1" noChangeAspect="1"/>
          </p:cNvPicPr>
          <p:nvPr>
            <p:ph type="pic" sz="quarter" idx="14"/>
          </p:nvPr>
        </p:nvPicPr>
        <p:blipFill rotWithShape="1">
          <a:blip r:embed="rId2"/>
          <a:srcRect l="24462" r="16278"/>
          <a:stretch/>
        </p:blipFill>
        <p:spPr/>
      </p:pic>
    </p:spTree>
    <p:extLst>
      <p:ext uri="{BB962C8B-B14F-4D97-AF65-F5344CB8AC3E}">
        <p14:creationId xmlns:p14="http://schemas.microsoft.com/office/powerpoint/2010/main" val="343324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95327" y="3754120"/>
            <a:ext cx="5400674" cy="2879724"/>
          </a:xfrm>
          <a:prstGeom prst="rect">
            <a:avLst/>
          </a:prstGeom>
        </p:spPr>
        <p:txBody>
          <a:bodyPr>
            <a:normAutofit/>
          </a:bodyPr>
          <a:lstStyle/>
          <a:p>
            <a:pPr marL="0" indent="0">
              <a:buNone/>
            </a:pPr>
            <a:r>
              <a:rPr lang="en-US" i="1" dirty="0"/>
              <a:t>“Our aim for the Refill Channel was to demonstrate to consumers that </a:t>
            </a:r>
            <a:r>
              <a:rPr lang="en-US" i="1" dirty="0" err="1"/>
              <a:t>reusables</a:t>
            </a:r>
            <a:r>
              <a:rPr lang="en-US" i="1" dirty="0"/>
              <a:t> are a straightforward alternative to single-use plastics. Running multiple messages in the locations where we know consumers often buy single-use plastic water bottles has really helped us reach a new audience, and drive </a:t>
            </a:r>
            <a:r>
              <a:rPr lang="en-US" i="1" dirty="0" err="1"/>
              <a:t>behavioural</a:t>
            </a:r>
            <a:r>
              <a:rPr lang="en-US" i="1" dirty="0"/>
              <a:t> change, preventing plastic pollution at source.”</a:t>
            </a:r>
            <a:endParaRPr lang="en-GB" dirty="0"/>
          </a:p>
        </p:txBody>
      </p:sp>
      <p:sp>
        <p:nvSpPr>
          <p:cNvPr id="10" name="Content Placeholder 8"/>
          <p:cNvSpPr>
            <a:spLocks noGrp="1"/>
          </p:cNvSpPr>
          <p:nvPr>
            <p:ph idx="14"/>
          </p:nvPr>
        </p:nvSpPr>
        <p:spPr>
          <a:xfrm>
            <a:off x="6456363" y="3754120"/>
            <a:ext cx="5040312" cy="2879724"/>
          </a:xfrm>
          <a:prstGeom prst="rect">
            <a:avLst/>
          </a:prstGeom>
        </p:spPr>
        <p:txBody>
          <a:bodyPr>
            <a:normAutofit/>
          </a:bodyPr>
          <a:lstStyle/>
          <a:p>
            <a:pPr marL="0" indent="0" algn="ctr">
              <a:buNone/>
            </a:pPr>
            <a:r>
              <a:rPr lang="en-US" i="1" dirty="0"/>
              <a:t>“The Refill Channel campaign aligned perfectly with </a:t>
            </a:r>
            <a:r>
              <a:rPr lang="en-US" i="1" dirty="0" err="1"/>
              <a:t>Robeco’s</a:t>
            </a:r>
            <a:r>
              <a:rPr lang="en-US" i="1" dirty="0"/>
              <a:t> sustainability culture, which underpins our partnership with City to Sea. Research and feedback show that the objectives for this campaign have been achieved, with, for us, the additional benefit of reaching more consumers with </a:t>
            </a:r>
            <a:r>
              <a:rPr lang="en-US" i="1" dirty="0" err="1"/>
              <a:t>Robeco’s</a:t>
            </a:r>
            <a:r>
              <a:rPr lang="en-US" i="1" dirty="0"/>
              <a:t> sustainability commitments </a:t>
            </a:r>
            <a:r>
              <a:rPr lang="en-US" i="1"/>
              <a:t>messaging.”</a:t>
            </a:r>
            <a:endParaRPr lang="en-GB" sz="1800" i="1" dirty="0"/>
          </a:p>
        </p:txBody>
      </p:sp>
      <p:pic>
        <p:nvPicPr>
          <p:cNvPr id="6" name="Picture Placeholder 5"/>
          <p:cNvPicPr>
            <a:picLocks noGrp="1" noChangeAspect="1"/>
          </p:cNvPicPr>
          <p:nvPr>
            <p:ph type="pic" sz="quarter" idx="15"/>
          </p:nvPr>
        </p:nvPicPr>
        <p:blipFill rotWithShape="1">
          <a:blip r:embed="rId2"/>
          <a:srcRect t="32223" b="32223"/>
          <a:stretch/>
        </p:blipFill>
        <p:spPr/>
      </p:pic>
      <p:sp>
        <p:nvSpPr>
          <p:cNvPr id="9" name="Text Placeholder 7"/>
          <p:cNvSpPr>
            <a:spLocks noGrp="1"/>
          </p:cNvSpPr>
          <p:nvPr>
            <p:ph type="body" idx="4294967295"/>
          </p:nvPr>
        </p:nvSpPr>
        <p:spPr>
          <a:xfrm>
            <a:off x="7176294" y="3000375"/>
            <a:ext cx="3600450" cy="566738"/>
          </a:xfrm>
          <a:prstGeom prst="rect">
            <a:avLst/>
          </a:prstGeom>
        </p:spPr>
        <p:txBody>
          <a:bodyPr/>
          <a:lstStyle/>
          <a:p>
            <a:pPr marL="0" indent="0" algn="ctr">
              <a:buNone/>
            </a:pPr>
            <a:r>
              <a:rPr lang="en-GB" b="1" dirty="0"/>
              <a:t>Bethany Morris, Head of Marketing, </a:t>
            </a:r>
            <a:r>
              <a:rPr lang="en-GB" b="1" dirty="0" err="1"/>
              <a:t>Robeco</a:t>
            </a:r>
            <a:r>
              <a:rPr lang="en-GB" b="1"/>
              <a:t> UK</a:t>
            </a:r>
            <a:endParaRPr lang="en-GB" b="1" dirty="0"/>
          </a:p>
        </p:txBody>
      </p:sp>
      <p:sp>
        <p:nvSpPr>
          <p:cNvPr id="13" name="Text Placeholder 7"/>
          <p:cNvSpPr txBox="1">
            <a:spLocks/>
          </p:cNvSpPr>
          <p:nvPr/>
        </p:nvSpPr>
        <p:spPr>
          <a:xfrm>
            <a:off x="1595439" y="2940368"/>
            <a:ext cx="3600450" cy="5667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b="1" dirty="0"/>
              <a:t>Jo Morley, Head of Marketing and Campaigns, City To Sea</a:t>
            </a:r>
          </a:p>
        </p:txBody>
      </p:sp>
      <p:sp>
        <p:nvSpPr>
          <p:cNvPr id="4" name="Text Placeholder 3"/>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235360787"/>
      </p:ext>
    </p:extLst>
  </p:cSld>
  <p:clrMapOvr>
    <a:masterClrMapping/>
  </p:clrMapOvr>
</p:sld>
</file>

<file path=ppt/theme/theme1.xml><?xml version="1.0" encoding="utf-8"?>
<a:theme xmlns:a="http://schemas.openxmlformats.org/drawingml/2006/main" name="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TotalTime>
  <Words>333</Words>
  <Application>Microsoft Office PowerPoint</Application>
  <PresentationFormat>Widescreen</PresentationFormat>
  <Paragraphs>30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Century Gothic Regular</vt:lpstr>
      <vt:lpstr>JCDecaux_Theme_2018</vt:lpstr>
      <vt:lpstr>The Refill Channel: awareness and behavioural change</vt:lpstr>
      <vt:lpstr>Research proving campaign effectiveness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Gower, Russell</dc:creator>
  <cp:lastModifiedBy>Ross Martyn, Liz</cp:lastModifiedBy>
  <cp:revision>263</cp:revision>
  <cp:lastPrinted>2019-06-27T15:02:32Z</cp:lastPrinted>
  <dcterms:created xsi:type="dcterms:W3CDTF">2018-07-03T09:47:01Z</dcterms:created>
  <dcterms:modified xsi:type="dcterms:W3CDTF">2019-08-23T12:00:37Z</dcterms:modified>
</cp:coreProperties>
</file>