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2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0" r:id="rId5"/>
    <p:sldMasterId id="2147483884" r:id="rId6"/>
  </p:sldMasterIdLst>
  <p:notesMasterIdLst>
    <p:notesMasterId r:id="rId20"/>
  </p:notesMasterIdLst>
  <p:sldIdLst>
    <p:sldId id="458" r:id="rId7"/>
    <p:sldId id="459" r:id="rId8"/>
    <p:sldId id="460" r:id="rId9"/>
    <p:sldId id="2144445198" r:id="rId10"/>
    <p:sldId id="2144445199" r:id="rId11"/>
    <p:sldId id="2144445201" r:id="rId12"/>
    <p:sldId id="2144445200" r:id="rId13"/>
    <p:sldId id="2144445202" r:id="rId14"/>
    <p:sldId id="282" r:id="rId15"/>
    <p:sldId id="2144445203" r:id="rId16"/>
    <p:sldId id="2144445207" r:id="rId17"/>
    <p:sldId id="2144445205" r:id="rId18"/>
    <p:sldId id="214444520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nead Hensey" initials="SH" lastIdx="1" clrIdx="0">
    <p:extLst>
      <p:ext uri="{19B8F6BF-5375-455C-9EA6-DF929625EA0E}">
        <p15:presenceInfo xmlns:p15="http://schemas.microsoft.com/office/powerpoint/2012/main" userId="Sinead Hens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A58D"/>
    <a:srgbClr val="00335B"/>
    <a:srgbClr val="DB2B38"/>
    <a:srgbClr val="737A76"/>
    <a:srgbClr val="169BB2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DCF3B4-2496-462E-AFA5-351DCBA403D7}" v="233" dt="2021-07-22T10:21:58.7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79" autoAdjust="0"/>
    <p:restoredTop sz="88011" autoAdjust="0"/>
  </p:normalViewPr>
  <p:slideViewPr>
    <p:cSldViewPr snapToGrid="0" snapToObjects="1">
      <p:cViewPr varScale="1">
        <p:scale>
          <a:sx n="87" d="100"/>
          <a:sy n="87" d="100"/>
        </p:scale>
        <p:origin x="3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spc="600" dirty="0"/>
              <a:t>Retail</a:t>
            </a:r>
            <a:r>
              <a:rPr lang="en-US" sz="1600" spc="600" baseline="0" dirty="0"/>
              <a:t> spend on Halloween products in the UK</a:t>
            </a:r>
            <a:endParaRPr lang="en-US" sz="1600" spc="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6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230</c:v>
                </c:pt>
                <c:pt idx="1">
                  <c:v>275</c:v>
                </c:pt>
                <c:pt idx="2">
                  <c:v>295</c:v>
                </c:pt>
                <c:pt idx="3">
                  <c:v>310</c:v>
                </c:pt>
                <c:pt idx="4">
                  <c:v>400</c:v>
                </c:pt>
                <c:pt idx="5">
                  <c:v>419</c:v>
                </c:pt>
                <c:pt idx="6">
                  <c:v>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1D-4E43-BEAE-CDD82FACB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3445807"/>
        <c:axId val="1504215455"/>
      </c:barChart>
      <c:catAx>
        <c:axId val="17234458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spc="3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100" spc="300" dirty="0"/>
                  <a:t>£ millions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spc="3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4215455"/>
        <c:crosses val="autoZero"/>
        <c:auto val="1"/>
        <c:lblAlgn val="ctr"/>
        <c:lblOffset val="100"/>
        <c:noMultiLvlLbl val="0"/>
      </c:catAx>
      <c:valAx>
        <c:axId val="15042154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100" dirty="0"/>
                  <a:t>Expenditure</a:t>
                </a:r>
                <a:r>
                  <a:rPr lang="en-GB" sz="1100" baseline="0" dirty="0"/>
                  <a:t> in million GBP</a:t>
                </a:r>
              </a:p>
            </c:rich>
          </c:tx>
          <c:layout>
            <c:manualLayout>
              <c:xMode val="edge"/>
              <c:yMode val="edge"/>
              <c:x val="3.6656341316141606E-3"/>
              <c:y val="0.318469000737187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445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9/1/2021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478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8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43EB3A6-C085-4985-9477-A9F3BDDD607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1488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Century Gothic Regular" charset="0"/>
                <a:ea typeface="+mn-ea"/>
                <a:cs typeface="+mn-cs"/>
              </a:rPr>
              <a:t>In 2019, the retailers saw an annual sales uplift in the Halloween category.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https://www.thisismoney.co.uk/money/bills/article-8897643/How-Halloween-important-event-supermarkets.html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88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https://grocerytrader.co.uk/bigger-and-better-46-of-retailers-increasing-halloween-ranges-this-year/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12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911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166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2820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3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6916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6046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82536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999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923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234318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464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489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890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15572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173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929721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0687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73303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1033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701669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4783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8824346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138432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18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084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4677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78799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409409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35247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34980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628751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80529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231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74972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39567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1086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5940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36687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79043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781181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414874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1068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342824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393327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78867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58308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64227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25751369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6833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6432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567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7126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9451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7957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3067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5982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435800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39310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7530617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35114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6577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1048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0677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3159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2627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32642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718276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221290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48240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57570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4443204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26745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10186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09057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7599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042783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81990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164824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4640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50310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812933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1808277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62594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32869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650434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76008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1902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7898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00085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856509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4899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5068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70818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678965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5337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2594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941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00654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52250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6627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482281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5347204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/>
              <a:t>Click icon to add table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70701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031073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30354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6222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/>
              <a:t>Click icon to add chart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03323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7488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479540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0915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1089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544171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3406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972436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2918728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0020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94588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782946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8263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650339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74604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2613721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32835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434533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458712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6028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7628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714811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13255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925260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78583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61582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484004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125186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57384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6870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50559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0351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09877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5756203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6560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46999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8832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6321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95205355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260028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349699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9266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16283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06283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1589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9467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7359243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90273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70406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932545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37730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62611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54352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30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84" Type="http://schemas.openxmlformats.org/officeDocument/2006/relationships/theme" Target="../theme/theme2.xml"/><Relationship Id="rId1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74" Type="http://schemas.openxmlformats.org/officeDocument/2006/relationships/slideLayout" Target="../slideLayouts/slideLayout148.xml"/><Relationship Id="rId79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82" Type="http://schemas.openxmlformats.org/officeDocument/2006/relationships/slideLayout" Target="../slideLayouts/slideLayout156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77" Type="http://schemas.openxmlformats.org/officeDocument/2006/relationships/slideLayout" Target="../slideLayouts/slideLayout151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72" Type="http://schemas.openxmlformats.org/officeDocument/2006/relationships/slideLayout" Target="../slideLayouts/slideLayout146.xml"/><Relationship Id="rId80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slideLayout" Target="../slideLayouts/slideLayout144.xml"/><Relationship Id="rId75" Type="http://schemas.openxmlformats.org/officeDocument/2006/relationships/slideLayout" Target="../slideLayouts/slideLayout149.xml"/><Relationship Id="rId83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73" Type="http://schemas.openxmlformats.org/officeDocument/2006/relationships/slideLayout" Target="../slideLayouts/slideLayout147.xml"/><Relationship Id="rId78" Type="http://schemas.openxmlformats.org/officeDocument/2006/relationships/slideLayout" Target="../slideLayouts/slideLayout152.xml"/><Relationship Id="rId81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Relationship Id="rId76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81.xml"/><Relationship Id="rId71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76.xml"/><Relationship Id="rId29" Type="http://schemas.openxmlformats.org/officeDocument/2006/relationships/slideLayout" Target="../slideLayouts/slideLayout103.xml"/><Relationship Id="rId24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66" Type="http://schemas.openxmlformats.org/officeDocument/2006/relationships/slideLayout" Target="../slideLayouts/slideLayout140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83.xml"/><Relationship Id="rId21" Type="http://schemas.openxmlformats.org/officeDocument/2006/relationships/slideLayout" Target="../slideLayouts/slideLayout178.xml"/><Relationship Id="rId42" Type="http://schemas.openxmlformats.org/officeDocument/2006/relationships/slideLayout" Target="../slideLayouts/slideLayout199.xml"/><Relationship Id="rId47" Type="http://schemas.openxmlformats.org/officeDocument/2006/relationships/slideLayout" Target="../slideLayouts/slideLayout204.xml"/><Relationship Id="rId63" Type="http://schemas.openxmlformats.org/officeDocument/2006/relationships/slideLayout" Target="../slideLayouts/slideLayout220.xml"/><Relationship Id="rId68" Type="http://schemas.openxmlformats.org/officeDocument/2006/relationships/slideLayout" Target="../slideLayouts/slideLayout225.xml"/><Relationship Id="rId2" Type="http://schemas.openxmlformats.org/officeDocument/2006/relationships/slideLayout" Target="../slideLayouts/slideLayout159.xml"/><Relationship Id="rId16" Type="http://schemas.openxmlformats.org/officeDocument/2006/relationships/slideLayout" Target="../slideLayouts/slideLayout173.xml"/><Relationship Id="rId29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68.xml"/><Relationship Id="rId24" Type="http://schemas.openxmlformats.org/officeDocument/2006/relationships/slideLayout" Target="../slideLayouts/slideLayout181.xml"/><Relationship Id="rId32" Type="http://schemas.openxmlformats.org/officeDocument/2006/relationships/slideLayout" Target="../slideLayouts/slideLayout189.xml"/><Relationship Id="rId37" Type="http://schemas.openxmlformats.org/officeDocument/2006/relationships/slideLayout" Target="../slideLayouts/slideLayout194.xml"/><Relationship Id="rId40" Type="http://schemas.openxmlformats.org/officeDocument/2006/relationships/slideLayout" Target="../slideLayouts/slideLayout197.xml"/><Relationship Id="rId45" Type="http://schemas.openxmlformats.org/officeDocument/2006/relationships/slideLayout" Target="../slideLayouts/slideLayout202.xml"/><Relationship Id="rId53" Type="http://schemas.openxmlformats.org/officeDocument/2006/relationships/slideLayout" Target="../slideLayouts/slideLayout210.xml"/><Relationship Id="rId58" Type="http://schemas.openxmlformats.org/officeDocument/2006/relationships/slideLayout" Target="../slideLayouts/slideLayout215.xml"/><Relationship Id="rId66" Type="http://schemas.openxmlformats.org/officeDocument/2006/relationships/slideLayout" Target="../slideLayouts/slideLayout223.xml"/><Relationship Id="rId74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162.xml"/><Relationship Id="rId61" Type="http://schemas.openxmlformats.org/officeDocument/2006/relationships/slideLayout" Target="../slideLayouts/slideLayout218.xml"/><Relationship Id="rId19" Type="http://schemas.openxmlformats.org/officeDocument/2006/relationships/slideLayout" Target="../slideLayouts/slideLayout176.xml"/><Relationship Id="rId14" Type="http://schemas.openxmlformats.org/officeDocument/2006/relationships/slideLayout" Target="../slideLayouts/slideLayout171.xml"/><Relationship Id="rId22" Type="http://schemas.openxmlformats.org/officeDocument/2006/relationships/slideLayout" Target="../slideLayouts/slideLayout179.xml"/><Relationship Id="rId27" Type="http://schemas.openxmlformats.org/officeDocument/2006/relationships/slideLayout" Target="../slideLayouts/slideLayout184.xml"/><Relationship Id="rId30" Type="http://schemas.openxmlformats.org/officeDocument/2006/relationships/slideLayout" Target="../slideLayouts/slideLayout187.xml"/><Relationship Id="rId35" Type="http://schemas.openxmlformats.org/officeDocument/2006/relationships/slideLayout" Target="../slideLayouts/slideLayout192.xml"/><Relationship Id="rId43" Type="http://schemas.openxmlformats.org/officeDocument/2006/relationships/slideLayout" Target="../slideLayouts/slideLayout200.xml"/><Relationship Id="rId48" Type="http://schemas.openxmlformats.org/officeDocument/2006/relationships/slideLayout" Target="../slideLayouts/slideLayout205.xml"/><Relationship Id="rId56" Type="http://schemas.openxmlformats.org/officeDocument/2006/relationships/slideLayout" Target="../slideLayouts/slideLayout213.xml"/><Relationship Id="rId64" Type="http://schemas.openxmlformats.org/officeDocument/2006/relationships/slideLayout" Target="../slideLayouts/slideLayout221.xml"/><Relationship Id="rId69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165.xml"/><Relationship Id="rId51" Type="http://schemas.openxmlformats.org/officeDocument/2006/relationships/slideLayout" Target="../slideLayouts/slideLayout208.xml"/><Relationship Id="rId72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69.xml"/><Relationship Id="rId17" Type="http://schemas.openxmlformats.org/officeDocument/2006/relationships/slideLayout" Target="../slideLayouts/slideLayout174.xml"/><Relationship Id="rId25" Type="http://schemas.openxmlformats.org/officeDocument/2006/relationships/slideLayout" Target="../slideLayouts/slideLayout182.xml"/><Relationship Id="rId33" Type="http://schemas.openxmlformats.org/officeDocument/2006/relationships/slideLayout" Target="../slideLayouts/slideLayout190.xml"/><Relationship Id="rId38" Type="http://schemas.openxmlformats.org/officeDocument/2006/relationships/slideLayout" Target="../slideLayouts/slideLayout195.xml"/><Relationship Id="rId46" Type="http://schemas.openxmlformats.org/officeDocument/2006/relationships/slideLayout" Target="../slideLayouts/slideLayout203.xml"/><Relationship Id="rId59" Type="http://schemas.openxmlformats.org/officeDocument/2006/relationships/slideLayout" Target="../slideLayouts/slideLayout216.xml"/><Relationship Id="rId67" Type="http://schemas.openxmlformats.org/officeDocument/2006/relationships/slideLayout" Target="../slideLayouts/slideLayout224.xml"/><Relationship Id="rId20" Type="http://schemas.openxmlformats.org/officeDocument/2006/relationships/slideLayout" Target="../slideLayouts/slideLayout177.xml"/><Relationship Id="rId41" Type="http://schemas.openxmlformats.org/officeDocument/2006/relationships/slideLayout" Target="../slideLayouts/slideLayout198.xml"/><Relationship Id="rId54" Type="http://schemas.openxmlformats.org/officeDocument/2006/relationships/slideLayout" Target="../slideLayouts/slideLayout211.xml"/><Relationship Id="rId62" Type="http://schemas.openxmlformats.org/officeDocument/2006/relationships/slideLayout" Target="../slideLayouts/slideLayout219.xml"/><Relationship Id="rId70" Type="http://schemas.openxmlformats.org/officeDocument/2006/relationships/slideLayout" Target="../slideLayouts/slideLayout227.xml"/><Relationship Id="rId75" Type="http://schemas.openxmlformats.org/officeDocument/2006/relationships/theme" Target="../theme/theme3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72.xml"/><Relationship Id="rId23" Type="http://schemas.openxmlformats.org/officeDocument/2006/relationships/slideLayout" Target="../slideLayouts/slideLayout180.xml"/><Relationship Id="rId28" Type="http://schemas.openxmlformats.org/officeDocument/2006/relationships/slideLayout" Target="../slideLayouts/slideLayout185.xml"/><Relationship Id="rId36" Type="http://schemas.openxmlformats.org/officeDocument/2006/relationships/slideLayout" Target="../slideLayouts/slideLayout193.xml"/><Relationship Id="rId49" Type="http://schemas.openxmlformats.org/officeDocument/2006/relationships/slideLayout" Target="../slideLayouts/slideLayout206.xml"/><Relationship Id="rId57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167.xml"/><Relationship Id="rId31" Type="http://schemas.openxmlformats.org/officeDocument/2006/relationships/slideLayout" Target="../slideLayouts/slideLayout188.xml"/><Relationship Id="rId44" Type="http://schemas.openxmlformats.org/officeDocument/2006/relationships/slideLayout" Target="../slideLayouts/slideLayout201.xml"/><Relationship Id="rId52" Type="http://schemas.openxmlformats.org/officeDocument/2006/relationships/slideLayout" Target="../slideLayouts/slideLayout209.xml"/><Relationship Id="rId60" Type="http://schemas.openxmlformats.org/officeDocument/2006/relationships/slideLayout" Target="../slideLayouts/slideLayout217.xml"/><Relationship Id="rId65" Type="http://schemas.openxmlformats.org/officeDocument/2006/relationships/slideLayout" Target="../slideLayouts/slideLayout222.xml"/><Relationship Id="rId73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70.xml"/><Relationship Id="rId18" Type="http://schemas.openxmlformats.org/officeDocument/2006/relationships/slideLayout" Target="../slideLayouts/slideLayout175.xml"/><Relationship Id="rId39" Type="http://schemas.openxmlformats.org/officeDocument/2006/relationships/slideLayout" Target="../slideLayouts/slideLayout196.xml"/><Relationship Id="rId34" Type="http://schemas.openxmlformats.org/officeDocument/2006/relationships/slideLayout" Target="../slideLayouts/slideLayout191.xml"/><Relationship Id="rId50" Type="http://schemas.openxmlformats.org/officeDocument/2006/relationships/slideLayout" Target="../slideLayouts/slideLayout207.xml"/><Relationship Id="rId55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164.xml"/><Relationship Id="rId71" Type="http://schemas.openxmlformats.org/officeDocument/2006/relationships/slideLayout" Target="../slideLayouts/slideLayout2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864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  <p:sldLayoutId id="2147483820" r:id="rId20"/>
    <p:sldLayoutId id="2147483821" r:id="rId21"/>
    <p:sldLayoutId id="2147483822" r:id="rId22"/>
    <p:sldLayoutId id="2147483823" r:id="rId23"/>
    <p:sldLayoutId id="2147483824" r:id="rId24"/>
    <p:sldLayoutId id="2147483825" r:id="rId25"/>
    <p:sldLayoutId id="2147483826" r:id="rId26"/>
    <p:sldLayoutId id="2147483827" r:id="rId27"/>
    <p:sldLayoutId id="2147483828" r:id="rId28"/>
    <p:sldLayoutId id="2147483829" r:id="rId29"/>
    <p:sldLayoutId id="2147483830" r:id="rId30"/>
    <p:sldLayoutId id="2147483831" r:id="rId31"/>
    <p:sldLayoutId id="2147483832" r:id="rId32"/>
    <p:sldLayoutId id="2147483833" r:id="rId33"/>
    <p:sldLayoutId id="2147483834" r:id="rId34"/>
    <p:sldLayoutId id="2147483835" r:id="rId35"/>
    <p:sldLayoutId id="2147483836" r:id="rId36"/>
    <p:sldLayoutId id="2147483837" r:id="rId37"/>
    <p:sldLayoutId id="2147483838" r:id="rId38"/>
    <p:sldLayoutId id="2147483839" r:id="rId39"/>
    <p:sldLayoutId id="2147483840" r:id="rId40"/>
    <p:sldLayoutId id="2147483841" r:id="rId41"/>
    <p:sldLayoutId id="2147483842" r:id="rId42"/>
    <p:sldLayoutId id="2147483843" r:id="rId43"/>
    <p:sldLayoutId id="2147483844" r:id="rId44"/>
    <p:sldLayoutId id="2147483845" r:id="rId45"/>
    <p:sldLayoutId id="2147483846" r:id="rId46"/>
    <p:sldLayoutId id="2147483847" r:id="rId47"/>
    <p:sldLayoutId id="2147483848" r:id="rId48"/>
    <p:sldLayoutId id="2147483849" r:id="rId49"/>
    <p:sldLayoutId id="2147483850" r:id="rId50"/>
    <p:sldLayoutId id="2147483851" r:id="rId51"/>
    <p:sldLayoutId id="2147483852" r:id="rId52"/>
    <p:sldLayoutId id="2147483853" r:id="rId53"/>
    <p:sldLayoutId id="2147483854" r:id="rId54"/>
    <p:sldLayoutId id="2147483855" r:id="rId55"/>
    <p:sldLayoutId id="2147483856" r:id="rId56"/>
    <p:sldLayoutId id="2147483857" r:id="rId57"/>
    <p:sldLayoutId id="2147483858" r:id="rId58"/>
    <p:sldLayoutId id="2147483859" r:id="rId59"/>
    <p:sldLayoutId id="2147483860" r:id="rId60"/>
    <p:sldLayoutId id="2147483861" r:id="rId61"/>
    <p:sldLayoutId id="2147483862" r:id="rId62"/>
    <p:sldLayoutId id="2147483863" r:id="rId63"/>
    <p:sldLayoutId id="2147483864" r:id="rId64"/>
    <p:sldLayoutId id="2147483865" r:id="rId65"/>
    <p:sldLayoutId id="2147483866" r:id="rId66"/>
    <p:sldLayoutId id="2147483867" r:id="rId67"/>
    <p:sldLayoutId id="2147483868" r:id="rId68"/>
    <p:sldLayoutId id="2147483869" r:id="rId69"/>
    <p:sldLayoutId id="2147483870" r:id="rId70"/>
    <p:sldLayoutId id="2147483871" r:id="rId71"/>
    <p:sldLayoutId id="2147483872" r:id="rId72"/>
    <p:sldLayoutId id="2147483873" r:id="rId73"/>
    <p:sldLayoutId id="2147483874" r:id="rId74"/>
    <p:sldLayoutId id="2147483875" r:id="rId75"/>
    <p:sldLayoutId id="2147483876" r:id="rId76"/>
    <p:sldLayoutId id="2147483877" r:id="rId77"/>
    <p:sldLayoutId id="2147483878" r:id="rId78"/>
    <p:sldLayoutId id="2147483879" r:id="rId79"/>
    <p:sldLayoutId id="2147483880" r:id="rId80"/>
    <p:sldLayoutId id="2147483881" r:id="rId81"/>
    <p:sldLayoutId id="2147483882" r:id="rId82"/>
    <p:sldLayoutId id="2147483883" r:id="rId8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17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  <p:sldLayoutId id="2147483898" r:id="rId14"/>
    <p:sldLayoutId id="2147483899" r:id="rId15"/>
    <p:sldLayoutId id="2147483900" r:id="rId16"/>
    <p:sldLayoutId id="2147483901" r:id="rId17"/>
    <p:sldLayoutId id="2147483902" r:id="rId18"/>
    <p:sldLayoutId id="2147483903" r:id="rId19"/>
    <p:sldLayoutId id="2147483904" r:id="rId20"/>
    <p:sldLayoutId id="2147483905" r:id="rId21"/>
    <p:sldLayoutId id="2147483906" r:id="rId22"/>
    <p:sldLayoutId id="2147483907" r:id="rId23"/>
    <p:sldLayoutId id="2147483908" r:id="rId24"/>
    <p:sldLayoutId id="2147483909" r:id="rId25"/>
    <p:sldLayoutId id="2147483910" r:id="rId26"/>
    <p:sldLayoutId id="2147483911" r:id="rId27"/>
    <p:sldLayoutId id="2147483912" r:id="rId28"/>
    <p:sldLayoutId id="2147483913" r:id="rId29"/>
    <p:sldLayoutId id="2147483914" r:id="rId30"/>
    <p:sldLayoutId id="2147483915" r:id="rId31"/>
    <p:sldLayoutId id="2147483916" r:id="rId32"/>
    <p:sldLayoutId id="2147483917" r:id="rId33"/>
    <p:sldLayoutId id="2147483918" r:id="rId34"/>
    <p:sldLayoutId id="2147483919" r:id="rId35"/>
    <p:sldLayoutId id="2147483920" r:id="rId36"/>
    <p:sldLayoutId id="2147483921" r:id="rId37"/>
    <p:sldLayoutId id="2147483922" r:id="rId38"/>
    <p:sldLayoutId id="2147483923" r:id="rId39"/>
    <p:sldLayoutId id="2147483924" r:id="rId40"/>
    <p:sldLayoutId id="2147483925" r:id="rId41"/>
    <p:sldLayoutId id="2147483926" r:id="rId42"/>
    <p:sldLayoutId id="2147483927" r:id="rId43"/>
    <p:sldLayoutId id="2147483928" r:id="rId44"/>
    <p:sldLayoutId id="2147483929" r:id="rId45"/>
    <p:sldLayoutId id="2147483930" r:id="rId46"/>
    <p:sldLayoutId id="2147483931" r:id="rId47"/>
    <p:sldLayoutId id="2147483932" r:id="rId48"/>
    <p:sldLayoutId id="2147483933" r:id="rId49"/>
    <p:sldLayoutId id="2147483934" r:id="rId50"/>
    <p:sldLayoutId id="2147483935" r:id="rId51"/>
    <p:sldLayoutId id="2147483936" r:id="rId52"/>
    <p:sldLayoutId id="2147483937" r:id="rId53"/>
    <p:sldLayoutId id="2147483938" r:id="rId54"/>
    <p:sldLayoutId id="2147483939" r:id="rId55"/>
    <p:sldLayoutId id="2147483940" r:id="rId56"/>
    <p:sldLayoutId id="2147483941" r:id="rId57"/>
    <p:sldLayoutId id="2147483942" r:id="rId58"/>
    <p:sldLayoutId id="2147483943" r:id="rId59"/>
    <p:sldLayoutId id="2147483944" r:id="rId60"/>
    <p:sldLayoutId id="2147483945" r:id="rId61"/>
    <p:sldLayoutId id="2147483946" r:id="rId62"/>
    <p:sldLayoutId id="2147483947" r:id="rId63"/>
    <p:sldLayoutId id="2147483948" r:id="rId64"/>
    <p:sldLayoutId id="2147483949" r:id="rId65"/>
    <p:sldLayoutId id="2147483950" r:id="rId66"/>
    <p:sldLayoutId id="2147483951" r:id="rId67"/>
    <p:sldLayoutId id="2147483952" r:id="rId68"/>
    <p:sldLayoutId id="2147483953" r:id="rId69"/>
    <p:sldLayoutId id="2147483954" r:id="rId70"/>
    <p:sldLayoutId id="2147483955" r:id="rId71"/>
    <p:sldLayoutId id="2147483956" r:id="rId72"/>
    <p:sldLayoutId id="2147483957" r:id="rId73"/>
    <p:sldLayoutId id="2147483958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2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8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8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2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3D63DB7-1BBB-4305-8173-92E53190A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" r="1" b="15626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HALLOWEEN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OCTOBER 2021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927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HALLOWEEN</a:t>
            </a:r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188643" y="1796040"/>
            <a:ext cx="3863149" cy="4679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£474m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market in 2019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+13%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previous year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0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3rd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biggest shopping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event for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supermarkets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695325" y="6308725"/>
            <a:ext cx="10801350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Statista, Mintel, Kantar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Placeholder 4" descr="A picture containing orange&#10;&#10;Description automatically generated">
            <a:extLst>
              <a:ext uri="{FF2B5EF4-FFF2-40B4-BE49-F238E27FC236}">
                <a16:creationId xmlns:a16="http://schemas.microsoft.com/office/drawing/2014/main" id="{3E664F69-9D62-40F1-986C-100A922683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273" b="12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305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7ED851-E0A6-4A90-8BC2-80F9DE267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INCREASING IN POPULARITY</a:t>
            </a:r>
          </a:p>
        </p:txBody>
      </p:sp>
      <p:graphicFrame>
        <p:nvGraphicFramePr>
          <p:cNvPr id="15" name="Content Placeholder 11">
            <a:extLst>
              <a:ext uri="{FF2B5EF4-FFF2-40B4-BE49-F238E27FC236}">
                <a16:creationId xmlns:a16="http://schemas.microsoft.com/office/drawing/2014/main" id="{DF2B94B6-F1F4-491A-8DFC-947834DBC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8280567"/>
              </p:ext>
            </p:extLst>
          </p:nvPr>
        </p:nvGraphicFramePr>
        <p:xfrm>
          <a:off x="695325" y="1628775"/>
          <a:ext cx="79216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C7910CF-AC1E-443F-8BA8-791939ACDD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Statista</a:t>
            </a:r>
          </a:p>
        </p:txBody>
      </p:sp>
      <p:pic>
        <p:nvPicPr>
          <p:cNvPr id="24" name="Picture Placeholder 23" descr="A picture containing indoor&#10;&#10;Description automatically generated">
            <a:extLst>
              <a:ext uri="{FF2B5EF4-FFF2-40B4-BE49-F238E27FC236}">
                <a16:creationId xmlns:a16="http://schemas.microsoft.com/office/drawing/2014/main" id="{0BE5DEF6-16FB-47D3-87A9-4096D7B97B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3471" r="334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7152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E7366E1-EA8F-474C-8617-D26DAAF79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HALLOWEEN</a:t>
            </a:r>
            <a:b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</a:b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B252A7-D746-4A0A-9F99-DD1D2443C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28775"/>
            <a:ext cx="5287260" cy="467995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bought sweets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bought a pumpkin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bought a costume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bought </a:t>
            </a:r>
            <a:r>
              <a:rPr lang="en-GB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decorations</a:t>
            </a:r>
            <a:endParaRPr lang="en-GB" dirty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0751A5F-EF12-4FFC-ABC3-EF22AAEBD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Kantar 2019</a:t>
            </a:r>
          </a:p>
          <a:p>
            <a:endParaRPr lang="en-GB" dirty="0"/>
          </a:p>
        </p:txBody>
      </p:sp>
      <p:pic>
        <p:nvPicPr>
          <p:cNvPr id="4" name="Picture Placeholder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9836B46-4CB7-428B-BE1A-4438D975B60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2500" b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858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3" descr="Logo, company name&#10;&#10;Description automatically generated">
            <a:extLst>
              <a:ext uri="{FF2B5EF4-FFF2-40B4-BE49-F238E27FC236}">
                <a16:creationId xmlns:a16="http://schemas.microsoft.com/office/drawing/2014/main" id="{97A8696F-4ED6-4BF8-BD04-C3D8AAAF7F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741" r="10669"/>
          <a:stretch/>
        </p:blipFill>
        <p:spPr>
          <a:xfrm>
            <a:off x="1797329" y="1541509"/>
            <a:ext cx="1021932" cy="91172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EA5903E-8686-49A6-9685-C882631B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2019 RETAILERS SALES 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55ED5F-555D-44E0-9C34-D4F42A63C3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Kantar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EA8C7DD-A36D-4DDF-9C41-22C847EFF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255" y="4195711"/>
            <a:ext cx="1454068" cy="43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0" descr="Marks &amp; Spencer, M&amp;S – Logos Download">
            <a:extLst>
              <a:ext uri="{FF2B5EF4-FFF2-40B4-BE49-F238E27FC236}">
                <a16:creationId xmlns:a16="http://schemas.microsoft.com/office/drawing/2014/main" id="{4EEAD257-FA64-470F-BEE4-2E4B7F277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604" y="5232928"/>
            <a:ext cx="983640" cy="58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CAD230D-7E2D-455C-9982-17C2A5C34A95}"/>
              </a:ext>
            </a:extLst>
          </p:cNvPr>
          <p:cNvSpPr/>
          <p:nvPr/>
        </p:nvSpPr>
        <p:spPr>
          <a:xfrm>
            <a:off x="3359070" y="5148416"/>
            <a:ext cx="1263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+2.8%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8C0ECC-483C-47D1-A31A-2C2832D053DD}"/>
              </a:ext>
            </a:extLst>
          </p:cNvPr>
          <p:cNvSpPr/>
          <p:nvPr/>
        </p:nvSpPr>
        <p:spPr>
          <a:xfrm>
            <a:off x="3345291" y="4119146"/>
            <a:ext cx="12634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+7.7%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84686E-4791-44BD-B077-D23AC1D9311E}"/>
              </a:ext>
            </a:extLst>
          </p:cNvPr>
          <p:cNvSpPr/>
          <p:nvPr/>
        </p:nvSpPr>
        <p:spPr>
          <a:xfrm>
            <a:off x="3387329" y="2958837"/>
            <a:ext cx="11689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268731-80A9-46C4-9A2E-FFD22088CE6C}"/>
              </a:ext>
            </a:extLst>
          </p:cNvPr>
          <p:cNvSpPr/>
          <p:nvPr/>
        </p:nvSpPr>
        <p:spPr>
          <a:xfrm>
            <a:off x="3241096" y="1716628"/>
            <a:ext cx="1471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32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+22.7%</a:t>
            </a:r>
          </a:p>
        </p:txBody>
      </p:sp>
      <p:pic>
        <p:nvPicPr>
          <p:cNvPr id="20" name="Picture Placeholder 18" descr="A picture containing text, sign, yellow, painted&#10;&#10;Description automatically generated">
            <a:extLst>
              <a:ext uri="{FF2B5EF4-FFF2-40B4-BE49-F238E27FC236}">
                <a16:creationId xmlns:a16="http://schemas.microsoft.com/office/drawing/2014/main" id="{58D4D796-8EE5-41DF-A9DC-3F39A32DAD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092" b="3092"/>
          <a:stretch>
            <a:fillRect/>
          </a:stretch>
        </p:blipFill>
        <p:spPr>
          <a:xfrm>
            <a:off x="1833301" y="2795364"/>
            <a:ext cx="810417" cy="911720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4" name="Picture Placeholder 3" descr="A picture containing building, outdoor, person, people&#10;&#10;Description automatically generated">
            <a:extLst>
              <a:ext uri="{FF2B5EF4-FFF2-40B4-BE49-F238E27FC236}">
                <a16:creationId xmlns:a16="http://schemas.microsoft.com/office/drawing/2014/main" id="{2861EA56-47CC-49E2-AE80-924FDBD5919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/>
          <a:srcRect l="33470" t="5247" r="19663" b="11962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867882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text, marketplace, store, items&#10;&#10;Description automatically generated">
            <a:extLst>
              <a:ext uri="{FF2B5EF4-FFF2-40B4-BE49-F238E27FC236}">
                <a16:creationId xmlns:a16="http://schemas.microsoft.com/office/drawing/2014/main" id="{4C7793C6-E98D-4155-890F-B1566133330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30089" r="15091"/>
          <a:stretch/>
        </p:blipFill>
        <p:spPr>
          <a:xfrm>
            <a:off x="6096000" y="0"/>
            <a:ext cx="6095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C68475E-F188-4CE8-B87C-C41F58102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LOOKING AHEAD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E5D888-99D6-4626-9B0E-73EFFE7CD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families with children under 12 will go ‘trick or treating’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buy treats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1/3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shoppers plan to do Halloween shopping 8 weeks prior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01AC59-0AF4-4EE8-9895-8EEFA49E5E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Grocery Trader</a:t>
            </a:r>
          </a:p>
        </p:txBody>
      </p:sp>
    </p:spTree>
    <p:extLst>
      <p:ext uri="{BB962C8B-B14F-4D97-AF65-F5344CB8AC3E}">
        <p14:creationId xmlns:p14="http://schemas.microsoft.com/office/powerpoint/2010/main" val="3444943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indoor, colorful, different, plastic&#10;&#10;Description automatically generated">
            <a:extLst>
              <a:ext uri="{FF2B5EF4-FFF2-40B4-BE49-F238E27FC236}">
                <a16:creationId xmlns:a16="http://schemas.microsoft.com/office/drawing/2014/main" id="{BD9015A9-C218-41B8-AF86-1110412A073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0370" r="20370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B65E367-048C-493D-A6B4-7CEC27CC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2021 – BIGGER AND BETTER FOR RETAILERS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1FA55-D3E1-44BD-B62B-839465BF5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5032476" cy="467995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have a dedicated, themed range in-store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 1/3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increase Halloween confectionery space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000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retailers will launch in-store ranges 2-4 weeks before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8A4584-A262-4BCC-95C3-28A3E47883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Source: Grocery Trader</a:t>
            </a:r>
          </a:p>
        </p:txBody>
      </p:sp>
    </p:spTree>
    <p:extLst>
      <p:ext uri="{BB962C8B-B14F-4D97-AF65-F5344CB8AC3E}">
        <p14:creationId xmlns:p14="http://schemas.microsoft.com/office/powerpoint/2010/main" val="4068565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E555559D-FB99-4531-9DCB-4F0594C0AC2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4290" r="29044"/>
          <a:stretch/>
        </p:blipFill>
        <p:spPr>
          <a:xfrm>
            <a:off x="6096000" y="0"/>
            <a:ext cx="6095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F7C4A6-66D3-460E-B709-5D477CE0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TOP ACTIVITIES</a:t>
            </a:r>
            <a:br>
              <a:rPr lang="en-GB" dirty="0"/>
            </a:br>
            <a:r>
              <a:rPr lang="en-GB" sz="2000" b="0" dirty="0"/>
              <a:t>WITH CHILDREN IN HOUSEHOLD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045BD9C-CF86-4A5C-AEC0-0FA613EAF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794043"/>
              </p:ext>
            </p:extLst>
          </p:nvPr>
        </p:nvGraphicFramePr>
        <p:xfrm>
          <a:off x="695325" y="2279828"/>
          <a:ext cx="4878857" cy="264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150">
                  <a:extLst>
                    <a:ext uri="{9D8B030D-6E8A-4147-A177-3AD203B41FA5}">
                      <a16:colId xmlns:a16="http://schemas.microsoft.com/office/drawing/2014/main" val="2387477178"/>
                    </a:ext>
                  </a:extLst>
                </a:gridCol>
                <a:gridCol w="3778707">
                  <a:extLst>
                    <a:ext uri="{9D8B030D-6E8A-4147-A177-3AD203B41FA5}">
                      <a16:colId xmlns:a16="http://schemas.microsoft.com/office/drawing/2014/main" val="3351539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3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Trick or treating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8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Decorated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Carved a pumpkin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7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Watched scary movies at 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Halloween fancy dress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10553"/>
                  </a:ext>
                </a:extLst>
              </a:tr>
            </a:tbl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D899C90-2681-4E74-975C-372584D03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YouGov Profiles  - children in household </a:t>
            </a:r>
          </a:p>
        </p:txBody>
      </p:sp>
    </p:spTree>
    <p:extLst>
      <p:ext uri="{BB962C8B-B14F-4D97-AF65-F5344CB8AC3E}">
        <p14:creationId xmlns:p14="http://schemas.microsoft.com/office/powerpoint/2010/main" val="404120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8C8B411-7005-41C1-853B-B216B9F1B4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7472" b="747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7C8E95F-A001-4806-B90E-923269735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PRIMED BY OUT-OF-HOME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067-55ED-0746-9BB8-BCCA72E02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YouGov Profiles. Audience: Celebrate Halloween + children in household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7DFC1332-C716-5240-A25B-41508FC7D8B6}"/>
              </a:ext>
            </a:extLst>
          </p:cNvPr>
          <p:cNvSpPr txBox="1"/>
          <p:nvPr/>
        </p:nvSpPr>
        <p:spPr>
          <a:xfrm>
            <a:off x="695326" y="1989926"/>
            <a:ext cx="2887345" cy="159146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+74%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MORE LIKELY TO VISIT A STORE TO BUY A PRODUCT AFTER SEEING OOH</a:t>
            </a:r>
            <a:endParaRPr sz="1400" spc="35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BCDB1B2-6C28-D741-B007-219795826ED7}"/>
              </a:ext>
            </a:extLst>
          </p:cNvPr>
          <p:cNvSpPr txBox="1"/>
          <p:nvPr/>
        </p:nvSpPr>
        <p:spPr>
          <a:xfrm>
            <a:off x="695327" y="3824657"/>
            <a:ext cx="2887343" cy="175817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+248%</a:t>
            </a:r>
            <a:endParaRPr sz="60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MORE LIKELY TO SHARE CONTENT ON SOCIAL MEDIA ABOUT A PRODUCT/BRAND AFTER SEEING OOH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00325EEA-C36B-4A28-9293-72FFB46853F2}"/>
              </a:ext>
            </a:extLst>
          </p:cNvPr>
          <p:cNvSpPr txBox="1"/>
          <p:nvPr/>
        </p:nvSpPr>
        <p:spPr>
          <a:xfrm>
            <a:off x="3582671" y="3824657"/>
            <a:ext cx="2887345" cy="209551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+119%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 lvl="0">
              <a:lnSpc>
                <a:spcPts val="1280"/>
              </a:lnSpc>
              <a:spcBef>
                <a:spcPts val="1215"/>
              </a:spcBef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MORE LIKELY INTERACT DIRECTLY WITH A BRAND’S SOCIAL MEDIA AFTER SEEING OOH</a:t>
            </a: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3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0D39133-BD78-4A25-8EDF-4B02103DF9BC}"/>
              </a:ext>
            </a:extLst>
          </p:cNvPr>
          <p:cNvSpPr txBox="1"/>
          <p:nvPr/>
        </p:nvSpPr>
        <p:spPr>
          <a:xfrm>
            <a:off x="3582670" y="1989926"/>
            <a:ext cx="2887345" cy="160819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+71%</a:t>
            </a:r>
            <a:endParaRPr sz="60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MADE A PURCHASE ON A SMARTPHONE AFTER SEEING OOH</a:t>
            </a:r>
          </a:p>
        </p:txBody>
      </p:sp>
    </p:spTree>
    <p:extLst>
      <p:ext uri="{BB962C8B-B14F-4D97-AF65-F5344CB8AC3E}">
        <p14:creationId xmlns:p14="http://schemas.microsoft.com/office/powerpoint/2010/main" val="138723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icture containing person&#10;&#10;Description automatically generated">
            <a:extLst>
              <a:ext uri="{FF2B5EF4-FFF2-40B4-BE49-F238E27FC236}">
                <a16:creationId xmlns:a16="http://schemas.microsoft.com/office/drawing/2014/main" id="{9A5360A0-9255-47C9-955B-A77B214DD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15752" r="20756"/>
          <a:stretch/>
        </p:blipFill>
        <p:spPr>
          <a:xfrm>
            <a:off x="6096000" y="0"/>
            <a:ext cx="6095999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0C6BC63-4C01-4C32-BCCA-EA0974693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 JUST FOR KIDS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7D6FB3-C763-44A5-B3B3-A1FAAFD58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600" b="1" kern="0" spc="-15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biggest drinking occasion after New Year’s Eve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96.2m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Instagram posts with #</a:t>
            </a:r>
            <a:r>
              <a:rPr lang="en-US" kern="0" spc="600" dirty="0" err="1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halloween</a:t>
            </a:r>
            <a:endParaRPr lang="en-US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4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Gen-</a:t>
            </a:r>
            <a:r>
              <a:rPr lang="en-US" kern="0" spc="600" dirty="0" err="1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Zs</a:t>
            </a: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spent up to £100 on costumes in 2019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3BFD93-D58C-47BB-B519-CC4F079EAB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The Grocer 2019, Instagram 2021, YouGov Profiles</a:t>
            </a:r>
          </a:p>
        </p:txBody>
      </p:sp>
    </p:spTree>
    <p:extLst>
      <p:ext uri="{BB962C8B-B14F-4D97-AF65-F5344CB8AC3E}">
        <p14:creationId xmlns:p14="http://schemas.microsoft.com/office/powerpoint/2010/main" val="743286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BF7C4A6-66D3-460E-B709-5D477CE0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TOP ACTIVITIES</a:t>
            </a:r>
            <a:br>
              <a:rPr lang="en-GB" dirty="0"/>
            </a:br>
            <a:r>
              <a:rPr lang="en-GB" sz="2000" b="0" dirty="0"/>
              <a:t>18-24s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E045BD9C-CF86-4A5C-AEC0-0FA613EAF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4833235"/>
              </p:ext>
            </p:extLst>
          </p:nvPr>
        </p:nvGraphicFramePr>
        <p:xfrm>
          <a:off x="695325" y="2279828"/>
          <a:ext cx="4878857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150">
                  <a:extLst>
                    <a:ext uri="{9D8B030D-6E8A-4147-A177-3AD203B41FA5}">
                      <a16:colId xmlns:a16="http://schemas.microsoft.com/office/drawing/2014/main" val="2387477178"/>
                    </a:ext>
                  </a:extLst>
                </a:gridCol>
                <a:gridCol w="3778707">
                  <a:extLst>
                    <a:ext uri="{9D8B030D-6E8A-4147-A177-3AD203B41FA5}">
                      <a16:colId xmlns:a16="http://schemas.microsoft.com/office/drawing/2014/main" val="3351539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Activity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23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Went to a Halloween fancy dress party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8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Watched scary movies at home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Decorated 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379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Carved a pumpkin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600" spc="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600" dirty="0"/>
                        <a:t>Watched scary movies at the cinema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310553"/>
                  </a:ext>
                </a:extLst>
              </a:tr>
            </a:tbl>
          </a:graphicData>
        </a:graphic>
      </p:graphicFrame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D899C90-2681-4E74-975C-372584D034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YouGov Profiles  -18-24s</a:t>
            </a:r>
          </a:p>
        </p:txBody>
      </p:sp>
      <p:pic>
        <p:nvPicPr>
          <p:cNvPr id="6" name="Picture Placeholder 5" descr="A picture containing text, building, walking, people&#10;&#10;Description automatically generated">
            <a:extLst>
              <a:ext uri="{FF2B5EF4-FFF2-40B4-BE49-F238E27FC236}">
                <a16:creationId xmlns:a16="http://schemas.microsoft.com/office/drawing/2014/main" id="{3AD5004A-5166-4E55-9DB3-5B909B11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34199" r="6487"/>
          <a:stretch/>
        </p:blipFill>
        <p:spPr>
          <a:xfrm>
            <a:off x="6096000" y="0"/>
            <a:ext cx="6095999" cy="6858000"/>
          </a:xfrm>
        </p:spPr>
      </p:pic>
    </p:spTree>
    <p:extLst>
      <p:ext uri="{BB962C8B-B14F-4D97-AF65-F5344CB8AC3E}">
        <p14:creationId xmlns:p14="http://schemas.microsoft.com/office/powerpoint/2010/main" val="1915121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7C8E95F-A001-4806-B90E-923269735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HEAVY OUT-OF-HOME USERS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067-55ED-0746-9BB8-BCCA72E02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YouGov Profiles. Audience: Celebrate Halloween + 18-24 – Heavy OOH exposure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7DFC1332-C716-5240-A25B-41508FC7D8B6}"/>
              </a:ext>
            </a:extLst>
          </p:cNvPr>
          <p:cNvSpPr txBox="1"/>
          <p:nvPr/>
        </p:nvSpPr>
        <p:spPr>
          <a:xfrm>
            <a:off x="3583051" y="1989926"/>
            <a:ext cx="2887345" cy="12580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+66%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STREET FURNITURE</a:t>
            </a:r>
            <a:endParaRPr sz="1400" spc="35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BCDB1B2-6C28-D741-B007-219795826ED7}"/>
              </a:ext>
            </a:extLst>
          </p:cNvPr>
          <p:cNvSpPr txBox="1"/>
          <p:nvPr/>
        </p:nvSpPr>
        <p:spPr>
          <a:xfrm>
            <a:off x="695327" y="3824657"/>
            <a:ext cx="2887343" cy="12580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+22%</a:t>
            </a:r>
            <a:endParaRPr sz="60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SUPERMARKET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00325EEA-C36B-4A28-9293-72FFB46853F2}"/>
              </a:ext>
            </a:extLst>
          </p:cNvPr>
          <p:cNvSpPr txBox="1"/>
          <p:nvPr/>
        </p:nvSpPr>
        <p:spPr>
          <a:xfrm>
            <a:off x="3582671" y="3824657"/>
            <a:ext cx="2887345" cy="159537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+55%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 lvl="0">
              <a:lnSpc>
                <a:spcPts val="1280"/>
              </a:lnSpc>
              <a:spcBef>
                <a:spcPts val="1215"/>
              </a:spcBef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RAIL</a:t>
            </a: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35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0D39133-BD78-4A25-8EDF-4B02103DF9BC}"/>
              </a:ext>
            </a:extLst>
          </p:cNvPr>
          <p:cNvSpPr txBox="1"/>
          <p:nvPr/>
        </p:nvSpPr>
        <p:spPr>
          <a:xfrm>
            <a:off x="778192" y="1989926"/>
            <a:ext cx="2887345" cy="125803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+103%</a:t>
            </a:r>
            <a:endParaRPr sz="6000" b="1" spc="45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marR="70485" lvl="0" indent="0" algn="l" defTabSz="914400" rtl="0" eaLnBrk="1" fontAlgn="auto" latinLnBrk="0" hangingPunct="1">
              <a:lnSpc>
                <a:spcPts val="1280"/>
              </a:lnSpc>
              <a:spcBef>
                <a:spcPts val="12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spc="35" dirty="0">
                <a:solidFill>
                  <a:srgbClr val="000000"/>
                </a:solidFill>
                <a:latin typeface="Arial"/>
                <a:cs typeface="Arial"/>
              </a:rPr>
              <a:t>MALL</a:t>
            </a:r>
          </a:p>
        </p:txBody>
      </p:sp>
      <p:pic>
        <p:nvPicPr>
          <p:cNvPr id="6" name="Picture Placeholder 5" descr="A picture containing text, floor, person, indoor&#10;&#10;Description automatically generated">
            <a:extLst>
              <a:ext uri="{FF2B5EF4-FFF2-40B4-BE49-F238E27FC236}">
                <a16:creationId xmlns:a16="http://schemas.microsoft.com/office/drawing/2014/main" id="{AC9E9913-F426-47C6-95D6-ACB12A3B0F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3873" r="238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56366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D3D63DB7-1BBB-4305-8173-92E53190A0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1" r="1" b="15626"/>
          <a:stretch/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422976"/>
            <a:ext cx="10801350" cy="1800225"/>
          </a:xfrm>
        </p:spPr>
        <p:txBody>
          <a:bodyPr/>
          <a:lstStyle/>
          <a:p>
            <a:r>
              <a:rPr lang="en-GB" sz="3600" spc="300" dirty="0"/>
              <a:t>HALLOWEEN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OCTOBER 2021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7001065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AND GUIDELINES FOR PP JULY 2019" id="{1C6749CE-41FF-4691-BBA3-0E769A0B80D2}" vid="{291CAA01-5C1C-4364-8191-B8A875FC0BF2}"/>
    </a:ext>
  </a:extLst>
</a:theme>
</file>

<file path=ppt/theme/theme2.xml><?xml version="1.0" encoding="utf-8"?>
<a:theme xmlns:a="http://schemas.openxmlformats.org/drawingml/2006/main" name="2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9010A17BDD1408F48AACE48D3960F" ma:contentTypeVersion="14" ma:contentTypeDescription="Create a new document." ma:contentTypeScope="" ma:versionID="4167640574ff8fd3064903ee54824331">
  <xsd:schema xmlns:xsd="http://www.w3.org/2001/XMLSchema" xmlns:xs="http://www.w3.org/2001/XMLSchema" xmlns:p="http://schemas.microsoft.com/office/2006/metadata/properties" xmlns:ns3="86aa6c68-a18f-482f-9766-3a99d340c484" xmlns:ns4="5ac80c55-d712-4b4b-918a-091c01661ff8" targetNamespace="http://schemas.microsoft.com/office/2006/metadata/properties" ma:root="true" ma:fieldsID="122cee7bbed8d09074c802d664ca2040" ns3:_="" ns4:_="">
    <xsd:import namespace="86aa6c68-a18f-482f-9766-3a99d340c484"/>
    <xsd:import namespace="5ac80c55-d712-4b4b-918a-091c01661f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aa6c68-a18f-482f-9766-3a99d340c4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c80c55-d712-4b4b-918a-091c01661f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FB3D37-58DC-4653-B4C5-74E0A516D8C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A12DDF7-81BF-4241-A136-C2BEB96E91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8B10ECA-2576-4414-BCE2-29538E61C9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aa6c68-a18f-482f-9766-3a99d340c484"/>
    <ds:schemaRef ds:uri="5ac80c55-d712-4b4b-918a-091c01661f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BRAND GUIDELINES FOR PP JULY 2019</Template>
  <TotalTime>2057</TotalTime>
  <Words>463</Words>
  <Application>Microsoft Office PowerPoint</Application>
  <PresentationFormat>Widescreen</PresentationFormat>
  <Paragraphs>131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JCDecaux_Theme_2018</vt:lpstr>
      <vt:lpstr>2_JCDecaux_Theme_2018</vt:lpstr>
      <vt:lpstr>1 - JCDecaux</vt:lpstr>
      <vt:lpstr>HALLOWEEN  OCTOBER 2021</vt:lpstr>
      <vt:lpstr>HALLOWEEN</vt:lpstr>
      <vt:lpstr>INCREASING IN POPULARITY</vt:lpstr>
      <vt:lpstr>HALLOWEEN </vt:lpstr>
      <vt:lpstr>2019 RETAILERS SALES UP</vt:lpstr>
      <vt:lpstr>LOOKING AHEAD</vt:lpstr>
      <vt:lpstr>2021 – BIGGER AND BETTER FOR RETAILERS</vt:lpstr>
      <vt:lpstr>TOP ACTIVITIES WITH CHILDREN IN HOUSEHOLD</vt:lpstr>
      <vt:lpstr>PRIMED BY OUT-OF-HOME</vt:lpstr>
      <vt:lpstr>NOT JUST FOR KIDS</vt:lpstr>
      <vt:lpstr>TOP ACTIVITIES 18-24s</vt:lpstr>
      <vt:lpstr>HEAVY OUT-OF-HOME USERS</vt:lpstr>
      <vt:lpstr>HALLOWEEN  OCTOBER 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Hensey, Sinead</dc:creator>
  <cp:lastModifiedBy>Hensey, Sinead</cp:lastModifiedBy>
  <cp:revision>2</cp:revision>
  <dcterms:created xsi:type="dcterms:W3CDTF">2021-07-07T08:58:25Z</dcterms:created>
  <dcterms:modified xsi:type="dcterms:W3CDTF">2021-09-01T13:36:00Z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0x010100A1F9010A17BDD1408F48AACE48D3960F</vt:lpwstr>
  </property>
</Properties>
</file>