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30" r:id="rId5"/>
  </p:sldMasterIdLst>
  <p:sldIdLst>
    <p:sldId id="694" r:id="rId6"/>
    <p:sldId id="712" r:id="rId7"/>
    <p:sldId id="713" r:id="rId8"/>
    <p:sldId id="714" r:id="rId9"/>
    <p:sldId id="626" r:id="rId10"/>
    <p:sldId id="72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9BBF2B-A6DC-4F0E-B8C6-B37F935A80D6}" v="3" dt="2021-04-29T11:37:16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ead Hensey" userId="a74dfdf8-919f-4120-945b-985ae32d66fc" providerId="ADAL" clId="{0B803492-3A66-451C-81FB-68125347D565}"/>
    <pc:docChg chg="modSld">
      <pc:chgData name="Sinead Hensey" userId="a74dfdf8-919f-4120-945b-985ae32d66fc" providerId="ADAL" clId="{0B803492-3A66-451C-81FB-68125347D565}" dt="2021-04-29T11:37:17.264" v="1" actId="20577"/>
      <pc:docMkLst>
        <pc:docMk/>
      </pc:docMkLst>
      <pc:sldChg chg="modSp mod">
        <pc:chgData name="Sinead Hensey" userId="a74dfdf8-919f-4120-945b-985ae32d66fc" providerId="ADAL" clId="{0B803492-3A66-451C-81FB-68125347D565}" dt="2021-04-29T11:37:17.264" v="1" actId="20577"/>
        <pc:sldMkLst>
          <pc:docMk/>
          <pc:sldMk cId="2165542787" sldId="694"/>
        </pc:sldMkLst>
        <pc:spChg chg="mod">
          <ac:chgData name="Sinead Hensey" userId="a74dfdf8-919f-4120-945b-985ae32d66fc" providerId="ADAL" clId="{0B803492-3A66-451C-81FB-68125347D565}" dt="2021-04-29T11:37:17.264" v="1" actId="20577"/>
          <ac:spMkLst>
            <pc:docMk/>
            <pc:sldMk cId="2165542787" sldId="694"/>
            <ac:spMk id="4" creationId="{2788E432-8832-4106-AD2F-988E714A3A9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46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41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90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562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332831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62050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608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38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723726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71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19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01534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6881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0422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418521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67384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58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848301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201595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911868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46432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6336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7484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28267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86518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4273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431941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449254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33439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965227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2053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20243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5782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17529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459242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599378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817257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916752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621114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756734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526816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30645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37873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026002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199651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173496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1450D7A6-AB91-4742-BA4C-D752D64A022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12078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902352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7489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357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73886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205981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670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194922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36296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35416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5864511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71342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41445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1450D7A6-AB91-4742-BA4C-D752D64A022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171441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50366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653823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003010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968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096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897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089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706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789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4046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435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5358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9471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58518881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40175627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3223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755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8415445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0415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71408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673825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96169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98085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70423483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731677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769817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4126863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2691633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3610615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31957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326636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15945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1344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468788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1260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838158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07082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38849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1103844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041323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3791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741162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029317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661987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946868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8578992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6829310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8673146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2793643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282261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157445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111410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951789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7398318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8861451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1450D7A6-AB91-4742-BA4C-D752D64A022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4568956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6727782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473207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8611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548999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1904779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72614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3274711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51075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317513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1109275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86052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9358348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1450D7A6-AB91-4742-BA4C-D752D64A022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91659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125267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5869030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9480134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1499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9490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465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0768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68643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6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90.xml"/><Relationship Id="rId42" Type="http://schemas.openxmlformats.org/officeDocument/2006/relationships/slideLayout" Target="../slideLayouts/slideLayout111.xml"/><Relationship Id="rId47" Type="http://schemas.openxmlformats.org/officeDocument/2006/relationships/slideLayout" Target="../slideLayouts/slideLayout116.xml"/><Relationship Id="rId63" Type="http://schemas.openxmlformats.org/officeDocument/2006/relationships/slideLayout" Target="../slideLayouts/slideLayout132.xml"/><Relationship Id="rId68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9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32" Type="http://schemas.openxmlformats.org/officeDocument/2006/relationships/slideLayout" Target="../slideLayouts/slideLayout101.xml"/><Relationship Id="rId37" Type="http://schemas.openxmlformats.org/officeDocument/2006/relationships/slideLayout" Target="../slideLayouts/slideLayout106.xml"/><Relationship Id="rId40" Type="http://schemas.openxmlformats.org/officeDocument/2006/relationships/slideLayout" Target="../slideLayouts/slideLayout109.xml"/><Relationship Id="rId45" Type="http://schemas.openxmlformats.org/officeDocument/2006/relationships/slideLayout" Target="../slideLayouts/slideLayout114.xml"/><Relationship Id="rId53" Type="http://schemas.openxmlformats.org/officeDocument/2006/relationships/slideLayout" Target="../slideLayouts/slideLayout122.xml"/><Relationship Id="rId58" Type="http://schemas.openxmlformats.org/officeDocument/2006/relationships/slideLayout" Target="../slideLayouts/slideLayout127.xml"/><Relationship Id="rId66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74.xml"/><Relationship Id="rId61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Relationship Id="rId30" Type="http://schemas.openxmlformats.org/officeDocument/2006/relationships/slideLayout" Target="../slideLayouts/slideLayout99.xml"/><Relationship Id="rId35" Type="http://schemas.openxmlformats.org/officeDocument/2006/relationships/slideLayout" Target="../slideLayouts/slideLayout104.xml"/><Relationship Id="rId43" Type="http://schemas.openxmlformats.org/officeDocument/2006/relationships/slideLayout" Target="../slideLayouts/slideLayout112.xml"/><Relationship Id="rId48" Type="http://schemas.openxmlformats.org/officeDocument/2006/relationships/slideLayout" Target="../slideLayouts/slideLayout117.xml"/><Relationship Id="rId56" Type="http://schemas.openxmlformats.org/officeDocument/2006/relationships/slideLayout" Target="../slideLayouts/slideLayout125.xml"/><Relationship Id="rId64" Type="http://schemas.openxmlformats.org/officeDocument/2006/relationships/slideLayout" Target="../slideLayouts/slideLayout133.xml"/><Relationship Id="rId69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77.xml"/><Relationship Id="rId51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33" Type="http://schemas.openxmlformats.org/officeDocument/2006/relationships/slideLayout" Target="../slideLayouts/slideLayout102.xml"/><Relationship Id="rId38" Type="http://schemas.openxmlformats.org/officeDocument/2006/relationships/slideLayout" Target="../slideLayouts/slideLayout107.xml"/><Relationship Id="rId46" Type="http://schemas.openxmlformats.org/officeDocument/2006/relationships/slideLayout" Target="../slideLayouts/slideLayout115.xml"/><Relationship Id="rId59" Type="http://schemas.openxmlformats.org/officeDocument/2006/relationships/slideLayout" Target="../slideLayouts/slideLayout128.xml"/><Relationship Id="rId67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89.xml"/><Relationship Id="rId41" Type="http://schemas.openxmlformats.org/officeDocument/2006/relationships/slideLayout" Target="../slideLayouts/slideLayout110.xml"/><Relationship Id="rId54" Type="http://schemas.openxmlformats.org/officeDocument/2006/relationships/slideLayout" Target="../slideLayouts/slideLayout123.xml"/><Relationship Id="rId62" Type="http://schemas.openxmlformats.org/officeDocument/2006/relationships/slideLayout" Target="../slideLayouts/slideLayout131.xml"/><Relationship Id="rId70" Type="http://schemas.openxmlformats.org/officeDocument/2006/relationships/theme" Target="../theme/theme2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36" Type="http://schemas.openxmlformats.org/officeDocument/2006/relationships/slideLayout" Target="../slideLayouts/slideLayout105.xml"/><Relationship Id="rId49" Type="http://schemas.openxmlformats.org/officeDocument/2006/relationships/slideLayout" Target="../slideLayouts/slideLayout118.xml"/><Relationship Id="rId57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79.xml"/><Relationship Id="rId31" Type="http://schemas.openxmlformats.org/officeDocument/2006/relationships/slideLayout" Target="../slideLayouts/slideLayout100.xml"/><Relationship Id="rId44" Type="http://schemas.openxmlformats.org/officeDocument/2006/relationships/slideLayout" Target="../slideLayouts/slideLayout113.xml"/><Relationship Id="rId52" Type="http://schemas.openxmlformats.org/officeDocument/2006/relationships/slideLayout" Target="../slideLayouts/slideLayout121.xml"/><Relationship Id="rId60" Type="http://schemas.openxmlformats.org/officeDocument/2006/relationships/slideLayout" Target="../slideLayouts/slideLayout129.xml"/><Relationship Id="rId6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9" Type="http://schemas.openxmlformats.org/officeDocument/2006/relationships/slideLayout" Target="../slideLayouts/slideLayout108.xml"/><Relationship Id="rId34" Type="http://schemas.openxmlformats.org/officeDocument/2006/relationships/slideLayout" Target="../slideLayouts/slideLayout103.xml"/><Relationship Id="rId50" Type="http://schemas.openxmlformats.org/officeDocument/2006/relationships/slideLayout" Target="../slideLayouts/slideLayout119.xml"/><Relationship Id="rId55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96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38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  <p:sldLayoutId id="2147483761" r:id="rId31"/>
    <p:sldLayoutId id="2147483762" r:id="rId32"/>
    <p:sldLayoutId id="2147483763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  <p:sldLayoutId id="2147483777" r:id="rId47"/>
    <p:sldLayoutId id="2147483778" r:id="rId48"/>
    <p:sldLayoutId id="2147483779" r:id="rId49"/>
    <p:sldLayoutId id="2147483780" r:id="rId50"/>
    <p:sldLayoutId id="2147483781" r:id="rId51"/>
    <p:sldLayoutId id="2147483782" r:id="rId52"/>
    <p:sldLayoutId id="2147483783" r:id="rId53"/>
    <p:sldLayoutId id="2147483784" r:id="rId54"/>
    <p:sldLayoutId id="2147483785" r:id="rId55"/>
    <p:sldLayoutId id="2147483786" r:id="rId56"/>
    <p:sldLayoutId id="2147483787" r:id="rId57"/>
    <p:sldLayoutId id="2147483788" r:id="rId58"/>
    <p:sldLayoutId id="2147483789" r:id="rId59"/>
    <p:sldLayoutId id="2147483790" r:id="rId60"/>
    <p:sldLayoutId id="2147483791" r:id="rId61"/>
    <p:sldLayoutId id="2147483792" r:id="rId62"/>
    <p:sldLayoutId id="2147483793" r:id="rId63"/>
    <p:sldLayoutId id="2147483794" r:id="rId64"/>
    <p:sldLayoutId id="2147483795" r:id="rId65"/>
    <p:sldLayoutId id="2147483796" r:id="rId66"/>
    <p:sldLayoutId id="2147483797" r:id="rId67"/>
    <p:sldLayoutId id="2147483798" r:id="rId68"/>
    <p:sldLayoutId id="2147483799" r:id="rId6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88E432-8832-4106-AD2F-988E714A3A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MOBILE AUDIENCE TRACKER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w/e 25 APRIL REVIEW</a:t>
            </a:r>
          </a:p>
        </p:txBody>
      </p:sp>
    </p:spTree>
    <p:extLst>
      <p:ext uri="{BB962C8B-B14F-4D97-AF65-F5344CB8AC3E}">
        <p14:creationId xmlns:p14="http://schemas.microsoft.com/office/powerpoint/2010/main" val="2165542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C9C14018-77F3-49D4-9864-0F2822F90680}"/>
              </a:ext>
            </a:extLst>
          </p:cNvPr>
          <p:cNvGrpSpPr/>
          <p:nvPr/>
        </p:nvGrpSpPr>
        <p:grpSpPr>
          <a:xfrm>
            <a:off x="1791118" y="2574558"/>
            <a:ext cx="2232000" cy="2304000"/>
            <a:chOff x="375850" y="1595461"/>
            <a:chExt cx="2993721" cy="3043825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77F1CF7-1B30-44EF-8D8A-870AE61B8F6E}"/>
                </a:ext>
              </a:extLst>
            </p:cNvPr>
            <p:cNvGrpSpPr/>
            <p:nvPr/>
          </p:nvGrpSpPr>
          <p:grpSpPr>
            <a:xfrm>
              <a:off x="375850" y="1595461"/>
              <a:ext cx="2993721" cy="3043825"/>
              <a:chOff x="2952248" y="3009497"/>
              <a:chExt cx="2993721" cy="3043825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6535657-5BED-4D28-BC13-320A47D02E3D}"/>
                  </a:ext>
                </a:extLst>
              </p:cNvPr>
              <p:cNvSpPr/>
              <p:nvPr/>
            </p:nvSpPr>
            <p:spPr>
              <a:xfrm>
                <a:off x="2952248" y="3009497"/>
                <a:ext cx="2993721" cy="3043825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60A2824E-0557-4792-840B-CD38243FFC8D}"/>
                  </a:ext>
                </a:extLst>
              </p:cNvPr>
              <p:cNvSpPr/>
              <p:nvPr/>
            </p:nvSpPr>
            <p:spPr>
              <a:xfrm>
                <a:off x="3177718" y="3260018"/>
                <a:ext cx="2517731" cy="2564703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9D3F385-AF79-486B-8BD1-0085D464F795}"/>
                  </a:ext>
                </a:extLst>
              </p:cNvPr>
              <p:cNvSpPr txBox="1"/>
              <p:nvPr/>
            </p:nvSpPr>
            <p:spPr>
              <a:xfrm>
                <a:off x="3340553" y="3818901"/>
                <a:ext cx="2192052" cy="1016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GB" sz="4400" b="1" dirty="0">
                    <a:solidFill>
                      <a:srgbClr val="FFFFFF"/>
                    </a:solidFill>
                  </a:rPr>
                  <a:t>72%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EB65408-F3A6-4BDD-8640-24D3D4572205}"/>
                </a:ext>
              </a:extLst>
            </p:cNvPr>
            <p:cNvSpPr txBox="1"/>
            <p:nvPr/>
          </p:nvSpPr>
          <p:spPr>
            <a:xfrm>
              <a:off x="764155" y="3299825"/>
              <a:ext cx="2192052" cy="691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400" dirty="0">
                  <a:solidFill>
                    <a:srgbClr val="FFFFFF"/>
                  </a:solidFill>
                </a:rPr>
                <a:t>TOTAL AUDIENCE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C9D1D8B0-923A-4F75-A33D-6D04ABCA6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JCDECAUX AUDIENCE RETENTION ACROSS ALL ENVIRONMENTS</a:t>
            </a:r>
            <a:br>
              <a:rPr lang="en-GB" dirty="0"/>
            </a:br>
            <a:r>
              <a:rPr lang="en-GB" sz="2000" b="0" dirty="0">
                <a:solidFill>
                  <a:schemeClr val="tx1"/>
                </a:solidFill>
              </a:rPr>
              <a:t>Events indexed w/e 25 April from Q1 2020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52F67-CC97-4BF3-BF44-C21F8BFC3A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Location Sciences, X-Mode, JCDecaux Mobile Audience Tracker - Digital (All Environments) and Static Roadside</a:t>
            </a:r>
          </a:p>
          <a:p>
            <a:r>
              <a:rPr lang="en-GB" dirty="0"/>
              <a:t>Impressions based on R34, 100% SOT, default copy length, March, 2 weeks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48FDF42-1BEA-4392-BE50-52BE92BC6F49}"/>
              </a:ext>
            </a:extLst>
          </p:cNvPr>
          <p:cNvGrpSpPr/>
          <p:nvPr/>
        </p:nvGrpSpPr>
        <p:grpSpPr>
          <a:xfrm>
            <a:off x="4809425" y="2582854"/>
            <a:ext cx="2232000" cy="2304000"/>
            <a:chOff x="2952248" y="3009497"/>
            <a:chExt cx="2993721" cy="3043825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6165AEF-79F7-4E00-B5D6-EBC3A8A84EDD}"/>
                </a:ext>
              </a:extLst>
            </p:cNvPr>
            <p:cNvSpPr/>
            <p:nvPr/>
          </p:nvSpPr>
          <p:spPr>
            <a:xfrm>
              <a:off x="2952248" y="3009497"/>
              <a:ext cx="2993721" cy="304382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 sz="1600">
                <a:solidFill>
                  <a:srgbClr val="FFFFFF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DBA8109-57B2-4005-9F4C-10C51BBA7F99}"/>
                </a:ext>
              </a:extLst>
            </p:cNvPr>
            <p:cNvSpPr/>
            <p:nvPr/>
          </p:nvSpPr>
          <p:spPr>
            <a:xfrm>
              <a:off x="3177718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 sz="1600">
                <a:solidFill>
                  <a:srgbClr val="FFFFFF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DE531C-3996-45BE-A98F-96FA3E9AB4C0}"/>
                </a:ext>
              </a:extLst>
            </p:cNvPr>
            <p:cNvSpPr txBox="1"/>
            <p:nvPr/>
          </p:nvSpPr>
          <p:spPr>
            <a:xfrm>
              <a:off x="3177719" y="3808891"/>
              <a:ext cx="2517731" cy="1301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4400" b="1" dirty="0">
                  <a:solidFill>
                    <a:srgbClr val="FFFFFF"/>
                  </a:solidFill>
                </a:rPr>
                <a:t>4.2bn</a:t>
              </a:r>
            </a:p>
            <a:p>
              <a:pPr algn="ctr">
                <a:defRPr/>
              </a:pPr>
              <a:r>
                <a:rPr lang="en-GB" sz="1400" dirty="0">
                  <a:solidFill>
                    <a:srgbClr val="FFFFFF"/>
                  </a:solidFill>
                </a:rPr>
                <a:t>IMPRESSIONS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75F900-2349-4C11-84A8-734341EC1C79}"/>
              </a:ext>
            </a:extLst>
          </p:cNvPr>
          <p:cNvGrpSpPr/>
          <p:nvPr/>
        </p:nvGrpSpPr>
        <p:grpSpPr>
          <a:xfrm>
            <a:off x="7827733" y="2582854"/>
            <a:ext cx="2232000" cy="2304000"/>
            <a:chOff x="375850" y="1595461"/>
            <a:chExt cx="2993721" cy="304382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FF9F6DF-5EAD-44C6-AF5B-93ED8C83AE67}"/>
                </a:ext>
              </a:extLst>
            </p:cNvPr>
            <p:cNvGrpSpPr/>
            <p:nvPr/>
          </p:nvGrpSpPr>
          <p:grpSpPr>
            <a:xfrm>
              <a:off x="375850" y="1595461"/>
              <a:ext cx="2993721" cy="3043825"/>
              <a:chOff x="2952248" y="3009497"/>
              <a:chExt cx="2993721" cy="3043825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4D0DA3B4-3AFF-4D16-B63D-E7EF20A8B91F}"/>
                  </a:ext>
                </a:extLst>
              </p:cNvPr>
              <p:cNvSpPr/>
              <p:nvPr/>
            </p:nvSpPr>
            <p:spPr>
              <a:xfrm>
                <a:off x="2952248" y="3009497"/>
                <a:ext cx="2993721" cy="3043825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DE9674BA-BB03-408F-85CC-BF95EE3042FB}"/>
                  </a:ext>
                </a:extLst>
              </p:cNvPr>
              <p:cNvSpPr/>
              <p:nvPr/>
            </p:nvSpPr>
            <p:spPr>
              <a:xfrm>
                <a:off x="3177718" y="3260018"/>
                <a:ext cx="2517731" cy="2564703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5614008-C7C5-444E-A3C2-473B078EA06C}"/>
                  </a:ext>
                </a:extLst>
              </p:cNvPr>
              <p:cNvSpPr txBox="1"/>
              <p:nvPr/>
            </p:nvSpPr>
            <p:spPr>
              <a:xfrm>
                <a:off x="3353082" y="3730154"/>
                <a:ext cx="2192052" cy="1016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GB" sz="4400" b="1" dirty="0">
                    <a:solidFill>
                      <a:srgbClr val="FFFFFF"/>
                    </a:solidFill>
                  </a:rPr>
                  <a:t>+3%</a:t>
                </a: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CF26085-4FFB-44D8-AF28-685F76ACCB61}"/>
                </a:ext>
              </a:extLst>
            </p:cNvPr>
            <p:cNvSpPr txBox="1"/>
            <p:nvPr/>
          </p:nvSpPr>
          <p:spPr>
            <a:xfrm>
              <a:off x="764155" y="3149228"/>
              <a:ext cx="2192052" cy="691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400" dirty="0">
                  <a:solidFill>
                    <a:srgbClr val="FFFFFF"/>
                  </a:solidFill>
                </a:rPr>
                <a:t>CHANGE IN THE LAST WEEK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541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D1D8B0-923A-4F75-A33D-6D04ABCA6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 ENVIRONMENTS AUDIENCE RETENTION</a:t>
            </a:r>
            <a:br>
              <a:rPr lang="en-GB" dirty="0"/>
            </a:br>
            <a:r>
              <a:rPr lang="en-GB" sz="2000" b="0" dirty="0">
                <a:solidFill>
                  <a:schemeClr val="tx1"/>
                </a:solidFill>
              </a:rPr>
              <a:t>Events indexed w/e 25 April from Q1 2020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52F67-CC97-4BF3-BF44-C21F8BFC3A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Location Sciences, X-Mode, JCDecaux Mobile Audience Tracker - Digital (All Environments) and Static Roadside</a:t>
            </a:r>
          </a:p>
          <a:p>
            <a:r>
              <a:rPr lang="en-GB" dirty="0"/>
              <a:t>Impressions based on R34, 100% SOT, default copy length, March, 2 weeks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9C14018-77F3-49D4-9864-0F2822F90680}"/>
              </a:ext>
            </a:extLst>
          </p:cNvPr>
          <p:cNvGrpSpPr/>
          <p:nvPr/>
        </p:nvGrpSpPr>
        <p:grpSpPr>
          <a:xfrm>
            <a:off x="819807" y="2435952"/>
            <a:ext cx="2423333" cy="2405215"/>
            <a:chOff x="375850" y="1595461"/>
            <a:chExt cx="2993721" cy="3043825"/>
          </a:xfrm>
          <a:solidFill>
            <a:schemeClr val="accent6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77F1CF7-1B30-44EF-8D8A-870AE61B8F6E}"/>
                </a:ext>
              </a:extLst>
            </p:cNvPr>
            <p:cNvGrpSpPr/>
            <p:nvPr/>
          </p:nvGrpSpPr>
          <p:grpSpPr>
            <a:xfrm>
              <a:off x="375850" y="1595461"/>
              <a:ext cx="2993721" cy="3043825"/>
              <a:chOff x="2952248" y="3009497"/>
              <a:chExt cx="2993721" cy="3043825"/>
            </a:xfrm>
            <a:grpFill/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6535657-5BED-4D28-BC13-320A47D02E3D}"/>
                  </a:ext>
                </a:extLst>
              </p:cNvPr>
              <p:cNvSpPr/>
              <p:nvPr/>
            </p:nvSpPr>
            <p:spPr>
              <a:xfrm>
                <a:off x="2952248" y="3009497"/>
                <a:ext cx="2993721" cy="3043825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D3F385-AF79-486B-8BD1-0085D464F795}"/>
                  </a:ext>
                </a:extLst>
              </p:cNvPr>
              <p:cNvSpPr txBox="1"/>
              <p:nvPr/>
            </p:nvSpPr>
            <p:spPr>
              <a:xfrm>
                <a:off x="3480348" y="3843212"/>
                <a:ext cx="1958651" cy="895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GB" sz="4000" b="1" dirty="0">
                    <a:solidFill>
                      <a:srgbClr val="FFFFFF"/>
                    </a:solidFill>
                  </a:rPr>
                  <a:t>103%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60A2824E-0557-4792-840B-CD38243FFC8D}"/>
                  </a:ext>
                </a:extLst>
              </p:cNvPr>
              <p:cNvSpPr/>
              <p:nvPr/>
            </p:nvSpPr>
            <p:spPr>
              <a:xfrm>
                <a:off x="3177718" y="3260018"/>
                <a:ext cx="2517731" cy="2564703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EB65408-F3A6-4BDD-8640-24D3D4572205}"/>
                </a:ext>
              </a:extLst>
            </p:cNvPr>
            <p:cNvSpPr txBox="1"/>
            <p:nvPr/>
          </p:nvSpPr>
          <p:spPr>
            <a:xfrm>
              <a:off x="709540" y="3200204"/>
              <a:ext cx="2298704" cy="42262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600" dirty="0">
                  <a:solidFill>
                    <a:srgbClr val="FFFFFF"/>
                  </a:solidFill>
                </a:rPr>
                <a:t>SUPERMARKET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4D40BA-80DC-4017-99F0-520C1AB24CAA}"/>
              </a:ext>
            </a:extLst>
          </p:cNvPr>
          <p:cNvGrpSpPr/>
          <p:nvPr/>
        </p:nvGrpSpPr>
        <p:grpSpPr>
          <a:xfrm>
            <a:off x="3469941" y="2403132"/>
            <a:ext cx="2371097" cy="2447585"/>
            <a:chOff x="375850" y="1595461"/>
            <a:chExt cx="2993721" cy="304382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512D679-B9CB-40F3-B642-0CA3E922C505}"/>
                </a:ext>
              </a:extLst>
            </p:cNvPr>
            <p:cNvGrpSpPr/>
            <p:nvPr/>
          </p:nvGrpSpPr>
          <p:grpSpPr>
            <a:xfrm>
              <a:off x="375850" y="1595461"/>
              <a:ext cx="2993721" cy="3043825"/>
              <a:chOff x="2952248" y="3009497"/>
              <a:chExt cx="2993721" cy="3043825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C1FD35ED-1850-41AF-B0A3-0E93DA117159}"/>
                  </a:ext>
                </a:extLst>
              </p:cNvPr>
              <p:cNvSpPr/>
              <p:nvPr/>
            </p:nvSpPr>
            <p:spPr>
              <a:xfrm>
                <a:off x="2952248" y="3009497"/>
                <a:ext cx="2993721" cy="3043825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19EDD89-66FD-4A8E-AD34-076A3226D5C6}"/>
                  </a:ext>
                </a:extLst>
              </p:cNvPr>
              <p:cNvSpPr/>
              <p:nvPr/>
            </p:nvSpPr>
            <p:spPr>
              <a:xfrm>
                <a:off x="3177718" y="3260018"/>
                <a:ext cx="2517731" cy="2564703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46BADCC-3D50-494E-AF13-47F3EA631E94}"/>
                  </a:ext>
                </a:extLst>
              </p:cNvPr>
              <p:cNvSpPr txBox="1"/>
              <p:nvPr/>
            </p:nvSpPr>
            <p:spPr>
              <a:xfrm>
                <a:off x="3474002" y="3855941"/>
                <a:ext cx="1957738" cy="888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GB" sz="4000" b="1" dirty="0">
                    <a:solidFill>
                      <a:srgbClr val="FFFFFF"/>
                    </a:solidFill>
                  </a:rPr>
                  <a:t>76%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BE85D2A-3B64-4DB3-B549-A308A3DD1DC4}"/>
                </a:ext>
              </a:extLst>
            </p:cNvPr>
            <p:cNvSpPr txBox="1"/>
            <p:nvPr/>
          </p:nvSpPr>
          <p:spPr>
            <a:xfrm>
              <a:off x="797099" y="3186477"/>
              <a:ext cx="2192051" cy="421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600" dirty="0">
                  <a:solidFill>
                    <a:srgbClr val="FFFFFF"/>
                  </a:solidFill>
                </a:rPr>
                <a:t>ROADSIDE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CF9DDD4-1D49-4DEB-BB0B-4B8A5F875731}"/>
              </a:ext>
            </a:extLst>
          </p:cNvPr>
          <p:cNvGrpSpPr/>
          <p:nvPr/>
        </p:nvGrpSpPr>
        <p:grpSpPr>
          <a:xfrm>
            <a:off x="8700870" y="2411490"/>
            <a:ext cx="2379055" cy="2455799"/>
            <a:chOff x="375850" y="1595461"/>
            <a:chExt cx="2993721" cy="3043825"/>
          </a:xfrm>
          <a:solidFill>
            <a:schemeClr val="accent3"/>
          </a:solidFill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207EF27-6D0D-4707-8DE2-22109F59707E}"/>
                </a:ext>
              </a:extLst>
            </p:cNvPr>
            <p:cNvGrpSpPr/>
            <p:nvPr/>
          </p:nvGrpSpPr>
          <p:grpSpPr>
            <a:xfrm>
              <a:off x="375850" y="1595461"/>
              <a:ext cx="2993721" cy="3043825"/>
              <a:chOff x="2952248" y="3009497"/>
              <a:chExt cx="2993721" cy="3043825"/>
            </a:xfrm>
            <a:grpFill/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C76E280A-C95D-4541-9FCE-8E1659FD8766}"/>
                  </a:ext>
                </a:extLst>
              </p:cNvPr>
              <p:cNvSpPr/>
              <p:nvPr/>
            </p:nvSpPr>
            <p:spPr>
              <a:xfrm>
                <a:off x="2952248" y="3009497"/>
                <a:ext cx="2993721" cy="3043825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A10C5AC-380C-49A2-83EE-65CA8EBAA91A}"/>
                  </a:ext>
                </a:extLst>
              </p:cNvPr>
              <p:cNvSpPr/>
              <p:nvPr/>
            </p:nvSpPr>
            <p:spPr>
              <a:xfrm>
                <a:off x="3177718" y="3260018"/>
                <a:ext cx="2517731" cy="2564703"/>
              </a:xfrm>
              <a:prstGeom prst="ellipse">
                <a:avLst/>
              </a:prstGeom>
              <a:grpFill/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9029A36-383A-4962-9AE6-264526BD8ECB}"/>
                  </a:ext>
                </a:extLst>
              </p:cNvPr>
              <p:cNvSpPr txBox="1"/>
              <p:nvPr/>
            </p:nvSpPr>
            <p:spPr>
              <a:xfrm>
                <a:off x="3557470" y="3880583"/>
                <a:ext cx="1758222" cy="883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GB" sz="4000" b="1" dirty="0">
                    <a:solidFill>
                      <a:srgbClr val="FFFFFF"/>
                    </a:solidFill>
                  </a:rPr>
                  <a:t>64%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69AF81-F0E7-49DA-B4BD-8DEDB27225B5}"/>
                </a:ext>
              </a:extLst>
            </p:cNvPr>
            <p:cNvSpPr txBox="1"/>
            <p:nvPr/>
          </p:nvSpPr>
          <p:spPr>
            <a:xfrm>
              <a:off x="1225954" y="3243696"/>
              <a:ext cx="1345572" cy="41961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600" dirty="0">
                  <a:solidFill>
                    <a:srgbClr val="FFFFFF"/>
                  </a:solidFill>
                </a:rPr>
                <a:t>MALLS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371464C-D222-4AEF-A4D5-8D4CD2262178}"/>
              </a:ext>
            </a:extLst>
          </p:cNvPr>
          <p:cNvGrpSpPr/>
          <p:nvPr/>
        </p:nvGrpSpPr>
        <p:grpSpPr>
          <a:xfrm>
            <a:off x="6090031" y="2403132"/>
            <a:ext cx="2361846" cy="2438035"/>
            <a:chOff x="375850" y="1595461"/>
            <a:chExt cx="2993721" cy="3043825"/>
          </a:xfrm>
          <a:solidFill>
            <a:schemeClr val="accent5"/>
          </a:solidFill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5D9D534-ADD6-4FC7-AFCA-BCB7A9FD4818}"/>
                </a:ext>
              </a:extLst>
            </p:cNvPr>
            <p:cNvGrpSpPr/>
            <p:nvPr/>
          </p:nvGrpSpPr>
          <p:grpSpPr>
            <a:xfrm>
              <a:off x="375850" y="1595461"/>
              <a:ext cx="2993721" cy="3043825"/>
              <a:chOff x="2952248" y="3009497"/>
              <a:chExt cx="2993721" cy="3043825"/>
            </a:xfrm>
            <a:grpFill/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F36DD500-CBC0-431D-91D6-10FD995ACFEE}"/>
                  </a:ext>
                </a:extLst>
              </p:cNvPr>
              <p:cNvSpPr/>
              <p:nvPr/>
            </p:nvSpPr>
            <p:spPr>
              <a:xfrm>
                <a:off x="2952248" y="3009497"/>
                <a:ext cx="2993721" cy="3043825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572F1959-BF28-471B-B3D0-E4BB3334C73D}"/>
                  </a:ext>
                </a:extLst>
              </p:cNvPr>
              <p:cNvSpPr/>
              <p:nvPr/>
            </p:nvSpPr>
            <p:spPr>
              <a:xfrm>
                <a:off x="3177718" y="3260018"/>
                <a:ext cx="2517731" cy="2564703"/>
              </a:xfrm>
              <a:prstGeom prst="ellipse">
                <a:avLst/>
              </a:prstGeom>
              <a:grpFill/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A72AE83-1516-4C9E-ADE6-73DDB5EAFAE7}"/>
                  </a:ext>
                </a:extLst>
              </p:cNvPr>
              <p:cNvSpPr txBox="1"/>
              <p:nvPr/>
            </p:nvSpPr>
            <p:spPr>
              <a:xfrm>
                <a:off x="3607002" y="3887177"/>
                <a:ext cx="1790780" cy="883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GB" sz="4000" b="1" dirty="0">
                    <a:solidFill>
                      <a:srgbClr val="FFFFFF"/>
                    </a:solidFill>
                  </a:rPr>
                  <a:t>41%</a:t>
                </a: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4403D0D-AC46-4AB7-9FB1-DD0C0A3657CC}"/>
                </a:ext>
              </a:extLst>
            </p:cNvPr>
            <p:cNvSpPr txBox="1"/>
            <p:nvPr/>
          </p:nvSpPr>
          <p:spPr>
            <a:xfrm>
              <a:off x="776684" y="3179588"/>
              <a:ext cx="2192052" cy="42267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600" dirty="0">
                  <a:solidFill>
                    <a:srgbClr val="FFFFFF"/>
                  </a:solidFill>
                </a:rPr>
                <a:t>RAIL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01333" y="5002013"/>
            <a:ext cx="223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737976"/>
                </a:solidFill>
              </a:rPr>
              <a:t>423m </a:t>
            </a:r>
          </a:p>
          <a:p>
            <a:pPr algn="ctr"/>
            <a:r>
              <a:rPr lang="en-GB" dirty="0">
                <a:solidFill>
                  <a:srgbClr val="737976"/>
                </a:solidFill>
              </a:rPr>
              <a:t>impressions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56314" y="5009038"/>
            <a:ext cx="223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335B"/>
                </a:solidFill>
              </a:rPr>
              <a:t>2.5bn </a:t>
            </a:r>
          </a:p>
          <a:p>
            <a:pPr algn="ctr"/>
            <a:r>
              <a:rPr lang="en-GB" dirty="0">
                <a:solidFill>
                  <a:srgbClr val="00335B"/>
                </a:solidFill>
              </a:rPr>
              <a:t>impressions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55609" y="4992419"/>
            <a:ext cx="223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2CA58D"/>
                </a:solidFill>
              </a:rPr>
              <a:t>802m </a:t>
            </a:r>
          </a:p>
          <a:p>
            <a:pPr algn="ctr"/>
            <a:r>
              <a:rPr lang="en-GB" dirty="0">
                <a:solidFill>
                  <a:srgbClr val="2CA58D"/>
                </a:solidFill>
              </a:rPr>
              <a:t>impressions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795738" y="4961721"/>
            <a:ext cx="223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DB2B38"/>
                </a:solidFill>
              </a:rPr>
              <a:t>396m </a:t>
            </a:r>
          </a:p>
          <a:p>
            <a:pPr algn="ctr"/>
            <a:r>
              <a:rPr lang="en-GB" dirty="0">
                <a:solidFill>
                  <a:srgbClr val="DB2B38"/>
                </a:solidFill>
              </a:rPr>
              <a:t>impressions</a:t>
            </a:r>
          </a:p>
        </p:txBody>
      </p:sp>
    </p:spTree>
    <p:extLst>
      <p:ext uri="{BB962C8B-B14F-4D97-AF65-F5344CB8AC3E}">
        <p14:creationId xmlns:p14="http://schemas.microsoft.com/office/powerpoint/2010/main" val="1167205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2CF9DDD4-1D49-4DEB-BB0B-4B8A5F875731}"/>
              </a:ext>
            </a:extLst>
          </p:cNvPr>
          <p:cNvGrpSpPr/>
          <p:nvPr/>
        </p:nvGrpSpPr>
        <p:grpSpPr>
          <a:xfrm>
            <a:off x="8700870" y="2411490"/>
            <a:ext cx="2379055" cy="2455799"/>
            <a:chOff x="375850" y="1595461"/>
            <a:chExt cx="2993721" cy="3043825"/>
          </a:xfrm>
          <a:solidFill>
            <a:schemeClr val="accent3"/>
          </a:solidFill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207EF27-6D0D-4707-8DE2-22109F59707E}"/>
                </a:ext>
              </a:extLst>
            </p:cNvPr>
            <p:cNvGrpSpPr/>
            <p:nvPr/>
          </p:nvGrpSpPr>
          <p:grpSpPr>
            <a:xfrm>
              <a:off x="375850" y="1595461"/>
              <a:ext cx="2993721" cy="3043825"/>
              <a:chOff x="2952248" y="3009497"/>
              <a:chExt cx="2993721" cy="3043825"/>
            </a:xfrm>
            <a:grpFill/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C76E280A-C95D-4541-9FCE-8E1659FD8766}"/>
                  </a:ext>
                </a:extLst>
              </p:cNvPr>
              <p:cNvSpPr/>
              <p:nvPr/>
            </p:nvSpPr>
            <p:spPr>
              <a:xfrm>
                <a:off x="2952248" y="3009497"/>
                <a:ext cx="2993721" cy="3043825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AA10C5AC-380C-49A2-83EE-65CA8EBAA91A}"/>
                  </a:ext>
                </a:extLst>
              </p:cNvPr>
              <p:cNvSpPr/>
              <p:nvPr/>
            </p:nvSpPr>
            <p:spPr>
              <a:xfrm>
                <a:off x="3177718" y="3260018"/>
                <a:ext cx="2517731" cy="2564703"/>
              </a:xfrm>
              <a:prstGeom prst="ellipse">
                <a:avLst/>
              </a:prstGeom>
              <a:grpFill/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9029A36-383A-4962-9AE6-264526BD8ECB}"/>
                  </a:ext>
                </a:extLst>
              </p:cNvPr>
              <p:cNvSpPr txBox="1"/>
              <p:nvPr/>
            </p:nvSpPr>
            <p:spPr>
              <a:xfrm>
                <a:off x="3308154" y="3870469"/>
                <a:ext cx="2370086" cy="8773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GB" sz="4000" b="1" dirty="0">
                    <a:solidFill>
                      <a:srgbClr val="FFFFFF"/>
                    </a:solidFill>
                  </a:rPr>
                  <a:t>-24%</a:t>
                </a: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B69AF81-F0E7-49DA-B4BD-8DEDB27225B5}"/>
                </a:ext>
              </a:extLst>
            </p:cNvPr>
            <p:cNvSpPr txBox="1"/>
            <p:nvPr/>
          </p:nvSpPr>
          <p:spPr>
            <a:xfrm>
              <a:off x="1225954" y="3243696"/>
              <a:ext cx="1345572" cy="41961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600" dirty="0">
                  <a:solidFill>
                    <a:srgbClr val="FFFFFF"/>
                  </a:solidFill>
                </a:rPr>
                <a:t>MALLS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371464C-D222-4AEF-A4D5-8D4CD2262178}"/>
              </a:ext>
            </a:extLst>
          </p:cNvPr>
          <p:cNvGrpSpPr/>
          <p:nvPr/>
        </p:nvGrpSpPr>
        <p:grpSpPr>
          <a:xfrm>
            <a:off x="6090031" y="2403132"/>
            <a:ext cx="2361846" cy="2438035"/>
            <a:chOff x="375850" y="1595461"/>
            <a:chExt cx="2993721" cy="3043825"/>
          </a:xfrm>
          <a:solidFill>
            <a:schemeClr val="accent5"/>
          </a:solidFill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5D9D534-ADD6-4FC7-AFCA-BCB7A9FD4818}"/>
                </a:ext>
              </a:extLst>
            </p:cNvPr>
            <p:cNvGrpSpPr/>
            <p:nvPr/>
          </p:nvGrpSpPr>
          <p:grpSpPr>
            <a:xfrm>
              <a:off x="375850" y="1595461"/>
              <a:ext cx="2993721" cy="3043825"/>
              <a:chOff x="2952248" y="3009497"/>
              <a:chExt cx="2993721" cy="3043825"/>
            </a:xfrm>
            <a:grpFill/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F36DD500-CBC0-431D-91D6-10FD995ACFEE}"/>
                  </a:ext>
                </a:extLst>
              </p:cNvPr>
              <p:cNvSpPr/>
              <p:nvPr/>
            </p:nvSpPr>
            <p:spPr>
              <a:xfrm>
                <a:off x="2952248" y="3009497"/>
                <a:ext cx="2993721" cy="3043825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572F1959-BF28-471B-B3D0-E4BB3334C73D}"/>
                  </a:ext>
                </a:extLst>
              </p:cNvPr>
              <p:cNvSpPr/>
              <p:nvPr/>
            </p:nvSpPr>
            <p:spPr>
              <a:xfrm>
                <a:off x="3177718" y="3260018"/>
                <a:ext cx="2517731" cy="2564703"/>
              </a:xfrm>
              <a:prstGeom prst="ellipse">
                <a:avLst/>
              </a:prstGeom>
              <a:grpFill/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A72AE83-1516-4C9E-ADE6-73DDB5EAFAE7}"/>
                  </a:ext>
                </a:extLst>
              </p:cNvPr>
              <p:cNvSpPr txBox="1"/>
              <p:nvPr/>
            </p:nvSpPr>
            <p:spPr>
              <a:xfrm>
                <a:off x="3456051" y="3887177"/>
                <a:ext cx="1941731" cy="883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GB" sz="4000" b="1" dirty="0">
                    <a:solidFill>
                      <a:srgbClr val="FFFFFF"/>
                    </a:solidFill>
                  </a:rPr>
                  <a:t>+3%</a:t>
                </a: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4403D0D-AC46-4AB7-9FB1-DD0C0A3657CC}"/>
                </a:ext>
              </a:extLst>
            </p:cNvPr>
            <p:cNvSpPr txBox="1"/>
            <p:nvPr/>
          </p:nvSpPr>
          <p:spPr>
            <a:xfrm>
              <a:off x="776684" y="3179588"/>
              <a:ext cx="2192052" cy="42267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600" dirty="0">
                  <a:solidFill>
                    <a:srgbClr val="FFFFFF"/>
                  </a:solidFill>
                </a:rPr>
                <a:t>RAIL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14D40BA-80DC-4017-99F0-520C1AB24CAA}"/>
              </a:ext>
            </a:extLst>
          </p:cNvPr>
          <p:cNvGrpSpPr/>
          <p:nvPr/>
        </p:nvGrpSpPr>
        <p:grpSpPr>
          <a:xfrm>
            <a:off x="3469941" y="2403132"/>
            <a:ext cx="2371097" cy="2447585"/>
            <a:chOff x="375851" y="1595461"/>
            <a:chExt cx="2993722" cy="3043825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9512D679-B9CB-40F3-B642-0CA3E922C505}"/>
                </a:ext>
              </a:extLst>
            </p:cNvPr>
            <p:cNvGrpSpPr/>
            <p:nvPr/>
          </p:nvGrpSpPr>
          <p:grpSpPr>
            <a:xfrm>
              <a:off x="375851" y="1595461"/>
              <a:ext cx="2993722" cy="3043825"/>
              <a:chOff x="2952249" y="3009497"/>
              <a:chExt cx="2993722" cy="3043825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C1FD35ED-1850-41AF-B0A3-0E93DA117159}"/>
                  </a:ext>
                </a:extLst>
              </p:cNvPr>
              <p:cNvSpPr/>
              <p:nvPr/>
            </p:nvSpPr>
            <p:spPr>
              <a:xfrm>
                <a:off x="2952249" y="3009497"/>
                <a:ext cx="2993722" cy="3043825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319EDD89-66FD-4A8E-AD34-076A3226D5C6}"/>
                  </a:ext>
                </a:extLst>
              </p:cNvPr>
              <p:cNvSpPr/>
              <p:nvPr/>
            </p:nvSpPr>
            <p:spPr>
              <a:xfrm>
                <a:off x="3177718" y="3260018"/>
                <a:ext cx="2517731" cy="2564703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46BADCC-3D50-494E-AF13-47F3EA631E94}"/>
                  </a:ext>
                </a:extLst>
              </p:cNvPr>
              <p:cNvSpPr txBox="1"/>
              <p:nvPr/>
            </p:nvSpPr>
            <p:spPr>
              <a:xfrm>
                <a:off x="3474002" y="3855941"/>
                <a:ext cx="1957738" cy="888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GB" sz="4000" b="1" dirty="0">
                    <a:solidFill>
                      <a:srgbClr val="FFFFFF"/>
                    </a:solidFill>
                  </a:rPr>
                  <a:t>+5%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BE85D2A-3B64-4DB3-B549-A308A3DD1DC4}"/>
                </a:ext>
              </a:extLst>
            </p:cNvPr>
            <p:cNvSpPr txBox="1"/>
            <p:nvPr/>
          </p:nvSpPr>
          <p:spPr>
            <a:xfrm>
              <a:off x="797099" y="3186477"/>
              <a:ext cx="2192051" cy="421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600" dirty="0">
                  <a:solidFill>
                    <a:srgbClr val="FFFFFF"/>
                  </a:solidFill>
                </a:rPr>
                <a:t>ROADSIDE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9C14018-77F3-49D4-9864-0F2822F90680}"/>
              </a:ext>
            </a:extLst>
          </p:cNvPr>
          <p:cNvGrpSpPr/>
          <p:nvPr/>
        </p:nvGrpSpPr>
        <p:grpSpPr>
          <a:xfrm>
            <a:off x="819807" y="2435952"/>
            <a:ext cx="2423333" cy="2405215"/>
            <a:chOff x="375850" y="1595461"/>
            <a:chExt cx="2993721" cy="3043825"/>
          </a:xfrm>
          <a:solidFill>
            <a:schemeClr val="accent6"/>
          </a:solidFill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77F1CF7-1B30-44EF-8D8A-870AE61B8F6E}"/>
                </a:ext>
              </a:extLst>
            </p:cNvPr>
            <p:cNvGrpSpPr/>
            <p:nvPr/>
          </p:nvGrpSpPr>
          <p:grpSpPr>
            <a:xfrm>
              <a:off x="375850" y="1595461"/>
              <a:ext cx="2993721" cy="3043825"/>
              <a:chOff x="2952248" y="3009497"/>
              <a:chExt cx="2993721" cy="3043825"/>
            </a:xfrm>
            <a:grpFill/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E6535657-5BED-4D28-BC13-320A47D02E3D}"/>
                  </a:ext>
                </a:extLst>
              </p:cNvPr>
              <p:cNvSpPr/>
              <p:nvPr/>
            </p:nvSpPr>
            <p:spPr>
              <a:xfrm>
                <a:off x="2952248" y="3009497"/>
                <a:ext cx="2993721" cy="3043825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9D3F385-AF79-486B-8BD1-0085D464F795}"/>
                  </a:ext>
                </a:extLst>
              </p:cNvPr>
              <p:cNvSpPr txBox="1"/>
              <p:nvPr/>
            </p:nvSpPr>
            <p:spPr>
              <a:xfrm>
                <a:off x="3545015" y="3845216"/>
                <a:ext cx="1884201" cy="895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GB" sz="4000" b="1" dirty="0">
                    <a:solidFill>
                      <a:srgbClr val="FFFFFF"/>
                    </a:solidFill>
                  </a:rPr>
                  <a:t>+4%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60A2824E-0557-4792-840B-CD38243FFC8D}"/>
                  </a:ext>
                </a:extLst>
              </p:cNvPr>
              <p:cNvSpPr/>
              <p:nvPr/>
            </p:nvSpPr>
            <p:spPr>
              <a:xfrm>
                <a:off x="3177718" y="3260018"/>
                <a:ext cx="2517731" cy="2564703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 sz="14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EB65408-F3A6-4BDD-8640-24D3D4572205}"/>
                </a:ext>
              </a:extLst>
            </p:cNvPr>
            <p:cNvSpPr txBox="1"/>
            <p:nvPr/>
          </p:nvSpPr>
          <p:spPr>
            <a:xfrm>
              <a:off x="709540" y="3200204"/>
              <a:ext cx="2298704" cy="42262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600" dirty="0">
                  <a:solidFill>
                    <a:srgbClr val="FFFFFF"/>
                  </a:solidFill>
                </a:rPr>
                <a:t>SUPERMARKET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C9D1D8B0-923A-4F75-A33D-6D04ABCA6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ENVIRONMENT CHANGE IN AUDIENCE</a:t>
            </a:r>
            <a:br>
              <a:rPr lang="en-GB" dirty="0"/>
            </a:br>
            <a:r>
              <a:rPr lang="en-GB" sz="2000" b="0" dirty="0">
                <a:solidFill>
                  <a:schemeClr val="tx1"/>
                </a:solidFill>
              </a:rPr>
              <a:t>Events increase w/e 25 April from w/e 18 April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52F67-CC97-4BF3-BF44-C21F8BFC3A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Location Sciences, X-Mode, JCDecaux Mobile Audience Tracker - Digital (All Environments) and Static Roadside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1333" y="5002013"/>
            <a:ext cx="223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737976"/>
                </a:solidFill>
              </a:rPr>
              <a:t>+12m</a:t>
            </a:r>
          </a:p>
          <a:p>
            <a:pPr algn="ctr"/>
            <a:r>
              <a:rPr lang="en-GB" dirty="0">
                <a:solidFill>
                  <a:srgbClr val="737976"/>
                </a:solidFill>
              </a:rPr>
              <a:t>impressions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56314" y="5009038"/>
            <a:ext cx="223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335B"/>
                </a:solidFill>
              </a:rPr>
              <a:t>+136m</a:t>
            </a:r>
          </a:p>
          <a:p>
            <a:pPr algn="ctr"/>
            <a:r>
              <a:rPr lang="en-GB" dirty="0">
                <a:solidFill>
                  <a:srgbClr val="00335B"/>
                </a:solidFill>
              </a:rPr>
              <a:t>impressions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55609" y="4992419"/>
            <a:ext cx="223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2CA58D"/>
                </a:solidFill>
              </a:rPr>
              <a:t>+20m </a:t>
            </a:r>
          </a:p>
          <a:p>
            <a:pPr algn="ctr"/>
            <a:r>
              <a:rPr lang="en-GB" dirty="0">
                <a:solidFill>
                  <a:srgbClr val="2CA58D"/>
                </a:solidFill>
              </a:rPr>
              <a:t>impressions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795738" y="4961721"/>
            <a:ext cx="2230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DB2B38"/>
                </a:solidFill>
              </a:rPr>
              <a:t>-12</a:t>
            </a:r>
            <a:r>
              <a:rPr lang="en-GB" dirty="0">
                <a:solidFill>
                  <a:srgbClr val="DB2B38"/>
                </a:solidFill>
              </a:rPr>
              <a:t>4</a:t>
            </a:r>
            <a:r>
              <a:rPr lang="en-GB">
                <a:solidFill>
                  <a:srgbClr val="DB2B38"/>
                </a:solidFill>
              </a:rPr>
              <a:t>m </a:t>
            </a:r>
            <a:endParaRPr lang="en-GB" dirty="0">
              <a:solidFill>
                <a:srgbClr val="DB2B38"/>
              </a:solidFill>
            </a:endParaRPr>
          </a:p>
          <a:p>
            <a:pPr algn="ctr"/>
            <a:r>
              <a:rPr lang="en-GB" dirty="0">
                <a:solidFill>
                  <a:srgbClr val="DB2B38"/>
                </a:solidFill>
              </a:rPr>
              <a:t>impressions</a:t>
            </a:r>
          </a:p>
        </p:txBody>
      </p:sp>
    </p:spTree>
    <p:extLst>
      <p:ext uri="{BB962C8B-B14F-4D97-AF65-F5344CB8AC3E}">
        <p14:creationId xmlns:p14="http://schemas.microsoft.com/office/powerpoint/2010/main" val="1364446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MOBILE AUDIENCE TRACKER:</a:t>
            </a:r>
            <a:br>
              <a:rPr lang="en-GB" dirty="0"/>
            </a:br>
            <a:br>
              <a:rPr lang="en-GB" dirty="0"/>
            </a:br>
            <a:r>
              <a:rPr lang="en-GB" dirty="0"/>
              <a:t>2021 FORECASTS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398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2C78A-8A68-47E6-8BC7-83B545EE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620181"/>
            <a:ext cx="10835259" cy="1008594"/>
          </a:xfrm>
        </p:spPr>
        <p:txBody>
          <a:bodyPr/>
          <a:lstStyle/>
          <a:p>
            <a:r>
              <a:rPr lang="en-US" dirty="0"/>
              <a:t>AUDIENCE FORECASTS UP TO JUNE 2021</a:t>
            </a:r>
            <a:br>
              <a:rPr lang="en-US" dirty="0"/>
            </a:br>
            <a:r>
              <a:rPr lang="en-GB" sz="1800" b="0" dirty="0">
                <a:solidFill>
                  <a:srgbClr val="737976"/>
                </a:solidFill>
              </a:rPr>
              <a:t>BASED ON RETENTION FROM Q1 2020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64350B-9995-4FED-9081-9B5367FE8BE3}"/>
              </a:ext>
            </a:extLst>
          </p:cNvPr>
          <p:cNvSpPr txBox="1"/>
          <p:nvPr/>
        </p:nvSpPr>
        <p:spPr>
          <a:xfrm>
            <a:off x="8966511" y="1306414"/>
            <a:ext cx="1031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Half Term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07E841-0FE9-4496-812A-8FAD539174FA}"/>
              </a:ext>
            </a:extLst>
          </p:cNvPr>
          <p:cNvSpPr txBox="1"/>
          <p:nvPr/>
        </p:nvSpPr>
        <p:spPr>
          <a:xfrm>
            <a:off x="2371818" y="1306414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Easter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4227570-C1A7-4AB0-AAC2-639BACC40D36}"/>
              </a:ext>
            </a:extLst>
          </p:cNvPr>
          <p:cNvGraphicFramePr>
            <a:graphicFrameLocks noGrp="1"/>
          </p:cNvGraphicFramePr>
          <p:nvPr/>
        </p:nvGraphicFramePr>
        <p:xfrm>
          <a:off x="29575" y="1639976"/>
          <a:ext cx="12100357" cy="479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357">
                  <a:extLst>
                    <a:ext uri="{9D8B030D-6E8A-4147-A177-3AD203B41FA5}">
                      <a16:colId xmlns:a16="http://schemas.microsoft.com/office/drawing/2014/main" val="283889194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92264885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41549797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3607558218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6880475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5269035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642787448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409670646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90722388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148599831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635202088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110072324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55037681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61652860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451155261"/>
                    </a:ext>
                  </a:extLst>
                </a:gridCol>
              </a:tblGrid>
              <a:tr h="42023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  <a:r>
                        <a:rPr lang="en-US" sz="1400" baseline="30000" dirty="0"/>
                        <a:t>nd</a:t>
                      </a:r>
                      <a:r>
                        <a:rPr lang="en-US" sz="1400" dirty="0"/>
                        <a:t> Mar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Mar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Apr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Apr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Apr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Apr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rd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May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May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May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May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May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Jun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Jun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r>
                        <a:rPr lang="en-US" sz="14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Jun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037308"/>
                  </a:ext>
                </a:extLst>
              </a:tr>
              <a:tr h="4202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LARGE FORMAT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62%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73%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74%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87%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91%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100+%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100+%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293674846"/>
                  </a:ext>
                </a:extLst>
              </a:tr>
              <a:tr h="42023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Large Format Real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65%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66%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65%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79%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solidFill>
                            <a:schemeClr val="tx1"/>
                          </a:solidFill>
                        </a:rPr>
                        <a:t>83%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3881163"/>
                  </a:ext>
                </a:extLst>
              </a:tr>
              <a:tr h="4202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STREET FURNITURE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100+%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0386360"/>
                  </a:ext>
                </a:extLst>
              </a:tr>
              <a:tr h="42023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Street Furniture Real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58%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58%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56%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72%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75%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5198443"/>
                  </a:ext>
                </a:extLst>
              </a:tr>
              <a:tr h="4202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MALLS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95%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5585488"/>
                  </a:ext>
                </a:extLst>
              </a:tr>
              <a:tr h="42023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Malls Real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/>
                        <a:t>14%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/>
                        <a:t>15%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18%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84%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64%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3596205"/>
                  </a:ext>
                </a:extLst>
              </a:tr>
              <a:tr h="4202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SUPERMARKETS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90%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95%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3960813"/>
                  </a:ext>
                </a:extLst>
              </a:tr>
              <a:tr h="42023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Supermarkets Real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87%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94%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103%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4211230430"/>
                  </a:ext>
                </a:extLst>
              </a:tr>
              <a:tr h="4202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RAIL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51%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616236695"/>
                  </a:ext>
                </a:extLst>
              </a:tr>
              <a:tr h="420230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Rail Real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4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41%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970751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919695"/>
      </p:ext>
    </p:extLst>
  </p:cSld>
  <p:clrMapOvr>
    <a:masterClrMapping/>
  </p:clrMapOvr>
</p:sld>
</file>

<file path=ppt/theme/theme1.xml><?xml version="1.0" encoding="utf-8"?>
<a:theme xmlns:a="http://schemas.openxmlformats.org/drawingml/2006/main" name="JCDecaux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C46E6DA4-9F3B-4969-BDC3-2276530DFD18}" vid="{5B580318-33EC-4571-B2EE-75F4255E226C}"/>
    </a:ext>
  </a:extLst>
</a:theme>
</file>

<file path=ppt/theme/theme2.xml><?xml version="1.0" encoding="utf-8"?>
<a:theme xmlns:a="http://schemas.openxmlformats.org/drawingml/2006/main" name="1_JCDecaux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C46E6DA4-9F3B-4969-BDC3-2276530DFD18}" vid="{5B580318-33EC-4571-B2EE-75F4255E226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05404F2C15FE48912A9D0596D4BC51" ma:contentTypeVersion="11" ma:contentTypeDescription="Create a new document." ma:contentTypeScope="" ma:versionID="9b8b9880f5a007c1d2056d7661d7a93d">
  <xsd:schema xmlns:xsd="http://www.w3.org/2001/XMLSchema" xmlns:xs="http://www.w3.org/2001/XMLSchema" xmlns:p="http://schemas.microsoft.com/office/2006/metadata/properties" xmlns:ns2="cbaea74e-fb35-4b5a-b83c-d36a314ca220" xmlns:ns3="cfb984b0-21fb-4299-afd3-385d524374d4" targetNamespace="http://schemas.microsoft.com/office/2006/metadata/properties" ma:root="true" ma:fieldsID="c8c50d7396d2c615d83974ff078c014f" ns2:_="" ns3:_="">
    <xsd:import namespace="cbaea74e-fb35-4b5a-b83c-d36a314ca220"/>
    <xsd:import namespace="cfb984b0-21fb-4299-afd3-385d524374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aea74e-fb35-4b5a-b83c-d36a314ca2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b984b0-21fb-4299-afd3-385d524374d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90A828-8BD1-422F-A9BA-ECBBDD58CCB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B20E33B-1E0D-4D28-9BAF-FCC8B665FA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aea74e-fb35-4b5a-b83c-d36a314ca220"/>
    <ds:schemaRef ds:uri="cfb984b0-21fb-4299-afd3-385d524374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B07E1C-C940-49A2-B169-41039745BA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479</Words>
  <Application>Microsoft Office PowerPoint</Application>
  <PresentationFormat>Widescreen</PresentationFormat>
  <Paragraphs>170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JCDecaux</vt:lpstr>
      <vt:lpstr>1_JCDecaux</vt:lpstr>
      <vt:lpstr>MOBILE AUDIENCE TRACKER  w/e 25 APRIL REVIEW</vt:lpstr>
      <vt:lpstr>JCDECAUX AUDIENCE RETENTION ACROSS ALL ENVIRONMENTS Events indexed w/e 25 April from Q1 2020</vt:lpstr>
      <vt:lpstr>ALL ENVIRONMENTS AUDIENCE RETENTION Events indexed w/e 25 April from Q1 2020</vt:lpstr>
      <vt:lpstr>ENVIRONMENT CHANGE IN AUDIENCE Events increase w/e 25 April from w/e 18 April</vt:lpstr>
      <vt:lpstr>MOBILE AUDIENCE TRACKER:  2021 FORECASTS </vt:lpstr>
      <vt:lpstr>AUDIENCE FORECASTS UP TO JUNE 2021 BASED ON RETENTION FROM Q1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AUDIENCE TRACKER  w/e 13th SEPTEMBER REVIEW</dc:title>
  <dc:creator>Harman, Jonathan</dc:creator>
  <cp:lastModifiedBy>Hensey, Sinead</cp:lastModifiedBy>
  <cp:revision>56</cp:revision>
  <dcterms:created xsi:type="dcterms:W3CDTF">2020-09-16T09:07:17Z</dcterms:created>
  <dcterms:modified xsi:type="dcterms:W3CDTF">2021-04-29T11:37:20Z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0x0101009505404F2C15FE48912A9D0596D4BC51</vt:lpwstr>
  </property>
</Properties>
</file>