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90" r:id="rId5"/>
  </p:sldMasterIdLst>
  <p:notesMasterIdLst>
    <p:notesMasterId r:id="rId26"/>
  </p:notesMasterIdLst>
  <p:sldIdLst>
    <p:sldId id="1145" r:id="rId6"/>
    <p:sldId id="1142" r:id="rId7"/>
    <p:sldId id="1146" r:id="rId8"/>
    <p:sldId id="2144445294" r:id="rId9"/>
    <p:sldId id="446" r:id="rId10"/>
    <p:sldId id="2144445289" r:id="rId11"/>
    <p:sldId id="1755" r:id="rId12"/>
    <p:sldId id="2144445199" r:id="rId13"/>
    <p:sldId id="1765" r:id="rId14"/>
    <p:sldId id="1766" r:id="rId15"/>
    <p:sldId id="1767" r:id="rId16"/>
    <p:sldId id="2144445291" r:id="rId17"/>
    <p:sldId id="2144445290" r:id="rId18"/>
    <p:sldId id="2144445189" r:id="rId19"/>
    <p:sldId id="2144445186" r:id="rId20"/>
    <p:sldId id="2144445307" r:id="rId21"/>
    <p:sldId id="2144445295" r:id="rId22"/>
    <p:sldId id="2144445316" r:id="rId23"/>
    <p:sldId id="2144445315" r:id="rId24"/>
    <p:sldId id="214444531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52AA90-3352-45E0-9FBE-4EB6A5930303}" v="2" dt="2022-05-10T09:21:11.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427" autoAdjust="0"/>
  </p:normalViewPr>
  <p:slideViewPr>
    <p:cSldViewPr snapToGrid="0">
      <p:cViewPr varScale="1">
        <p:scale>
          <a:sx n="63" d="100"/>
          <a:sy n="63" d="100"/>
        </p:scale>
        <p:origin x="9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Wilson, Hannah" userId="e5f9b74d-2abe-45a3-8f13-27dd6020a7aa" providerId="ADAL" clId="{B852AA90-3352-45E0-9FBE-4EB6A5930303}"/>
    <pc:docChg chg="undo custSel addSld delSld modSld sldOrd">
      <pc:chgData name="Michael-Wilson, Hannah" userId="e5f9b74d-2abe-45a3-8f13-27dd6020a7aa" providerId="ADAL" clId="{B852AA90-3352-45E0-9FBE-4EB6A5930303}" dt="2022-05-10T09:21:14.205" v="29" actId="47"/>
      <pc:docMkLst>
        <pc:docMk/>
      </pc:docMkLst>
      <pc:sldChg chg="ord">
        <pc:chgData name="Michael-Wilson, Hannah" userId="e5f9b74d-2abe-45a3-8f13-27dd6020a7aa" providerId="ADAL" clId="{B852AA90-3352-45E0-9FBE-4EB6A5930303}" dt="2022-05-10T09:21:09.335" v="22"/>
        <pc:sldMkLst>
          <pc:docMk/>
          <pc:sldMk cId="615946106" sldId="1146"/>
        </pc:sldMkLst>
      </pc:sldChg>
      <pc:sldChg chg="del">
        <pc:chgData name="Michael-Wilson, Hannah" userId="e5f9b74d-2abe-45a3-8f13-27dd6020a7aa" providerId="ADAL" clId="{B852AA90-3352-45E0-9FBE-4EB6A5930303}" dt="2022-05-10T09:21:14.192" v="28" actId="47"/>
        <pc:sldMkLst>
          <pc:docMk/>
          <pc:sldMk cId="1191055985" sldId="1153"/>
        </pc:sldMkLst>
      </pc:sldChg>
      <pc:sldChg chg="del">
        <pc:chgData name="Michael-Wilson, Hannah" userId="e5f9b74d-2abe-45a3-8f13-27dd6020a7aa" providerId="ADAL" clId="{B852AA90-3352-45E0-9FBE-4EB6A5930303}" dt="2022-05-10T09:21:12.182" v="26" actId="47"/>
        <pc:sldMkLst>
          <pc:docMk/>
          <pc:sldMk cId="1038352827" sldId="1156"/>
        </pc:sldMkLst>
      </pc:sldChg>
      <pc:sldChg chg="del">
        <pc:chgData name="Michael-Wilson, Hannah" userId="e5f9b74d-2abe-45a3-8f13-27dd6020a7aa" providerId="ADAL" clId="{B852AA90-3352-45E0-9FBE-4EB6A5930303}" dt="2022-05-10T09:21:14.205" v="29" actId="47"/>
        <pc:sldMkLst>
          <pc:docMk/>
          <pc:sldMk cId="2428099354" sldId="1181"/>
        </pc:sldMkLst>
      </pc:sldChg>
      <pc:sldChg chg="del">
        <pc:chgData name="Michael-Wilson, Hannah" userId="e5f9b74d-2abe-45a3-8f13-27dd6020a7aa" providerId="ADAL" clId="{B852AA90-3352-45E0-9FBE-4EB6A5930303}" dt="2022-05-10T09:21:12.043" v="25" actId="47"/>
        <pc:sldMkLst>
          <pc:docMk/>
          <pc:sldMk cId="1192671289" sldId="1758"/>
        </pc:sldMkLst>
      </pc:sldChg>
      <pc:sldChg chg="del">
        <pc:chgData name="Michael-Wilson, Hannah" userId="e5f9b74d-2abe-45a3-8f13-27dd6020a7aa" providerId="ADAL" clId="{B852AA90-3352-45E0-9FBE-4EB6A5930303}" dt="2022-05-10T09:21:04.091" v="19" actId="47"/>
        <pc:sldMkLst>
          <pc:docMk/>
          <pc:sldMk cId="1702314823" sldId="1769"/>
        </pc:sldMkLst>
      </pc:sldChg>
      <pc:sldChg chg="del">
        <pc:chgData name="Michael-Wilson, Hannah" userId="e5f9b74d-2abe-45a3-8f13-27dd6020a7aa" providerId="ADAL" clId="{B852AA90-3352-45E0-9FBE-4EB6A5930303}" dt="2022-05-10T09:21:12.874" v="27" actId="47"/>
        <pc:sldMkLst>
          <pc:docMk/>
          <pc:sldMk cId="4220397780" sldId="1772"/>
        </pc:sldMkLst>
      </pc:sldChg>
      <pc:sldChg chg="del">
        <pc:chgData name="Michael-Wilson, Hannah" userId="e5f9b74d-2abe-45a3-8f13-27dd6020a7aa" providerId="ADAL" clId="{B852AA90-3352-45E0-9FBE-4EB6A5930303}" dt="2022-05-10T09:21:03.184" v="18" actId="47"/>
        <pc:sldMkLst>
          <pc:docMk/>
          <pc:sldMk cId="2903439759" sldId="1774"/>
        </pc:sldMkLst>
      </pc:sldChg>
      <pc:sldChg chg="del">
        <pc:chgData name="Michael-Wilson, Hannah" userId="e5f9b74d-2abe-45a3-8f13-27dd6020a7aa" providerId="ADAL" clId="{B852AA90-3352-45E0-9FBE-4EB6A5930303}" dt="2022-05-10T09:21:11.941" v="24" actId="47"/>
        <pc:sldMkLst>
          <pc:docMk/>
          <pc:sldMk cId="3801925076" sldId="1775"/>
        </pc:sldMkLst>
      </pc:sldChg>
      <pc:sldChg chg="del">
        <pc:chgData name="Michael-Wilson, Hannah" userId="e5f9b74d-2abe-45a3-8f13-27dd6020a7aa" providerId="ADAL" clId="{B852AA90-3352-45E0-9FBE-4EB6A5930303}" dt="2022-05-10T09:21:11.685" v="23" actId="47"/>
        <pc:sldMkLst>
          <pc:docMk/>
          <pc:sldMk cId="2212754051" sldId="1776"/>
        </pc:sldMkLst>
      </pc:sldChg>
      <pc:sldChg chg="del">
        <pc:chgData name="Michael-Wilson, Hannah" userId="e5f9b74d-2abe-45a3-8f13-27dd6020a7aa" providerId="ADAL" clId="{B852AA90-3352-45E0-9FBE-4EB6A5930303}" dt="2022-05-10T09:16:48.958" v="6" actId="47"/>
        <pc:sldMkLst>
          <pc:docMk/>
          <pc:sldMk cId="304406892" sldId="2144445292"/>
        </pc:sldMkLst>
      </pc:sldChg>
      <pc:sldChg chg="del">
        <pc:chgData name="Michael-Wilson, Hannah" userId="e5f9b74d-2abe-45a3-8f13-27dd6020a7aa" providerId="ADAL" clId="{B852AA90-3352-45E0-9FBE-4EB6A5930303}" dt="2022-05-10T09:16:52.869" v="13" actId="47"/>
        <pc:sldMkLst>
          <pc:docMk/>
          <pc:sldMk cId="750800842" sldId="2144445297"/>
        </pc:sldMkLst>
      </pc:sldChg>
      <pc:sldChg chg="del">
        <pc:chgData name="Michael-Wilson, Hannah" userId="e5f9b74d-2abe-45a3-8f13-27dd6020a7aa" providerId="ADAL" clId="{B852AA90-3352-45E0-9FBE-4EB6A5930303}" dt="2022-05-10T09:16:49.291" v="7" actId="47"/>
        <pc:sldMkLst>
          <pc:docMk/>
          <pc:sldMk cId="3000056642" sldId="2144445300"/>
        </pc:sldMkLst>
      </pc:sldChg>
      <pc:sldChg chg="del">
        <pc:chgData name="Michael-Wilson, Hannah" userId="e5f9b74d-2abe-45a3-8f13-27dd6020a7aa" providerId="ADAL" clId="{B852AA90-3352-45E0-9FBE-4EB6A5930303}" dt="2022-05-10T09:16:54.642" v="16" actId="47"/>
        <pc:sldMkLst>
          <pc:docMk/>
          <pc:sldMk cId="3029628878" sldId="2144445302"/>
        </pc:sldMkLst>
      </pc:sldChg>
      <pc:sldChg chg="add del">
        <pc:chgData name="Michael-Wilson, Hannah" userId="e5f9b74d-2abe-45a3-8f13-27dd6020a7aa" providerId="ADAL" clId="{B852AA90-3352-45E0-9FBE-4EB6A5930303}" dt="2022-05-10T09:16:44.420" v="5" actId="47"/>
        <pc:sldMkLst>
          <pc:docMk/>
          <pc:sldMk cId="2128925268" sldId="2144445306"/>
        </pc:sldMkLst>
      </pc:sldChg>
      <pc:sldChg chg="del">
        <pc:chgData name="Michael-Wilson, Hannah" userId="e5f9b74d-2abe-45a3-8f13-27dd6020a7aa" providerId="ADAL" clId="{B852AA90-3352-45E0-9FBE-4EB6A5930303}" dt="2022-05-10T09:16:40.162" v="0" actId="47"/>
        <pc:sldMkLst>
          <pc:docMk/>
          <pc:sldMk cId="2311731146" sldId="2144445308"/>
        </pc:sldMkLst>
      </pc:sldChg>
      <pc:sldChg chg="del">
        <pc:chgData name="Michael-Wilson, Hannah" userId="e5f9b74d-2abe-45a3-8f13-27dd6020a7aa" providerId="ADAL" clId="{B852AA90-3352-45E0-9FBE-4EB6A5930303}" dt="2022-05-10T09:16:49.737" v="8" actId="47"/>
        <pc:sldMkLst>
          <pc:docMk/>
          <pc:sldMk cId="1643609918" sldId="2144445309"/>
        </pc:sldMkLst>
      </pc:sldChg>
      <pc:sldChg chg="del">
        <pc:chgData name="Michael-Wilson, Hannah" userId="e5f9b74d-2abe-45a3-8f13-27dd6020a7aa" providerId="ADAL" clId="{B852AA90-3352-45E0-9FBE-4EB6A5930303}" dt="2022-05-10T09:16:50.638" v="9" actId="47"/>
        <pc:sldMkLst>
          <pc:docMk/>
          <pc:sldMk cId="2392416442" sldId="2144445310"/>
        </pc:sldMkLst>
      </pc:sldChg>
      <pc:sldChg chg="del">
        <pc:chgData name="Michael-Wilson, Hannah" userId="e5f9b74d-2abe-45a3-8f13-27dd6020a7aa" providerId="ADAL" clId="{B852AA90-3352-45E0-9FBE-4EB6A5930303}" dt="2022-05-10T09:16:51.755" v="11" actId="47"/>
        <pc:sldMkLst>
          <pc:docMk/>
          <pc:sldMk cId="3937393389" sldId="2144445311"/>
        </pc:sldMkLst>
      </pc:sldChg>
      <pc:sldChg chg="del">
        <pc:chgData name="Michael-Wilson, Hannah" userId="e5f9b74d-2abe-45a3-8f13-27dd6020a7aa" providerId="ADAL" clId="{B852AA90-3352-45E0-9FBE-4EB6A5930303}" dt="2022-05-10T09:16:52.319" v="12" actId="47"/>
        <pc:sldMkLst>
          <pc:docMk/>
          <pc:sldMk cId="2272938925" sldId="2144445312"/>
        </pc:sldMkLst>
      </pc:sldChg>
      <pc:sldChg chg="del">
        <pc:chgData name="Michael-Wilson, Hannah" userId="e5f9b74d-2abe-45a3-8f13-27dd6020a7aa" providerId="ADAL" clId="{B852AA90-3352-45E0-9FBE-4EB6A5930303}" dt="2022-05-10T09:16:53.318" v="14" actId="47"/>
        <pc:sldMkLst>
          <pc:docMk/>
          <pc:sldMk cId="3764544252" sldId="2144445317"/>
        </pc:sldMkLst>
      </pc:sldChg>
      <pc:sldChg chg="del">
        <pc:chgData name="Michael-Wilson, Hannah" userId="e5f9b74d-2abe-45a3-8f13-27dd6020a7aa" providerId="ADAL" clId="{B852AA90-3352-45E0-9FBE-4EB6A5930303}" dt="2022-05-10T09:21:05.111" v="20" actId="47"/>
        <pc:sldMkLst>
          <pc:docMk/>
          <pc:sldMk cId="2100243739" sldId="2144445318"/>
        </pc:sldMkLst>
      </pc:sldChg>
      <pc:sldChg chg="add del">
        <pc:chgData name="Michael-Wilson, Hannah" userId="e5f9b74d-2abe-45a3-8f13-27dd6020a7aa" providerId="ADAL" clId="{B852AA90-3352-45E0-9FBE-4EB6A5930303}" dt="2022-05-10T09:16:42.673" v="4" actId="47"/>
        <pc:sldMkLst>
          <pc:docMk/>
          <pc:sldMk cId="3982252674" sldId="2144445319"/>
        </pc:sldMkLst>
      </pc:sldChg>
      <pc:sldChg chg="del">
        <pc:chgData name="Michael-Wilson, Hannah" userId="e5f9b74d-2abe-45a3-8f13-27dd6020a7aa" providerId="ADAL" clId="{B852AA90-3352-45E0-9FBE-4EB6A5930303}" dt="2022-05-10T09:16:51.443" v="10" actId="47"/>
        <pc:sldMkLst>
          <pc:docMk/>
          <pc:sldMk cId="2765024954" sldId="2144445320"/>
        </pc:sldMkLst>
      </pc:sldChg>
      <pc:sldChg chg="del">
        <pc:chgData name="Michael-Wilson, Hannah" userId="e5f9b74d-2abe-45a3-8f13-27dd6020a7aa" providerId="ADAL" clId="{B852AA90-3352-45E0-9FBE-4EB6A5930303}" dt="2022-05-10T09:16:53.970" v="15" actId="47"/>
        <pc:sldMkLst>
          <pc:docMk/>
          <pc:sldMk cId="1556679615" sldId="2144445321"/>
        </pc:sldMkLst>
      </pc:sldChg>
      <pc:sldChg chg="del">
        <pc:chgData name="Michael-Wilson, Hannah" userId="e5f9b74d-2abe-45a3-8f13-27dd6020a7aa" providerId="ADAL" clId="{B852AA90-3352-45E0-9FBE-4EB6A5930303}" dt="2022-05-10T09:16:55.195" v="17" actId="47"/>
        <pc:sldMkLst>
          <pc:docMk/>
          <pc:sldMk cId="1098268326" sldId="2144445322"/>
        </pc:sldMkLst>
      </pc:sldChg>
      <pc:sldMasterChg chg="delSldLayout">
        <pc:chgData name="Michael-Wilson, Hannah" userId="e5f9b74d-2abe-45a3-8f13-27dd6020a7aa" providerId="ADAL" clId="{B852AA90-3352-45E0-9FBE-4EB6A5930303}" dt="2022-05-10T09:16:55.195" v="17" actId="47"/>
        <pc:sldMasterMkLst>
          <pc:docMk/>
          <pc:sldMasterMk cId="3897412089" sldId="2147483730"/>
        </pc:sldMasterMkLst>
        <pc:sldLayoutChg chg="del">
          <pc:chgData name="Michael-Wilson, Hannah" userId="e5f9b74d-2abe-45a3-8f13-27dd6020a7aa" providerId="ADAL" clId="{B852AA90-3352-45E0-9FBE-4EB6A5930303}" dt="2022-05-10T09:16:55.195" v="17" actId="47"/>
          <pc:sldLayoutMkLst>
            <pc:docMk/>
            <pc:sldMasterMk cId="3897412089" sldId="2147483730"/>
            <pc:sldLayoutMk cId="1612603113" sldId="2147483961"/>
          </pc:sldLayoutMkLst>
        </pc:sldLayoutChg>
      </pc:sldMasterChg>
    </pc:docChg>
  </pc:docChgLst>
  <pc:docChgLst>
    <pc:chgData name="Karoussis, Elena" userId="S::elena.karoussis@jcdecaux.com::ef357cc0-39f9-4da1-8a90-6c026f42705d" providerId="AD" clId="Web-{E7BED7FD-230C-4767-58B4-20BA3AA29CDB}"/>
    <pc:docChg chg="modSld">
      <pc:chgData name="Karoussis, Elena" userId="S::elena.karoussis@jcdecaux.com::ef357cc0-39f9-4da1-8a90-6c026f42705d" providerId="AD" clId="Web-{E7BED7FD-230C-4767-58B4-20BA3AA29CDB}" dt="2022-04-14T13:12:11.969" v="137" actId="20577"/>
      <pc:docMkLst>
        <pc:docMk/>
      </pc:docMkLst>
      <pc:sldChg chg="modSp">
        <pc:chgData name="Karoussis, Elena" userId="S::elena.karoussis@jcdecaux.com::ef357cc0-39f9-4da1-8a90-6c026f42705d" providerId="AD" clId="Web-{E7BED7FD-230C-4767-58B4-20BA3AA29CDB}" dt="2022-04-14T13:09:03.948" v="110"/>
        <pc:sldMkLst>
          <pc:docMk/>
          <pc:sldMk cId="1083085722" sldId="2144445189"/>
        </pc:sldMkLst>
        <pc:graphicFrameChg chg="mod modGraphic">
          <ac:chgData name="Karoussis, Elena" userId="S::elena.karoussis@jcdecaux.com::ef357cc0-39f9-4da1-8a90-6c026f42705d" providerId="AD" clId="Web-{E7BED7FD-230C-4767-58B4-20BA3AA29CDB}" dt="2022-04-14T13:07:55.695" v="11"/>
          <ac:graphicFrameMkLst>
            <pc:docMk/>
            <pc:sldMk cId="1083085722" sldId="2144445189"/>
            <ac:graphicFrameMk id="13" creationId="{8BDE9999-A00D-4687-83B9-118D79099994}"/>
          </ac:graphicFrameMkLst>
        </pc:graphicFrameChg>
        <pc:graphicFrameChg chg="mod modGraphic">
          <ac:chgData name="Karoussis, Elena" userId="S::elena.karoussis@jcdecaux.com::ef357cc0-39f9-4da1-8a90-6c026f42705d" providerId="AD" clId="Web-{E7BED7FD-230C-4767-58B4-20BA3AA29CDB}" dt="2022-04-14T13:09:03.948" v="110"/>
          <ac:graphicFrameMkLst>
            <pc:docMk/>
            <pc:sldMk cId="1083085722" sldId="2144445189"/>
            <ac:graphicFrameMk id="16" creationId="{2469FE04-C252-4D16-A175-62888B27EAA2}"/>
          </ac:graphicFrameMkLst>
        </pc:graphicFrameChg>
      </pc:sldChg>
      <pc:sldChg chg="modSp">
        <pc:chgData name="Karoussis, Elena" userId="S::elena.karoussis@jcdecaux.com::ef357cc0-39f9-4da1-8a90-6c026f42705d" providerId="AD" clId="Web-{E7BED7FD-230C-4767-58B4-20BA3AA29CDB}" dt="2022-04-14T13:11:34.796" v="120" actId="20577"/>
        <pc:sldMkLst>
          <pc:docMk/>
          <pc:sldMk cId="1643609918" sldId="2144445309"/>
        </pc:sldMkLst>
        <pc:spChg chg="mod">
          <ac:chgData name="Karoussis, Elena" userId="S::elena.karoussis@jcdecaux.com::ef357cc0-39f9-4da1-8a90-6c026f42705d" providerId="AD" clId="Web-{E7BED7FD-230C-4767-58B4-20BA3AA29CDB}" dt="2022-04-14T13:11:34.796" v="120" actId="20577"/>
          <ac:spMkLst>
            <pc:docMk/>
            <pc:sldMk cId="1643609918" sldId="2144445309"/>
            <ac:spMk id="2" creationId="{C9176E35-F66A-4ECF-828F-B31A5F836ACC}"/>
          </ac:spMkLst>
        </pc:spChg>
      </pc:sldChg>
      <pc:sldChg chg="modSp">
        <pc:chgData name="Karoussis, Elena" userId="S::elena.karoussis@jcdecaux.com::ef357cc0-39f9-4da1-8a90-6c026f42705d" providerId="AD" clId="Web-{E7BED7FD-230C-4767-58B4-20BA3AA29CDB}" dt="2022-04-14T13:11:39.250" v="124" actId="20577"/>
        <pc:sldMkLst>
          <pc:docMk/>
          <pc:sldMk cId="2392416442" sldId="2144445310"/>
        </pc:sldMkLst>
        <pc:spChg chg="mod">
          <ac:chgData name="Karoussis, Elena" userId="S::elena.karoussis@jcdecaux.com::ef357cc0-39f9-4da1-8a90-6c026f42705d" providerId="AD" clId="Web-{E7BED7FD-230C-4767-58B4-20BA3AA29CDB}" dt="2022-04-14T13:11:39.250" v="124" actId="20577"/>
          <ac:spMkLst>
            <pc:docMk/>
            <pc:sldMk cId="2392416442" sldId="2144445310"/>
            <ac:spMk id="2" creationId="{C9176E35-F66A-4ECF-828F-B31A5F836ACC}"/>
          </ac:spMkLst>
        </pc:spChg>
      </pc:sldChg>
      <pc:sldChg chg="modSp">
        <pc:chgData name="Karoussis, Elena" userId="S::elena.karoussis@jcdecaux.com::ef357cc0-39f9-4da1-8a90-6c026f42705d" providerId="AD" clId="Web-{E7BED7FD-230C-4767-58B4-20BA3AA29CDB}" dt="2022-04-14T13:12:05.751" v="129" actId="20577"/>
        <pc:sldMkLst>
          <pc:docMk/>
          <pc:sldMk cId="3937393389" sldId="2144445311"/>
        </pc:sldMkLst>
        <pc:spChg chg="mod">
          <ac:chgData name="Karoussis, Elena" userId="S::elena.karoussis@jcdecaux.com::ef357cc0-39f9-4da1-8a90-6c026f42705d" providerId="AD" clId="Web-{E7BED7FD-230C-4767-58B4-20BA3AA29CDB}" dt="2022-04-14T13:12:05.751" v="129" actId="20577"/>
          <ac:spMkLst>
            <pc:docMk/>
            <pc:sldMk cId="3937393389" sldId="2144445311"/>
            <ac:spMk id="4" creationId="{9736D24C-4F5C-41CC-A5C9-C8EE70A0307B}"/>
          </ac:spMkLst>
        </pc:spChg>
      </pc:sldChg>
      <pc:sldChg chg="modSp">
        <pc:chgData name="Karoussis, Elena" userId="S::elena.karoussis@jcdecaux.com::ef357cc0-39f9-4da1-8a90-6c026f42705d" providerId="AD" clId="Web-{E7BED7FD-230C-4767-58B4-20BA3AA29CDB}" dt="2022-04-14T13:12:11.969" v="137" actId="20577"/>
        <pc:sldMkLst>
          <pc:docMk/>
          <pc:sldMk cId="2272938925" sldId="2144445312"/>
        </pc:sldMkLst>
        <pc:spChg chg="mod">
          <ac:chgData name="Karoussis, Elena" userId="S::elena.karoussis@jcdecaux.com::ef357cc0-39f9-4da1-8a90-6c026f42705d" providerId="AD" clId="Web-{E7BED7FD-230C-4767-58B4-20BA3AA29CDB}" dt="2022-04-14T13:12:11.969" v="137" actId="20577"/>
          <ac:spMkLst>
            <pc:docMk/>
            <pc:sldMk cId="2272938925" sldId="2144445312"/>
            <ac:spMk id="4" creationId="{FEB4EDB8-4632-476D-B8C6-DEED0F4EBB56}"/>
          </ac:spMkLst>
        </pc:spChg>
      </pc:sldChg>
      <pc:sldChg chg="modSp">
        <pc:chgData name="Karoussis, Elena" userId="S::elena.karoussis@jcdecaux.com::ef357cc0-39f9-4da1-8a90-6c026f42705d" providerId="AD" clId="Web-{E7BED7FD-230C-4767-58B4-20BA3AA29CDB}" dt="2022-04-14T13:10:07.043" v="117" actId="20577"/>
        <pc:sldMkLst>
          <pc:docMk/>
          <pc:sldMk cId="2684598184" sldId="2144445316"/>
        </pc:sldMkLst>
        <pc:spChg chg="mod">
          <ac:chgData name="Karoussis, Elena" userId="S::elena.karoussis@jcdecaux.com::ef357cc0-39f9-4da1-8a90-6c026f42705d" providerId="AD" clId="Web-{E7BED7FD-230C-4767-58B4-20BA3AA29CDB}" dt="2022-04-14T13:10:07.043" v="117" actId="20577"/>
          <ac:spMkLst>
            <pc:docMk/>
            <pc:sldMk cId="2684598184" sldId="2144445316"/>
            <ac:spMk id="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10/05/2022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usinessinsider.com/how-many-contacts-does-it-take-before-someone-buys-your-product-2011-7?r=US&amp;IR=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80029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2022 will see </a:t>
            </a:r>
            <a:r>
              <a:rPr lang="en-GB" b="1" dirty="0"/>
              <a:t>the 13</a:t>
            </a:r>
            <a:r>
              <a:rPr lang="en-GB" b="1" baseline="30000" dirty="0"/>
              <a:t>th</a:t>
            </a:r>
            <a:r>
              <a:rPr lang="en-GB" b="1" dirty="0"/>
              <a:t> edition of the UEFA Women’s Championship </a:t>
            </a:r>
            <a:r>
              <a:rPr lang="en-GB" dirty="0"/>
              <a:t>held in the UK. </a:t>
            </a:r>
          </a:p>
          <a:p>
            <a:endParaRPr lang="en-GB" dirty="0"/>
          </a:p>
          <a:p>
            <a:r>
              <a:rPr lang="en-GB" b="1" dirty="0"/>
              <a:t>The UEFA Women’s Euros final </a:t>
            </a:r>
            <a:r>
              <a:rPr lang="en-GB" dirty="0"/>
              <a:t>will be held across nine key venues between 6</a:t>
            </a:r>
            <a:r>
              <a:rPr lang="en-GB" baseline="30000" dirty="0"/>
              <a:t>th</a:t>
            </a:r>
            <a:r>
              <a:rPr lang="en-GB" dirty="0"/>
              <a:t> – 31</a:t>
            </a:r>
            <a:r>
              <a:rPr lang="en-GB" baseline="30000" dirty="0"/>
              <a:t>st</a:t>
            </a:r>
            <a:r>
              <a:rPr lang="en-GB" dirty="0"/>
              <a:t> July, including: </a:t>
            </a:r>
          </a:p>
          <a:p>
            <a:pPr marL="0" indent="0">
              <a:buFont typeface="+mj-lt"/>
              <a:buNone/>
            </a:pPr>
            <a:endParaRPr lang="en-GB" b="0" i="0" dirty="0">
              <a:solidFill>
                <a:schemeClr val="tx1"/>
              </a:solidFill>
              <a:effectLst/>
              <a:latin typeface="+mn-lt"/>
            </a:endParaRPr>
          </a:p>
          <a:p>
            <a:pPr marL="0" indent="0">
              <a:buFont typeface="+mj-lt"/>
              <a:buNone/>
            </a:pPr>
            <a:r>
              <a:rPr lang="en-GB" b="0" i="0" dirty="0">
                <a:solidFill>
                  <a:srgbClr val="342E40"/>
                </a:solidFill>
                <a:effectLst/>
                <a:latin typeface="Roboto Regular"/>
              </a:rPr>
              <a:t>1. Brighton &amp; Hove (Brighton &amp; Hove Community Stadium)</a:t>
            </a:r>
            <a:br>
              <a:rPr lang="en-GB" dirty="0"/>
            </a:br>
            <a:r>
              <a:rPr lang="en-GB" dirty="0"/>
              <a:t>2. </a:t>
            </a:r>
            <a:r>
              <a:rPr lang="en-GB" b="0" i="0" dirty="0">
                <a:solidFill>
                  <a:srgbClr val="342E40"/>
                </a:solidFill>
                <a:effectLst/>
                <a:latin typeface="Roboto Regular"/>
              </a:rPr>
              <a:t>London (Brentford Community Stadium &amp; Wembley Stadium – final only)</a:t>
            </a:r>
            <a:br>
              <a:rPr lang="en-GB" dirty="0"/>
            </a:br>
            <a:r>
              <a:rPr lang="en-GB" dirty="0"/>
              <a:t>3. </a:t>
            </a:r>
            <a:r>
              <a:rPr lang="en-GB" b="0" i="0" dirty="0">
                <a:solidFill>
                  <a:srgbClr val="342E40"/>
                </a:solidFill>
                <a:effectLst/>
                <a:latin typeface="Roboto Regular"/>
              </a:rPr>
              <a:t>Manchester (Manchester City Academy Stadium)</a:t>
            </a:r>
            <a:br>
              <a:rPr lang="en-GB" dirty="0"/>
            </a:br>
            <a:r>
              <a:rPr lang="en-GB" dirty="0"/>
              <a:t>4. </a:t>
            </a:r>
            <a:r>
              <a:rPr lang="en-GB" b="0" i="0" dirty="0">
                <a:solidFill>
                  <a:srgbClr val="342E40"/>
                </a:solidFill>
                <a:effectLst/>
                <a:latin typeface="Roboto Regular"/>
              </a:rPr>
              <a:t>Milton Keynes (Stadium MK)</a:t>
            </a:r>
            <a:br>
              <a:rPr lang="en-GB" dirty="0"/>
            </a:br>
            <a:r>
              <a:rPr lang="en-GB" dirty="0"/>
              <a:t>5. </a:t>
            </a:r>
            <a:r>
              <a:rPr lang="en-GB" b="0" i="0" dirty="0">
                <a:solidFill>
                  <a:srgbClr val="342E40"/>
                </a:solidFill>
                <a:effectLst/>
                <a:latin typeface="Roboto Regular"/>
              </a:rPr>
              <a:t>Rotherham (New York Stadium)</a:t>
            </a:r>
            <a:br>
              <a:rPr lang="en-GB" dirty="0"/>
            </a:br>
            <a:r>
              <a:rPr lang="en-GB" dirty="0"/>
              <a:t>6. </a:t>
            </a:r>
            <a:r>
              <a:rPr lang="en-GB" b="0" i="0" dirty="0">
                <a:solidFill>
                  <a:srgbClr val="342E40"/>
                </a:solidFill>
                <a:effectLst/>
                <a:latin typeface="Roboto Regular"/>
              </a:rPr>
              <a:t>Sheffield (Bramall Lane)</a:t>
            </a:r>
            <a:br>
              <a:rPr lang="en-GB" dirty="0"/>
            </a:br>
            <a:r>
              <a:rPr lang="en-GB" dirty="0"/>
              <a:t>7. </a:t>
            </a:r>
            <a:r>
              <a:rPr lang="en-GB" b="0" i="0" dirty="0">
                <a:solidFill>
                  <a:srgbClr val="342E40"/>
                </a:solidFill>
                <a:effectLst/>
                <a:latin typeface="Roboto Regular"/>
              </a:rPr>
              <a:t>Southampton (St Mary's Stadium)</a:t>
            </a:r>
            <a:br>
              <a:rPr lang="en-GB" dirty="0"/>
            </a:br>
            <a:r>
              <a:rPr lang="en-GB" dirty="0"/>
              <a:t>8. </a:t>
            </a:r>
            <a:r>
              <a:rPr lang="en-GB" b="0" i="0" dirty="0">
                <a:solidFill>
                  <a:srgbClr val="342E40"/>
                </a:solidFill>
                <a:effectLst/>
                <a:latin typeface="Roboto Regular"/>
              </a:rPr>
              <a:t>Trafford (Old Trafford – opening game)</a:t>
            </a:r>
            <a:br>
              <a:rPr lang="en-GB" dirty="0"/>
            </a:br>
            <a:r>
              <a:rPr lang="en-GB" dirty="0"/>
              <a:t>9. </a:t>
            </a:r>
            <a:r>
              <a:rPr lang="en-GB" b="0" i="0" dirty="0">
                <a:solidFill>
                  <a:srgbClr val="342E40"/>
                </a:solidFill>
                <a:effectLst/>
                <a:latin typeface="Roboto Regular"/>
              </a:rPr>
              <a:t>Wigan &amp; Leigh (Leigh Sports Village)</a:t>
            </a:r>
          </a:p>
          <a:p>
            <a:pPr marL="0" indent="0">
              <a:buFont typeface="+mj-lt"/>
              <a:buNone/>
            </a:pPr>
            <a:endParaRPr lang="en-GB" b="0" i="0" dirty="0">
              <a:solidFill>
                <a:srgbClr val="342E40"/>
              </a:solidFill>
              <a:effectLst/>
              <a:latin typeface="Roboto Regular"/>
            </a:endParaRPr>
          </a:p>
          <a:p>
            <a:pPr marL="0" indent="0">
              <a:buFont typeface="+mj-lt"/>
              <a:buNone/>
            </a:pPr>
            <a:r>
              <a:rPr lang="en-GB" b="0" i="0" dirty="0">
                <a:solidFill>
                  <a:srgbClr val="342E40"/>
                </a:solidFill>
                <a:effectLst/>
                <a:latin typeface="Roboto Regular"/>
              </a:rPr>
              <a:t>More information about the </a:t>
            </a:r>
            <a:r>
              <a:rPr lang="en-GB" b="1" i="0" dirty="0">
                <a:solidFill>
                  <a:srgbClr val="342E40"/>
                </a:solidFill>
                <a:effectLst/>
                <a:latin typeface="Roboto Regular"/>
              </a:rPr>
              <a:t>order of events</a:t>
            </a:r>
            <a:r>
              <a:rPr lang="en-GB" b="0" i="0" dirty="0">
                <a:solidFill>
                  <a:srgbClr val="342E40"/>
                </a:solidFill>
                <a:effectLst/>
                <a:latin typeface="Roboto Regular"/>
              </a:rPr>
              <a:t> can be found here: https://bit.ly/3NLQ6iK</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2</a:t>
            </a:fld>
            <a:endParaRPr lang="en-GB"/>
          </a:p>
        </p:txBody>
      </p:sp>
    </p:spTree>
    <p:extLst>
      <p:ext uri="{BB962C8B-B14F-4D97-AF65-F5344CB8AC3E}">
        <p14:creationId xmlns:p14="http://schemas.microsoft.com/office/powerpoint/2010/main" val="33664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LinkedIn, the world’s largest professional network will be the latest national sponsor for The Women’s Euros – joining existing partners including; Lego, Pandora and Stirling Bank. </a:t>
            </a:r>
          </a:p>
          <a:p>
            <a:endParaRPr lang="en-GB" dirty="0"/>
          </a:p>
          <a:p>
            <a:r>
              <a:rPr lang="en-GB" dirty="0"/>
              <a:t>The professional network giant will spotlight the game’s female trailblazer and is committed to ‘make work </a:t>
            </a:r>
            <a:r>
              <a:rPr lang="en-GB"/>
              <a:t>work</a:t>
            </a:r>
            <a:r>
              <a:rPr lang="en-GB" dirty="0"/>
              <a:t> for women’ – demonstrating how the platform and community can support women to achieve their goals and drive conversation around female empowerment, leadership, wellbeing and diversity. </a:t>
            </a:r>
          </a:p>
          <a:p>
            <a:endParaRPr lang="en-GB" dirty="0"/>
          </a:p>
          <a:p>
            <a:r>
              <a:rPr lang="en-GB" dirty="0"/>
              <a:t>Source: https://bit.ly/3JS7LD5 </a:t>
            </a:r>
          </a:p>
        </p:txBody>
      </p:sp>
      <p:sp>
        <p:nvSpPr>
          <p:cNvPr id="4" name="Slide Number Placeholder 3"/>
          <p:cNvSpPr>
            <a:spLocks noGrp="1"/>
          </p:cNvSpPr>
          <p:nvPr>
            <p:ph type="sldNum" sz="quarter" idx="5"/>
          </p:nvPr>
        </p:nvSpPr>
        <p:spPr/>
        <p:txBody>
          <a:bodyPr/>
          <a:lstStyle/>
          <a:p>
            <a:fld id="{343EB3A6-C085-4985-9477-A9F3BDDD607D}" type="slidenum">
              <a:rPr lang="en-GB" smtClean="0"/>
              <a:t>3</a:t>
            </a:fld>
            <a:endParaRPr lang="en-GB"/>
          </a:p>
        </p:txBody>
      </p:sp>
    </p:spTree>
    <p:extLst>
      <p:ext uri="{BB962C8B-B14F-4D97-AF65-F5344CB8AC3E}">
        <p14:creationId xmlns:p14="http://schemas.microsoft.com/office/powerpoint/2010/main" val="323554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bg1">
                    <a:lumMod val="50000"/>
                  </a:schemeClr>
                </a:solidFill>
              </a:rPr>
              <a:t>The Passionate Supporter</a:t>
            </a:r>
            <a:r>
              <a:rPr lang="en-GB" dirty="0">
                <a:solidFill>
                  <a:schemeClr val="bg1">
                    <a:lumMod val="50000"/>
                  </a:schemeClr>
                </a:solidFill>
              </a:rPr>
              <a:t> are those who wish they could go and see FIFA Women’s World Cup live or agree they are really passionate about women’s football and FIFA Women’s World Cup vs Nat Rep.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89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*personal discretionary income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32461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target audience are primed by Out-of-Home – in terms of trust and talking to peers about products/services seen. </a:t>
            </a:r>
          </a:p>
        </p:txBody>
      </p:sp>
      <p:sp>
        <p:nvSpPr>
          <p:cNvPr id="4" name="Slide Number Placeholder 3"/>
          <p:cNvSpPr>
            <a:spLocks noGrp="1"/>
          </p:cNvSpPr>
          <p:nvPr>
            <p:ph type="sldNum" sz="quarter" idx="5"/>
          </p:nvPr>
        </p:nvSpPr>
        <p:spPr/>
        <p:txBody>
          <a:bodyPr/>
          <a:lstStyle/>
          <a:p>
            <a:fld id="{46B08BC3-A6B2-2F4E-8766-A451EC4B11EC}" type="slidenum">
              <a:rPr lang="en-US" smtClean="0"/>
              <a:pPr/>
              <a:t>6</a:t>
            </a:fld>
            <a:endParaRPr lang="en-US"/>
          </a:p>
        </p:txBody>
      </p:sp>
    </p:spTree>
    <p:extLst>
      <p:ext uri="{BB962C8B-B14F-4D97-AF65-F5344CB8AC3E}">
        <p14:creationId xmlns:p14="http://schemas.microsoft.com/office/powerpoint/2010/main" val="3003520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*MiFi – A mobile wireless hotspot or router that gives internet access on the move.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3710578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393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740"/>
              </a:spcAft>
            </a:pPr>
            <a:r>
              <a:rPr lang="en-GB" sz="1200">
                <a:solidFill>
                  <a:srgbClr val="333333"/>
                </a:solidFill>
                <a:effectLst/>
                <a:latin typeface="Times New Roman" panose="02020603050405020304" pitchFamily="18" charset="0"/>
                <a:ea typeface="Calibri" panose="020F0502020204030204" pitchFamily="34" charset="0"/>
              </a:rPr>
              <a:t>Well, if you work in marketing, there’s a fair chance that you’ve heard of the fabled Rule of Seven. For those who haven’t, the Rule of Seven was formulated by </a:t>
            </a:r>
            <a:r>
              <a:rPr lang="en-GB" sz="1200" u="sng">
                <a:solidFill>
                  <a:srgbClr val="B30E14"/>
                </a:solidFill>
                <a:effectLst/>
                <a:latin typeface="Times New Roman" panose="02020603050405020304" pitchFamily="18" charset="0"/>
                <a:ea typeface="Calibri" panose="020F0502020204030204" pitchFamily="34" charset="0"/>
                <a:hlinkClick r:id="rId3"/>
              </a:rPr>
              <a:t>Dr Jeffery Lant</a:t>
            </a:r>
            <a:r>
              <a:rPr lang="en-GB" sz="1200">
                <a:solidFill>
                  <a:srgbClr val="333333"/>
                </a:solidFill>
                <a:effectLst/>
                <a:latin typeface="Times New Roman" panose="02020603050405020304" pitchFamily="18" charset="0"/>
                <a:ea typeface="Calibri" panose="020F0502020204030204" pitchFamily="34" charset="0"/>
              </a:rPr>
              <a:t> who stated that, in order to effectively influence the purchasing decisions of a consumer, a brand needs to be seen by or have contact with the individual at least seven times within an 18-month period. </a:t>
            </a:r>
          </a:p>
          <a:p>
            <a:pPr>
              <a:spcAft>
                <a:spcPts val="1740"/>
              </a:spcAft>
            </a:pPr>
            <a:endParaRPr lang="en-GB" sz="1200">
              <a:solidFill>
                <a:srgbClr val="333333"/>
              </a:solidFill>
              <a:effectLst/>
              <a:latin typeface="Times New Roman" panose="02020603050405020304" pitchFamily="18" charset="0"/>
              <a:ea typeface="Calibri" panose="020F0502020204030204" pitchFamily="34" charset="0"/>
            </a:endParaRPr>
          </a:p>
          <a:p>
            <a:pPr>
              <a:spcAft>
                <a:spcPts val="1740"/>
              </a:spcAft>
            </a:pPr>
            <a:r>
              <a:rPr lang="en-GB" sz="1200">
                <a:solidFill>
                  <a:srgbClr val="333333"/>
                </a:solidFill>
                <a:effectLst/>
                <a:latin typeface="Times New Roman" panose="02020603050405020304" pitchFamily="18" charset="0"/>
                <a:ea typeface="Calibri" panose="020F0502020204030204" pitchFamily="34" charset="0"/>
              </a:rPr>
              <a:t>This is quite simply the idea of targeting people with messaging, at multiple touchpoints, until you win over their loyalty.</a:t>
            </a:r>
          </a:p>
          <a:p>
            <a:pPr>
              <a:spcAft>
                <a:spcPts val="1740"/>
              </a:spcAft>
            </a:pPr>
            <a:endParaRPr lang="en-GB" sz="1050">
              <a:effectLst/>
              <a:latin typeface="Calibri" panose="020F0502020204030204" pitchFamily="34" charset="0"/>
              <a:ea typeface="Calibri" panose="020F0502020204030204" pitchFamily="34" charset="0"/>
            </a:endParaRPr>
          </a:p>
          <a:p>
            <a:pPr>
              <a:spcAft>
                <a:spcPts val="1740"/>
              </a:spcAft>
            </a:pPr>
            <a:r>
              <a:rPr lang="en-GB" sz="1050">
                <a:effectLst/>
                <a:latin typeface="Calibri" panose="020F0502020204030204" pitchFamily="34" charset="0"/>
                <a:ea typeface="Calibri" panose="020F0502020204030204" pitchFamily="34" charset="0"/>
              </a:rPr>
              <a:t>However, given that every brand is trying to do the same thing, how do you ensure that you cut through the noise to make sure you are maximising your ROI and driving sales. </a:t>
            </a:r>
          </a:p>
          <a:p>
            <a:pPr>
              <a:spcAft>
                <a:spcPts val="1740"/>
              </a:spcAft>
            </a:pPr>
            <a:endParaRPr lang="en-GB" sz="1050">
              <a:effectLst/>
              <a:latin typeface="Calibri" panose="020F0502020204030204" pitchFamily="34" charset="0"/>
              <a:ea typeface="Calibri" panose="020F0502020204030204" pitchFamily="34" charset="0"/>
            </a:endParaRPr>
          </a:p>
          <a:p>
            <a:pPr>
              <a:spcAft>
                <a:spcPts val="1740"/>
              </a:spcAft>
            </a:pPr>
            <a:r>
              <a:rPr lang="en-GB" sz="1200">
                <a:solidFill>
                  <a:srgbClr val="333333"/>
                </a:solidFill>
                <a:effectLst/>
                <a:latin typeface="Times New Roman" panose="02020603050405020304" pitchFamily="18" charset="0"/>
                <a:ea typeface="Calibri" panose="020F0502020204030204" pitchFamily="34" charset="0"/>
              </a:rPr>
              <a:t>You own a moment.</a:t>
            </a:r>
            <a:endParaRPr lang="en-GB" sz="1050">
              <a:effectLst/>
              <a:latin typeface="Calibri" panose="020F0502020204030204" pitchFamily="34" charset="0"/>
              <a:ea typeface="Calibri" panose="020F0502020204030204" pitchFamily="34" charset="0"/>
            </a:endParaRPr>
          </a:p>
          <a:p>
            <a:endParaRPr lang="en-GB"/>
          </a:p>
          <a:p>
            <a:r>
              <a:rPr lang="en-GB"/>
              <a:t>Using contextual lends itself as the perfect way to use DOOH to own a moment, to communicate with people in real time as and when events happen. To cut through the noise and really resonate with that person in that specific moment, creating a long lasting, trusting moment. </a:t>
            </a:r>
          </a:p>
          <a:p>
            <a:endParaRPr lang="en-GB"/>
          </a:p>
          <a:p>
            <a:r>
              <a:rPr lang="en-GB"/>
              <a:t>Here are examples of how brands have successfully used contextual DOOH to own sporting moments.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259036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the Tesco case study shows, </a:t>
            </a:r>
            <a:r>
              <a:rPr lang="en-GB" b="1"/>
              <a:t>contextual DOOH </a:t>
            </a:r>
            <a:r>
              <a:rPr lang="en-GB"/>
              <a:t>can significantly increase sales during and post campaign.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752930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Contextual DOOH can also increase ad recall, as shown in the Virgin Media case study…</a:t>
            </a:r>
          </a:p>
        </p:txBody>
      </p:sp>
      <p:sp>
        <p:nvSpPr>
          <p:cNvPr id="4" name="Slide Number Placeholder 3"/>
          <p:cNvSpPr>
            <a:spLocks noGrp="1"/>
          </p:cNvSpPr>
          <p:nvPr>
            <p:ph type="sldNum" sz="quarter" idx="5"/>
          </p:nvPr>
        </p:nvSpPr>
        <p:spPr/>
        <p:txBody>
          <a:bodyPr/>
          <a:lstStyle/>
          <a:p>
            <a:fld id="{343EB3A6-C085-4985-9477-A9F3BDDD607D}" type="slidenum">
              <a:rPr lang="en-GB" smtClean="0"/>
              <a:t>11</a:t>
            </a:fld>
            <a:endParaRPr lang="en-GB"/>
          </a:p>
        </p:txBody>
      </p:sp>
    </p:spTree>
    <p:extLst>
      <p:ext uri="{BB962C8B-B14F-4D97-AF65-F5344CB8AC3E}">
        <p14:creationId xmlns:p14="http://schemas.microsoft.com/office/powerpoint/2010/main" val="1258324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bg1">
                    <a:lumMod val="50000"/>
                  </a:schemeClr>
                </a:solidFill>
              </a:rPr>
              <a:t>The Passionate Supporter</a:t>
            </a:r>
            <a:r>
              <a:rPr lang="en-GB" dirty="0">
                <a:solidFill>
                  <a:schemeClr val="bg1">
                    <a:lumMod val="50000"/>
                  </a:schemeClr>
                </a:solidFill>
              </a:rPr>
              <a:t> are those who wish they could go and see FIFA Women’s World Cup live or agree they are really passionate about women’s football and FIFA Women’s World Cup vs Nat Rep. </a:t>
            </a: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12</a:t>
            </a:fld>
            <a:endParaRPr lang="en-GB"/>
          </a:p>
        </p:txBody>
      </p:sp>
    </p:spTree>
    <p:extLst>
      <p:ext uri="{BB962C8B-B14F-4D97-AF65-F5344CB8AC3E}">
        <p14:creationId xmlns:p14="http://schemas.microsoft.com/office/powerpoint/2010/main" val="52505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target audience have heavy exposure to Out-of-Home…  </a:t>
            </a:r>
          </a:p>
          <a:p>
            <a:endParaRPr lang="en-GB" dirty="0"/>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13</a:t>
            </a:fld>
            <a:endParaRPr lang="en-GB"/>
          </a:p>
        </p:txBody>
      </p:sp>
    </p:spTree>
    <p:extLst>
      <p:ext uri="{BB962C8B-B14F-4D97-AF65-F5344CB8AC3E}">
        <p14:creationId xmlns:p14="http://schemas.microsoft.com/office/powerpoint/2010/main" val="3955929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Key rail termini where the target audience indexes highly…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46B08BC3-A6B2-2F4E-8766-A451EC4B11EC}" type="slidenum">
              <a:rPr lang="en-US" smtClean="0"/>
              <a:pPr/>
              <a:t>14</a:t>
            </a:fld>
            <a:endParaRPr lang="en-US"/>
          </a:p>
        </p:txBody>
      </p:sp>
    </p:spTree>
    <p:extLst>
      <p:ext uri="{BB962C8B-B14F-4D97-AF65-F5344CB8AC3E}">
        <p14:creationId xmlns:p14="http://schemas.microsoft.com/office/powerpoint/2010/main" val="1739908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Key malls where the target audience indexes highly…</a:t>
            </a:r>
          </a:p>
          <a:p>
            <a:endParaRPr lang="en-GB"/>
          </a:p>
        </p:txBody>
      </p:sp>
      <p:sp>
        <p:nvSpPr>
          <p:cNvPr id="4" name="Slide Number Placeholder 3"/>
          <p:cNvSpPr>
            <a:spLocks noGrp="1"/>
          </p:cNvSpPr>
          <p:nvPr>
            <p:ph type="sldNum" sz="quarter" idx="5"/>
          </p:nvPr>
        </p:nvSpPr>
        <p:spPr/>
        <p:txBody>
          <a:bodyPr/>
          <a:lstStyle/>
          <a:p>
            <a:fld id="{46B08BC3-A6B2-2F4E-8766-A451EC4B11EC}" type="slidenum">
              <a:rPr lang="en-US" smtClean="0"/>
              <a:pPr/>
              <a:t>15</a:t>
            </a:fld>
            <a:endParaRPr lang="en-US"/>
          </a:p>
        </p:txBody>
      </p:sp>
    </p:spTree>
    <p:extLst>
      <p:ext uri="{BB962C8B-B14F-4D97-AF65-F5344CB8AC3E}">
        <p14:creationId xmlns:p14="http://schemas.microsoft.com/office/powerpoint/2010/main" val="1136148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audience created on Adsquare are those who are football enthusiasts. </a:t>
            </a:r>
          </a:p>
        </p:txBody>
      </p:sp>
      <p:sp>
        <p:nvSpPr>
          <p:cNvPr id="4" name="Slide Number Placeholder 3"/>
          <p:cNvSpPr>
            <a:spLocks noGrp="1"/>
          </p:cNvSpPr>
          <p:nvPr>
            <p:ph type="sldNum" sz="quarter" idx="5"/>
          </p:nvPr>
        </p:nvSpPr>
        <p:spPr/>
        <p:txBody>
          <a:bodyPr/>
          <a:lstStyle/>
          <a:p>
            <a:fld id="{343EB3A6-C085-4985-9477-A9F3BDDD607D}" type="slidenum">
              <a:rPr lang="en-GB" smtClean="0"/>
              <a:t>16</a:t>
            </a:fld>
            <a:endParaRPr lang="en-GB"/>
          </a:p>
        </p:txBody>
      </p:sp>
    </p:spTree>
    <p:extLst>
      <p:ext uri="{BB962C8B-B14F-4D97-AF65-F5344CB8AC3E}">
        <p14:creationId xmlns:p14="http://schemas.microsoft.com/office/powerpoint/2010/main" val="2149681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Football Attendees are those who are passionate about women’s football AND have attended a live football match in the last 12 months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264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Football Attendees are those who are passionate about women’s football AND have attended a live football match in the last 12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94706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small stats show how our Passionate Supports audience responded to these statements from an earlier slide, and as we can see, the Football Attendees reacts even more positively to sponsors when compared to the national average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357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05376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356678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557248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13217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10343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27353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36263604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19457727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4206666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2949427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6565673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49843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8517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32391993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80357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237403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6041889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318050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617476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5022624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16469612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7205964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43724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787093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800301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549977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43575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290408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9870559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1317680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63026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8487485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4451395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2428666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8833237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6568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7045604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30312937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9146627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32902248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2701352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782560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32282898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2463689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50471933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2150601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3607460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7438761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4041997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8203189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246487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91133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785549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2825901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654407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418047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1517780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674294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10389473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124418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4207265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8221502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426555419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6523856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39016620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38052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56726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427321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025942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2517360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2028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1.xml"/><Relationship Id="rId21" Type="http://schemas.openxmlformats.org/officeDocument/2006/relationships/slideLayout" Target="../slideLayouts/slideLayout96.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63" Type="http://schemas.openxmlformats.org/officeDocument/2006/relationships/slideLayout" Target="../slideLayouts/slideLayout138.xml"/><Relationship Id="rId68" Type="http://schemas.openxmlformats.org/officeDocument/2006/relationships/slideLayout" Target="../slideLayouts/slideLayout143.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3" Type="http://schemas.openxmlformats.org/officeDocument/2006/relationships/slideLayout" Target="../slideLayouts/slideLayout128.xml"/><Relationship Id="rId58" Type="http://schemas.openxmlformats.org/officeDocument/2006/relationships/slideLayout" Target="../slideLayouts/slideLayout133.xml"/><Relationship Id="rId66" Type="http://schemas.openxmlformats.org/officeDocument/2006/relationships/slideLayout" Target="../slideLayouts/slideLayout141.xml"/><Relationship Id="rId5" Type="http://schemas.openxmlformats.org/officeDocument/2006/relationships/slideLayout" Target="../slideLayouts/slideLayout80.xml"/><Relationship Id="rId61" Type="http://schemas.openxmlformats.org/officeDocument/2006/relationships/slideLayout" Target="../slideLayouts/slideLayout136.xml"/><Relationship Id="rId19" Type="http://schemas.openxmlformats.org/officeDocument/2006/relationships/slideLayout" Target="../slideLayouts/slideLayout9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56" Type="http://schemas.openxmlformats.org/officeDocument/2006/relationships/slideLayout" Target="../slideLayouts/slideLayout131.xml"/><Relationship Id="rId64" Type="http://schemas.openxmlformats.org/officeDocument/2006/relationships/slideLayout" Target="../slideLayouts/slideLayout139.xml"/><Relationship Id="rId69" Type="http://schemas.openxmlformats.org/officeDocument/2006/relationships/slideLayout" Target="../slideLayouts/slideLayout144.xml"/><Relationship Id="rId8" Type="http://schemas.openxmlformats.org/officeDocument/2006/relationships/slideLayout" Target="../slideLayouts/slideLayout83.xml"/><Relationship Id="rId51" Type="http://schemas.openxmlformats.org/officeDocument/2006/relationships/slideLayout" Target="../slideLayouts/slideLayout126.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59" Type="http://schemas.openxmlformats.org/officeDocument/2006/relationships/slideLayout" Target="../slideLayouts/slideLayout134.xml"/><Relationship Id="rId67" Type="http://schemas.openxmlformats.org/officeDocument/2006/relationships/slideLayout" Target="../slideLayouts/slideLayout142.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54" Type="http://schemas.openxmlformats.org/officeDocument/2006/relationships/slideLayout" Target="../slideLayouts/slideLayout129.xml"/><Relationship Id="rId62" Type="http://schemas.openxmlformats.org/officeDocument/2006/relationships/slideLayout" Target="../slideLayouts/slideLayout137.xml"/><Relationship Id="rId70" Type="http://schemas.openxmlformats.org/officeDocument/2006/relationships/theme" Target="../theme/theme2.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57" Type="http://schemas.openxmlformats.org/officeDocument/2006/relationships/slideLayout" Target="../slideLayouts/slideLayout132.xml"/><Relationship Id="rId10" Type="http://schemas.openxmlformats.org/officeDocument/2006/relationships/slideLayout" Target="../slideLayouts/slideLayout85.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slideLayout" Target="../slideLayouts/slideLayout127.xml"/><Relationship Id="rId60" Type="http://schemas.openxmlformats.org/officeDocument/2006/relationships/slideLayout" Target="../slideLayouts/slideLayout135.xml"/><Relationship Id="rId65" Type="http://schemas.openxmlformats.org/officeDocument/2006/relationships/slideLayout" Target="../slideLayouts/slideLayout140.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9" Type="http://schemas.openxmlformats.org/officeDocument/2006/relationships/slideLayout" Target="../slideLayouts/slideLayout114.xml"/><Relationship Id="rId34" Type="http://schemas.openxmlformats.org/officeDocument/2006/relationships/slideLayout" Target="../slideLayouts/slideLayout109.xml"/><Relationship Id="rId50" Type="http://schemas.openxmlformats.org/officeDocument/2006/relationships/slideLayout" Target="../slideLayouts/slideLayout125.xml"/><Relationship Id="rId55"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 id="2147483960" r:id="rId75"/>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946195"/>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 id="2147483915" r:id="rId25"/>
    <p:sldLayoutId id="2147483916" r:id="rId26"/>
    <p:sldLayoutId id="2147483917" r:id="rId27"/>
    <p:sldLayoutId id="2147483918" r:id="rId28"/>
    <p:sldLayoutId id="2147483919" r:id="rId29"/>
    <p:sldLayoutId id="2147483920" r:id="rId30"/>
    <p:sldLayoutId id="2147483921" r:id="rId31"/>
    <p:sldLayoutId id="2147483922" r:id="rId32"/>
    <p:sldLayoutId id="2147483923" r:id="rId33"/>
    <p:sldLayoutId id="2147483924" r:id="rId34"/>
    <p:sldLayoutId id="2147483925" r:id="rId35"/>
    <p:sldLayoutId id="2147483926" r:id="rId36"/>
    <p:sldLayoutId id="2147483927" r:id="rId37"/>
    <p:sldLayoutId id="2147483928" r:id="rId38"/>
    <p:sldLayoutId id="2147483929" r:id="rId39"/>
    <p:sldLayoutId id="2147483930" r:id="rId40"/>
    <p:sldLayoutId id="2147483931" r:id="rId41"/>
    <p:sldLayoutId id="2147483932" r:id="rId42"/>
    <p:sldLayoutId id="2147483933" r:id="rId43"/>
    <p:sldLayoutId id="2147483934" r:id="rId44"/>
    <p:sldLayoutId id="2147483935"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 id="2147483947" r:id="rId57"/>
    <p:sldLayoutId id="2147483948" r:id="rId58"/>
    <p:sldLayoutId id="2147483949" r:id="rId59"/>
    <p:sldLayoutId id="2147483950" r:id="rId60"/>
    <p:sldLayoutId id="2147483951" r:id="rId61"/>
    <p:sldLayoutId id="2147483952" r:id="rId62"/>
    <p:sldLayoutId id="2147483953" r:id="rId63"/>
    <p:sldLayoutId id="2147483954" r:id="rId64"/>
    <p:sldLayoutId id="2147483955" r:id="rId65"/>
    <p:sldLayoutId id="2147483956" r:id="rId66"/>
    <p:sldLayoutId id="2147483957" r:id="rId67"/>
    <p:sldLayoutId id="2147483958" r:id="rId68"/>
    <p:sldLayoutId id="214748395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10.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7.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00.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9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40.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9A3902FB-1976-43E3-AF49-CCDF69F83B99}"/>
              </a:ext>
            </a:extLst>
          </p:cNvPr>
          <p:cNvPicPr>
            <a:picLocks noChangeAspect="1"/>
          </p:cNvPicPr>
          <p:nvPr/>
        </p:nvPicPr>
        <p:blipFill rotWithShape="1">
          <a:blip r:embed="rId3">
            <a:extLst>
              <a:ext uri="{28A0092B-C50C-407E-A947-70E740481C1C}">
                <a14:useLocalDpi xmlns:a14="http://schemas.microsoft.com/office/drawing/2010/main" val="0"/>
              </a:ext>
            </a:extLst>
          </a:blip>
          <a:srcRect l="3618"/>
          <a:stretch/>
        </p:blipFill>
        <p:spPr>
          <a:xfrm>
            <a:off x="1" y="0"/>
            <a:ext cx="12192000" cy="6858000"/>
          </a:xfrm>
          <a:prstGeom prst="rect">
            <a:avLst/>
          </a:prstGeom>
        </p:spPr>
      </p:pic>
      <p:sp>
        <p:nvSpPr>
          <p:cNvPr id="9" name="Rectangle 8">
            <a:extLst>
              <a:ext uri="{FF2B5EF4-FFF2-40B4-BE49-F238E27FC236}">
                <a16:creationId xmlns:a16="http://schemas.microsoft.com/office/drawing/2014/main" id="{9DF276F1-55C9-4CB2-95A0-53A23B651321}"/>
              </a:ext>
            </a:extLst>
          </p:cNvPr>
          <p:cNvSpPr/>
          <p:nvPr/>
        </p:nvSpPr>
        <p:spPr>
          <a:xfrm>
            <a:off x="-1"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dirty="0"/>
              <a:t>WOMEN’S EUROS </a:t>
            </a:r>
            <a:br>
              <a:rPr lang="en-GB" b="1" dirty="0"/>
            </a:br>
            <a:r>
              <a:rPr lang="en-GB" sz="2000" dirty="0"/>
              <a:t>6</a:t>
            </a:r>
            <a:r>
              <a:rPr lang="en-GB" sz="2000" baseline="30000" dirty="0"/>
              <a:t>TH</a:t>
            </a:r>
            <a:r>
              <a:rPr lang="en-GB" sz="2000" dirty="0"/>
              <a:t> – 31</a:t>
            </a:r>
            <a:r>
              <a:rPr lang="en-GB" sz="2000" baseline="30000" dirty="0"/>
              <a:t>ST</a:t>
            </a:r>
            <a:r>
              <a:rPr lang="en-GB" sz="2000" dirty="0"/>
              <a:t> JULY 2022</a:t>
            </a:r>
            <a:endParaRPr lang="en-GB" b="1" dirty="0"/>
          </a:p>
        </p:txBody>
      </p:sp>
    </p:spTree>
    <p:extLst>
      <p:ext uri="{BB962C8B-B14F-4D97-AF65-F5344CB8AC3E}">
        <p14:creationId xmlns:p14="http://schemas.microsoft.com/office/powerpoint/2010/main" val="4125431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422B69-5DD4-4ECD-8D22-A81CB77DC589}"/>
              </a:ext>
            </a:extLst>
          </p:cNvPr>
          <p:cNvSpPr>
            <a:spLocks noGrp="1"/>
          </p:cNvSpPr>
          <p:nvPr>
            <p:ph type="title"/>
          </p:nvPr>
        </p:nvSpPr>
        <p:spPr/>
        <p:txBody>
          <a:bodyPr/>
          <a:lstStyle/>
          <a:p>
            <a:r>
              <a:rPr lang="en-GB" dirty="0"/>
              <a:t>WOMEN’S EUROS</a:t>
            </a:r>
            <a:br>
              <a:rPr lang="en-GB" dirty="0"/>
            </a:br>
            <a:r>
              <a:rPr lang="en-GB" sz="1800" b="0" dirty="0">
                <a:solidFill>
                  <a:schemeClr val="accent6"/>
                </a:solidFill>
              </a:rPr>
              <a:t>6</a:t>
            </a:r>
            <a:r>
              <a:rPr lang="en-GB" sz="1800" baseline="30000" dirty="0">
                <a:solidFill>
                  <a:schemeClr val="accent6"/>
                </a:solidFill>
              </a:rPr>
              <a:t>TH</a:t>
            </a:r>
            <a:r>
              <a:rPr lang="en-GB" sz="1800" b="0" dirty="0">
                <a:solidFill>
                  <a:schemeClr val="accent6"/>
                </a:solidFill>
              </a:rPr>
              <a:t> – 31</a:t>
            </a:r>
            <a:r>
              <a:rPr lang="en-GB" sz="1800" b="0" baseline="30000" dirty="0">
                <a:solidFill>
                  <a:schemeClr val="accent6"/>
                </a:solidFill>
              </a:rPr>
              <a:t>ST</a:t>
            </a:r>
            <a:r>
              <a:rPr lang="en-GB" sz="1800" b="0" dirty="0">
                <a:solidFill>
                  <a:schemeClr val="accent6"/>
                </a:solidFill>
              </a:rPr>
              <a:t> JULY </a:t>
            </a:r>
            <a:endParaRPr lang="en-GB" sz="2000" dirty="0"/>
          </a:p>
        </p:txBody>
      </p:sp>
      <p:sp>
        <p:nvSpPr>
          <p:cNvPr id="4" name="Content Placeholder 3">
            <a:extLst>
              <a:ext uri="{FF2B5EF4-FFF2-40B4-BE49-F238E27FC236}">
                <a16:creationId xmlns:a16="http://schemas.microsoft.com/office/drawing/2014/main" id="{277ED1C7-8F96-404F-A8FA-391E31488568}"/>
              </a:ext>
            </a:extLst>
          </p:cNvPr>
          <p:cNvSpPr>
            <a:spLocks noGrp="1"/>
          </p:cNvSpPr>
          <p:nvPr>
            <p:ph idx="1"/>
          </p:nvPr>
        </p:nvSpPr>
        <p:spPr/>
        <p:txBody>
          <a:bodyPr/>
          <a:lstStyle/>
          <a:p>
            <a:pPr marL="0" lvl="0" indent="0">
              <a:lnSpc>
                <a:spcPct val="100000"/>
              </a:lnSpc>
              <a:spcBef>
                <a:spcPts val="0"/>
              </a:spcBef>
              <a:buNone/>
              <a:defRPr/>
            </a:pPr>
            <a:endParaRPr lang="en-US" sz="4000" b="1" kern="0" spc="-15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a:solidFill>
                  <a:srgbClr val="00335B"/>
                </a:solidFill>
                <a:latin typeface="Arial" panose="020B0604020202020204" pitchFamily="34" charset="0"/>
                <a:cs typeface="Arial" panose="020B0604020202020204" pitchFamily="34" charset="0"/>
              </a:rPr>
              <a:t>UK</a:t>
            </a:r>
          </a:p>
          <a:p>
            <a:pPr marL="0" lvl="0" indent="0">
              <a:lnSpc>
                <a:spcPct val="100000"/>
              </a:lnSpc>
              <a:spcBef>
                <a:spcPts val="0"/>
              </a:spcBef>
              <a:buNone/>
              <a:defRPr/>
            </a:pPr>
            <a:r>
              <a:rPr lang="en-US" kern="0" spc="600">
                <a:solidFill>
                  <a:srgbClr val="1C1C1C"/>
                </a:solidFill>
                <a:latin typeface="Arial" panose="020B0604020202020204" pitchFamily="34" charset="0"/>
                <a:cs typeface="Arial" panose="020B0604020202020204" pitchFamily="34" charset="0"/>
              </a:rPr>
              <a:t>will host the </a:t>
            </a:r>
            <a:r>
              <a:rPr lang="en-US" b="1" kern="0" spc="600">
                <a:solidFill>
                  <a:srgbClr val="1C1C1C"/>
                </a:solidFill>
                <a:latin typeface="Arial" panose="020B0604020202020204" pitchFamily="34" charset="0"/>
                <a:cs typeface="Arial" panose="020B0604020202020204" pitchFamily="34" charset="0"/>
              </a:rPr>
              <a:t>16-team final</a:t>
            </a:r>
          </a:p>
          <a:p>
            <a:pPr marL="0" lvl="0" indent="0">
              <a:lnSpc>
                <a:spcPct val="100000"/>
              </a:lnSpc>
              <a:spcBef>
                <a:spcPts val="0"/>
              </a:spcBef>
              <a:buNone/>
              <a:defRPr/>
            </a:pPr>
            <a:endParaRPr lang="en-US" kern="0" spc="600">
              <a:solidFill>
                <a:srgbClr val="1C1C1C"/>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000" b="1" i="0" u="none" strike="noStrike" kern="0" cap="none" spc="-150" normalizeH="0" baseline="0" noProof="0">
                <a:ln>
                  <a:noFill/>
                </a:ln>
                <a:solidFill>
                  <a:srgbClr val="00335B"/>
                </a:solidFill>
                <a:effectLst/>
                <a:uLnTx/>
                <a:uFillTx/>
                <a:latin typeface="Arial" panose="020B0604020202020204" pitchFamily="34" charset="0"/>
                <a:ea typeface="+mn-ea"/>
                <a:cs typeface="Arial" panose="020B0604020202020204" pitchFamily="34" charset="0"/>
              </a:rPr>
              <a:t>13th</a:t>
            </a:r>
            <a:endParaRPr kumimoji="0" lang="en-US" sz="4000" b="1" i="0" u="none" strike="noStrike" kern="0" cap="none" spc="-15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edition</a:t>
            </a:r>
            <a:r>
              <a:rPr kumimoji="0" lang="en-US" sz="1800" b="0"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 of UEFA Women’s Championship </a:t>
            </a:r>
            <a:endParaRPr lang="en-US" sz="4000" b="1" kern="0" spc="-15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spc="60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GB" sz="1800" spc="600"/>
          </a:p>
        </p:txBody>
      </p:sp>
      <p:sp>
        <p:nvSpPr>
          <p:cNvPr id="8" name="Text Placeholder 6">
            <a:extLst>
              <a:ext uri="{FF2B5EF4-FFF2-40B4-BE49-F238E27FC236}">
                <a16:creationId xmlns:a16="http://schemas.microsoft.com/office/drawing/2014/main" id="{10FE9270-5C82-49F7-8836-6C5864D5B73C}"/>
              </a:ext>
            </a:extLst>
          </p:cNvPr>
          <p:cNvSpPr>
            <a:spLocks noGrp="1"/>
          </p:cNvSpPr>
          <p:nvPr>
            <p:ph type="body" sz="quarter" idx="13"/>
          </p:nvPr>
        </p:nvSpPr>
        <p:spPr>
          <a:xfrm>
            <a:off x="695325" y="6308725"/>
            <a:ext cx="7921624" cy="360362"/>
          </a:xfrm>
        </p:spPr>
        <p:txBody>
          <a:bodyPr/>
          <a:lstStyle/>
          <a:p>
            <a:r>
              <a:rPr lang="en-GB"/>
              <a:t>Source: UEFA.com </a:t>
            </a:r>
          </a:p>
        </p:txBody>
      </p:sp>
      <p:pic>
        <p:nvPicPr>
          <p:cNvPr id="9" name="Picture Placeholder 8" descr="A group of people holding up a trophy&#10;&#10;Description automatically generated with low confidence">
            <a:extLst>
              <a:ext uri="{FF2B5EF4-FFF2-40B4-BE49-F238E27FC236}">
                <a16:creationId xmlns:a16="http://schemas.microsoft.com/office/drawing/2014/main" id="{92D65302-5AF2-4D8F-847B-23B6AAB2797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6667" r="16667"/>
          <a:stretch>
            <a:fillRect/>
          </a:stretch>
        </p:blipFill>
        <p:spPr/>
      </p:pic>
    </p:spTree>
    <p:extLst>
      <p:ext uri="{BB962C8B-B14F-4D97-AF65-F5344CB8AC3E}">
        <p14:creationId xmlns:p14="http://schemas.microsoft.com/office/powerpoint/2010/main" val="3740568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9728F-01EE-4535-B96D-76225C1CD58F}"/>
              </a:ext>
            </a:extLst>
          </p:cNvPr>
          <p:cNvSpPr>
            <a:spLocks noGrp="1"/>
          </p:cNvSpPr>
          <p:nvPr>
            <p:ph type="title"/>
          </p:nvPr>
        </p:nvSpPr>
        <p:spPr/>
        <p:txBody>
          <a:bodyPr/>
          <a:lstStyle/>
          <a:p>
            <a:r>
              <a:rPr lang="en-GB" dirty="0"/>
              <a:t>WOMEN’S EUROS PARTNERS</a:t>
            </a:r>
            <a:br>
              <a:rPr lang="en-GB" dirty="0"/>
            </a:br>
            <a:r>
              <a:rPr lang="en-GB" sz="1800" b="0" dirty="0">
                <a:solidFill>
                  <a:schemeClr val="accent6"/>
                </a:solidFill>
              </a:rPr>
              <a:t>2022</a:t>
            </a:r>
            <a:r>
              <a:rPr lang="en-GB" dirty="0"/>
              <a:t> </a:t>
            </a:r>
          </a:p>
        </p:txBody>
      </p:sp>
      <p:sp>
        <p:nvSpPr>
          <p:cNvPr id="4" name="Text Placeholder 3">
            <a:extLst>
              <a:ext uri="{FF2B5EF4-FFF2-40B4-BE49-F238E27FC236}">
                <a16:creationId xmlns:a16="http://schemas.microsoft.com/office/drawing/2014/main" id="{E079C49D-26EC-4045-8B22-C3D6F707903E}"/>
              </a:ext>
            </a:extLst>
          </p:cNvPr>
          <p:cNvSpPr>
            <a:spLocks noGrp="1"/>
          </p:cNvSpPr>
          <p:nvPr>
            <p:ph type="body" sz="quarter" idx="13"/>
          </p:nvPr>
        </p:nvSpPr>
        <p:spPr/>
        <p:txBody>
          <a:bodyPr/>
          <a:lstStyle/>
          <a:p>
            <a:r>
              <a:rPr lang="en-GB"/>
              <a:t>Source: The FA </a:t>
            </a:r>
          </a:p>
        </p:txBody>
      </p:sp>
      <p:pic>
        <p:nvPicPr>
          <p:cNvPr id="1026" name="Picture 2">
            <a:extLst>
              <a:ext uri="{FF2B5EF4-FFF2-40B4-BE49-F238E27FC236}">
                <a16:creationId xmlns:a16="http://schemas.microsoft.com/office/drawing/2014/main" id="{A412CCA1-2FF5-416B-8FD3-C007B57618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7566" y="4003881"/>
            <a:ext cx="1706812" cy="17068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go – Logos Download">
            <a:extLst>
              <a:ext uri="{FF2B5EF4-FFF2-40B4-BE49-F238E27FC236}">
                <a16:creationId xmlns:a16="http://schemas.microsoft.com/office/drawing/2014/main" id="{FB7D9B8D-8DFB-4623-9AB2-CA10B35A87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263" y="3989301"/>
            <a:ext cx="1706812" cy="17068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3F3A573-8354-4025-AAB8-50B528CDB0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5957" y="1875576"/>
            <a:ext cx="4229601" cy="8740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34FB542-6FCC-4C76-9366-CF1AE14313C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77263" y="1764971"/>
            <a:ext cx="4162842" cy="1283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5946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86AEA5-E0AA-4F51-9165-20B13A406E57}"/>
              </a:ext>
            </a:extLst>
          </p:cNvPr>
          <p:cNvSpPr/>
          <p:nvPr/>
        </p:nvSpPr>
        <p:spPr>
          <a:xfrm>
            <a:off x="342900" y="412750"/>
            <a:ext cx="5581650" cy="6032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CC11482-4AEA-462E-B5A5-EB8FD9539361}"/>
              </a:ext>
            </a:extLst>
          </p:cNvPr>
          <p:cNvSpPr/>
          <p:nvPr/>
        </p:nvSpPr>
        <p:spPr>
          <a:xfrm>
            <a:off x="6096000" y="412750"/>
            <a:ext cx="5581650" cy="603249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4"/>
          <p:cNvSpPr txBox="1">
            <a:spLocks/>
          </p:cNvSpPr>
          <p:nvPr/>
        </p:nvSpPr>
        <p:spPr>
          <a:xfrm>
            <a:off x="6942931" y="2528885"/>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a:ln>
                  <a:noFill/>
                </a:ln>
                <a:solidFill>
                  <a:srgbClr val="FFFFFF"/>
                </a:solidFill>
                <a:effectLst/>
                <a:uLnTx/>
                <a:uFillTx/>
                <a:latin typeface="Arial" panose="020B0604020202020204"/>
                <a:ea typeface="+mj-ea"/>
                <a:cs typeface="+mj-cs"/>
              </a:rPr>
              <a:t>FOOTBALL ATTENDEES</a:t>
            </a:r>
            <a:endPar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20" name="Title 4"/>
          <p:cNvSpPr txBox="1">
            <a:spLocks/>
          </p:cNvSpPr>
          <p:nvPr/>
        </p:nvSpPr>
        <p:spPr>
          <a:xfrm>
            <a:off x="1185792" y="2528885"/>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PASSIONATE SUPPORTER </a:t>
            </a:r>
          </a:p>
        </p:txBody>
      </p:sp>
    </p:spTree>
    <p:extLst>
      <p:ext uri="{BB962C8B-B14F-4D97-AF65-F5344CB8AC3E}">
        <p14:creationId xmlns:p14="http://schemas.microsoft.com/office/powerpoint/2010/main" val="420106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75000"/>
                </a:schemeClr>
              </a:solidFill>
              <a:effectLst/>
              <a:uLnTx/>
              <a:uFillTx/>
            </a:endParaRPr>
          </a:p>
        </p:txBody>
      </p:sp>
      <p:sp>
        <p:nvSpPr>
          <p:cNvPr id="38" name="Rectangle 37"/>
          <p:cNvSpPr/>
          <p:nvPr/>
        </p:nvSpPr>
        <p:spPr>
          <a:xfrm>
            <a:off x="8106898"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Rectangle 39"/>
          <p:cNvSpPr/>
          <p:nvPr/>
        </p:nvSpPr>
        <p:spPr>
          <a:xfrm>
            <a:off x="216475" y="1901833"/>
            <a:ext cx="1900984" cy="42825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Content Placeholder 4"/>
          <p:cNvSpPr txBox="1">
            <a:spLocks/>
          </p:cNvSpPr>
          <p:nvPr/>
        </p:nvSpPr>
        <p:spPr>
          <a:xfrm>
            <a:off x="2197613" y="2654074"/>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+36%</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£1,750 + in PDI</a:t>
            </a:r>
            <a:r>
              <a:rPr kumimoji="0" lang="en-US" sz="1600" b="1" i="0" u="none" strike="noStrike" kern="0" cap="none" spc="60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 per month</a:t>
            </a:r>
            <a:r>
              <a:rPr kumimoji="0" lang="en-US" sz="1600" b="1" i="0" u="none" strike="noStrike" kern="0" cap="none" spc="60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t>
            </a:r>
          </a:p>
        </p:txBody>
      </p:sp>
      <p:sp>
        <p:nvSpPr>
          <p:cNvPr id="20" name="Content Placeholder 4"/>
          <p:cNvSpPr txBox="1">
            <a:spLocks/>
          </p:cNvSpPr>
          <p:nvPr/>
        </p:nvSpPr>
        <p:spPr>
          <a:xfrm>
            <a:off x="6121173"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+145%</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have taken</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chemeClr val="accent1"/>
                </a:solidFill>
                <a:latin typeface="Arial" panose="020B0604020202020204" pitchFamily="34" charset="0"/>
                <a:cs typeface="Arial" panose="020B0604020202020204" pitchFamily="34" charset="0"/>
              </a:rPr>
              <a:t>5+ holidays abroad per year</a:t>
            </a:r>
            <a:endParaRPr kumimoji="0" lang="en-US" sz="1600" b="1" i="0" u="none" strike="noStrike" kern="0" cap="none" spc="60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p:txBody>
          <a:bodyPr/>
          <a:lstStyle/>
          <a:p>
            <a:r>
              <a:rPr lang="en-GB" dirty="0"/>
              <a:t>A PASSIONATE AUDIENCE </a:t>
            </a:r>
            <a:br>
              <a:rPr lang="en-GB" dirty="0"/>
            </a:br>
            <a:endParaRPr lang="en-GB" dirty="0"/>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a:ln>
                  <a:noFill/>
                </a:ln>
                <a:solidFill>
                  <a:schemeClr val="bg1"/>
                </a:solidFill>
                <a:effectLst/>
                <a:uLnTx/>
                <a:uFillTx/>
                <a:latin typeface="Arial" panose="020B0604020202020204" pitchFamily="34" charset="0"/>
                <a:ea typeface="+mn-ea"/>
                <a:cs typeface="Arial" panose="020B0604020202020204" pitchFamily="34" charset="0"/>
              </a:rPr>
              <a:t>WOMEN’S </a:t>
            </a:r>
            <a:r>
              <a:rPr lang="en-US" sz="2400" b="1" kern="0" spc="-150">
                <a:solidFill>
                  <a:schemeClr val="bg1"/>
                </a:solidFill>
                <a:latin typeface="Arial" panose="020B0604020202020204" pitchFamily="34" charset="0"/>
                <a:cs typeface="Arial" panose="020B0604020202020204" pitchFamily="34" charset="0"/>
              </a:rPr>
              <a:t>WORLD CUP</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2400" b="1" kern="0" spc="-150">
                <a:solidFill>
                  <a:schemeClr val="bg1"/>
                </a:solidFill>
                <a:latin typeface="Arial" panose="020B0604020202020204" pitchFamily="34" charset="0"/>
                <a:cs typeface="Arial" panose="020B0604020202020204" pitchFamily="34" charset="0"/>
              </a:rPr>
              <a:t>FANS </a:t>
            </a:r>
            <a:endParaRPr kumimoji="0" lang="en-US" sz="3200" b="1" i="0" u="none" strike="noStrike" kern="0" cap="none" spc="-15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4080890" y="2659332"/>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+42%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chemeClr val="bg1">
                    <a:lumMod val="50000"/>
                  </a:schemeClr>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o be</a:t>
            </a:r>
            <a:endParaRPr kumimoji="0" lang="en-US" sz="14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r>
              <a:rPr kumimoji="0" lang="en-US" sz="1400" b="0" i="0" u="none" strike="noStrike" kern="0" cap="none" spc="600" normalizeH="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dirty="0">
              <a:solidFill>
                <a:schemeClr val="bg1">
                  <a:lumMod val="50000"/>
                </a:scheme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chemeClr val="accent1"/>
                </a:solidFill>
                <a:latin typeface="Arial" panose="020B0604020202020204" pitchFamily="34" charset="0"/>
                <a:cs typeface="Arial" panose="020B0604020202020204" pitchFamily="34" charset="0"/>
              </a:rPr>
              <a:t>Out-of-Home for 15 hours + per week</a:t>
            </a:r>
            <a:endParaRPr kumimoji="0" lang="en-US" sz="1400" b="1" i="0" u="none" strike="noStrike" kern="0" cap="none" spc="60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p:txBody>
      </p:sp>
      <p:sp>
        <p:nvSpPr>
          <p:cNvPr id="27" name="Content Placeholder 4"/>
          <p:cNvSpPr txBox="1">
            <a:spLocks/>
          </p:cNvSpPr>
          <p:nvPr/>
        </p:nvSpPr>
        <p:spPr>
          <a:xfrm>
            <a:off x="8123389" y="2665099"/>
            <a:ext cx="1886244"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+129%</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a:t>
            </a:r>
            <a:r>
              <a:rPr lang="en-US" sz="1200" kern="0" spc="600" dirty="0">
                <a:solidFill>
                  <a:srgbClr val="737A76"/>
                </a:solidFill>
                <a:latin typeface="Arial" panose="020B0604020202020204" pitchFamily="34" charset="0"/>
                <a:cs typeface="Arial" panose="020B0604020202020204" pitchFamily="34" charset="0"/>
              </a:rPr>
              <a:t>consider themselves</a:t>
            </a:r>
            <a:endPar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chemeClr val="accent1"/>
                </a:solidFill>
                <a:effectLst/>
                <a:uLnTx/>
                <a:uFillTx/>
                <a:latin typeface="Arial" panose="020B0604020202020204" pitchFamily="34" charset="0"/>
                <a:cs typeface="Arial" panose="020B0604020202020204" pitchFamily="34" charset="0"/>
              </a:rPr>
              <a:t>more </a:t>
            </a:r>
            <a:r>
              <a:rPr lang="en-US" sz="1600" b="1" kern="0" spc="600" dirty="0">
                <a:solidFill>
                  <a:schemeClr val="accent1"/>
                </a:solidFill>
                <a:latin typeface="Arial" panose="020B0604020202020204" pitchFamily="34" charset="0"/>
                <a:cs typeface="Arial" panose="020B0604020202020204" pitchFamily="34" charset="0"/>
              </a:rPr>
              <a:t>fashion-able than most </a:t>
            </a:r>
            <a:endParaRPr kumimoji="0" lang="en-US" sz="1600" b="1" i="0" u="none" strike="noStrike" kern="0" cap="none" spc="60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p:txBody>
      </p:sp>
      <p:sp>
        <p:nvSpPr>
          <p:cNvPr id="28" name="Content Placeholder 4"/>
          <p:cNvSpPr txBox="1">
            <a:spLocks/>
          </p:cNvSpPr>
          <p:nvPr/>
        </p:nvSpPr>
        <p:spPr>
          <a:xfrm>
            <a:off x="10089075" y="2664202"/>
            <a:ext cx="1955409"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+120%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say</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‘I can’t resist expensive products’</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a:xfrm>
            <a:off x="695325" y="6344820"/>
            <a:ext cx="11574647" cy="360362"/>
          </a:xfrm>
        </p:spPr>
        <p:txBody>
          <a:bodyPr/>
          <a:lstStyle/>
          <a:p>
            <a:r>
              <a:rPr lang="en-GB" dirty="0">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 *more likely to</a:t>
            </a:r>
            <a:endParaRPr lang="en-US" dirty="0">
              <a:solidFill>
                <a:schemeClr val="bg1">
                  <a:lumMod val="50000"/>
                </a:schemeClr>
              </a:solidFill>
            </a:endParaRPr>
          </a:p>
        </p:txBody>
      </p:sp>
    </p:spTree>
    <p:extLst>
      <p:ext uri="{BB962C8B-B14F-4D97-AF65-F5344CB8AC3E}">
        <p14:creationId xmlns:p14="http://schemas.microsoft.com/office/powerpoint/2010/main" val="1832787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02A73-469F-4CEB-B89A-11A6418C45DE}"/>
              </a:ext>
            </a:extLst>
          </p:cNvPr>
          <p:cNvSpPr>
            <a:spLocks noGrp="1"/>
          </p:cNvSpPr>
          <p:nvPr>
            <p:ph type="title"/>
          </p:nvPr>
        </p:nvSpPr>
        <p:spPr/>
        <p:txBody>
          <a:bodyPr/>
          <a:lstStyle/>
          <a:p>
            <a:r>
              <a:rPr lang="en-GB" dirty="0"/>
              <a:t>PRIMED BY OUT-OF-HOME </a:t>
            </a:r>
          </a:p>
        </p:txBody>
      </p:sp>
      <p:sp>
        <p:nvSpPr>
          <p:cNvPr id="9" name="object 6">
            <a:extLst>
              <a:ext uri="{FF2B5EF4-FFF2-40B4-BE49-F238E27FC236}">
                <a16:creationId xmlns:a16="http://schemas.microsoft.com/office/drawing/2014/main" id="{A683BC13-FEF5-4E96-B371-0B68906AC2AE}"/>
              </a:ext>
            </a:extLst>
          </p:cNvPr>
          <p:cNvSpPr txBox="1"/>
          <p:nvPr/>
        </p:nvSpPr>
        <p:spPr>
          <a:xfrm>
            <a:off x="567925" y="1505053"/>
            <a:ext cx="2988470" cy="2053126"/>
          </a:xfrm>
          <a:prstGeom prst="rect">
            <a:avLst/>
          </a:prstGeom>
        </p:spPr>
        <p:txBody>
          <a:bodyPr vert="horz" wrap="square" lIns="0" tIns="13970" rIns="0" bIns="0" rtlCol="0">
            <a:spAutoFit/>
          </a:bodyPr>
          <a:lstStyle/>
          <a:p>
            <a:pPr marL="12700" algn="ctr">
              <a:spcBef>
                <a:spcPts val="110"/>
              </a:spcBef>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+117%      </a:t>
            </a:r>
            <a:endParaRPr lang="en-GB" sz="6000" b="1" dirty="0">
              <a:solidFill>
                <a:srgbClr val="00335B"/>
              </a:solidFill>
              <a:latin typeface="Arial"/>
              <a:cs typeface="Arial"/>
            </a:endParaRPr>
          </a:p>
          <a:p>
            <a:pPr marL="12700" algn="ctr">
              <a:spcBef>
                <a:spcPts val="110"/>
              </a:spcBef>
              <a:defRPr/>
            </a:pPr>
            <a:r>
              <a:rPr lang="en-GB" sz="1400" b="1" dirty="0">
                <a:solidFill>
                  <a:srgbClr val="000000"/>
                </a:solidFill>
                <a:latin typeface="Arial"/>
                <a:cs typeface="Arial"/>
              </a:rPr>
              <a:t>POSTED/SHARED </a:t>
            </a:r>
            <a:r>
              <a:rPr lang="en-GB" sz="1400" dirty="0">
                <a:solidFill>
                  <a:srgbClr val="000000"/>
                </a:solidFill>
                <a:latin typeface="Arial"/>
                <a:cs typeface="Arial"/>
              </a:rPr>
              <a:t>CONTENT ABOUT A PRODUCT/SERVICE ON SOCIAL</a:t>
            </a:r>
          </a:p>
          <a:p>
            <a:pPr marL="12700" marR="0" lvl="0" indent="0" algn="ctr" defTabSz="914400" rtl="0" eaLnBrk="1" fontAlgn="auto" latinLnBrk="0" hangingPunct="1">
              <a:spcBef>
                <a:spcPts val="110"/>
              </a:spcBef>
              <a:spcAft>
                <a:spcPts val="0"/>
              </a:spcAft>
              <a:buClrTx/>
              <a:buSzTx/>
              <a:buFontTx/>
              <a:buNone/>
              <a:tabLst/>
              <a:defRPr/>
            </a:pPr>
            <a:endParaRPr lang="en-GB" sz="1400" spc="35" dirty="0">
              <a:solidFill>
                <a:srgbClr val="000000"/>
              </a:solidFill>
              <a:latin typeface="Arial"/>
              <a:cs typeface="Arial"/>
            </a:endParaRPr>
          </a:p>
          <a:p>
            <a:pPr marL="12700">
              <a:spcBef>
                <a:spcPts val="110"/>
              </a:spcBef>
              <a:defRPr/>
            </a:pPr>
            <a:endParaRPr lang="en-GB" sz="1400" b="1" dirty="0">
              <a:solidFill>
                <a:srgbClr val="00335B"/>
              </a:solidFill>
              <a:latin typeface="Arial"/>
              <a:cs typeface="Arial"/>
            </a:endParaRPr>
          </a:p>
        </p:txBody>
      </p:sp>
      <p:sp>
        <p:nvSpPr>
          <p:cNvPr id="10" name="object 6">
            <a:extLst>
              <a:ext uri="{FF2B5EF4-FFF2-40B4-BE49-F238E27FC236}">
                <a16:creationId xmlns:a16="http://schemas.microsoft.com/office/drawing/2014/main" id="{E0A18340-01CA-47E8-92DB-6F39B7DFB1FC}"/>
              </a:ext>
            </a:extLst>
          </p:cNvPr>
          <p:cNvSpPr txBox="1"/>
          <p:nvPr/>
        </p:nvSpPr>
        <p:spPr>
          <a:xfrm>
            <a:off x="567925" y="3716880"/>
            <a:ext cx="2988470" cy="2053126"/>
          </a:xfrm>
          <a:prstGeom prst="rect">
            <a:avLst/>
          </a:prstGeom>
        </p:spPr>
        <p:txBody>
          <a:bodyPr vert="horz" wrap="square" lIns="0" tIns="13970" rIns="0" bIns="0" rtlCol="0">
            <a:spAutoFit/>
          </a:bodyPr>
          <a:lstStyle/>
          <a:p>
            <a:pPr marL="12700" algn="ctr">
              <a:spcBef>
                <a:spcPts val="110"/>
              </a:spcBef>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+98%</a:t>
            </a:r>
            <a:endParaRPr lang="en-GB" sz="6000" b="1" dirty="0">
              <a:solidFill>
                <a:srgbClr val="00335B"/>
              </a:solidFill>
              <a:latin typeface="Arial"/>
              <a:cs typeface="Arial"/>
            </a:endParaRPr>
          </a:p>
          <a:p>
            <a:pPr marL="12700" algn="ctr">
              <a:spcBef>
                <a:spcPts val="110"/>
              </a:spcBef>
              <a:defRPr/>
            </a:pPr>
            <a:r>
              <a:rPr lang="en-GB" sz="1400" b="1" dirty="0">
                <a:solidFill>
                  <a:srgbClr val="000000"/>
                </a:solidFill>
                <a:latin typeface="Arial"/>
                <a:cs typeface="Arial"/>
              </a:rPr>
              <a:t>TALK TO FRIENDS/FAMILY </a:t>
            </a:r>
            <a:r>
              <a:rPr lang="en-GB" sz="1400" dirty="0">
                <a:solidFill>
                  <a:srgbClr val="000000"/>
                </a:solidFill>
                <a:latin typeface="Arial"/>
                <a:cs typeface="Arial"/>
              </a:rPr>
              <a:t>ABOUT A PRODUCT/SERVICE SEEN ON OOH</a:t>
            </a:r>
          </a:p>
          <a:p>
            <a:pPr marL="12700" marR="0" lvl="0" indent="0" algn="ctr" defTabSz="914400" rtl="0" eaLnBrk="1" fontAlgn="auto" latinLnBrk="0" hangingPunct="1">
              <a:spcBef>
                <a:spcPts val="110"/>
              </a:spcBef>
              <a:spcAft>
                <a:spcPts val="0"/>
              </a:spcAft>
              <a:buClrTx/>
              <a:buSzTx/>
              <a:buFontTx/>
              <a:buNone/>
              <a:tabLst/>
              <a:defRPr/>
            </a:pPr>
            <a:endParaRPr lang="en-GB" sz="1400" spc="35" dirty="0">
              <a:solidFill>
                <a:srgbClr val="000000"/>
              </a:solidFill>
              <a:latin typeface="Arial"/>
              <a:cs typeface="Arial"/>
            </a:endParaRPr>
          </a:p>
          <a:p>
            <a:pPr marL="12700">
              <a:spcBef>
                <a:spcPts val="110"/>
              </a:spcBef>
              <a:defRPr/>
            </a:pPr>
            <a:endParaRPr lang="en-GB" sz="1400" b="1" dirty="0">
              <a:solidFill>
                <a:srgbClr val="00335B"/>
              </a:solidFill>
              <a:latin typeface="Arial"/>
              <a:cs typeface="Arial"/>
            </a:endParaRPr>
          </a:p>
        </p:txBody>
      </p:sp>
      <p:sp>
        <p:nvSpPr>
          <p:cNvPr id="11" name="object 6">
            <a:extLst>
              <a:ext uri="{FF2B5EF4-FFF2-40B4-BE49-F238E27FC236}">
                <a16:creationId xmlns:a16="http://schemas.microsoft.com/office/drawing/2014/main" id="{C4924D55-6D4E-4903-99E5-985D2BE20CF1}"/>
              </a:ext>
            </a:extLst>
          </p:cNvPr>
          <p:cNvSpPr txBox="1"/>
          <p:nvPr/>
        </p:nvSpPr>
        <p:spPr>
          <a:xfrm>
            <a:off x="3922512" y="3666010"/>
            <a:ext cx="2988470" cy="2053126"/>
          </a:xfrm>
          <a:prstGeom prst="rect">
            <a:avLst/>
          </a:prstGeom>
        </p:spPr>
        <p:txBody>
          <a:bodyPr vert="horz" wrap="square" lIns="0" tIns="13970" rIns="0" bIns="0" rtlCol="0">
            <a:spAutoFit/>
          </a:bodyPr>
          <a:lstStyle/>
          <a:p>
            <a:pPr marL="12700" algn="ctr">
              <a:spcBef>
                <a:spcPts val="110"/>
              </a:spcBef>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+69%</a:t>
            </a:r>
            <a:endParaRPr lang="en-GB" sz="6000" b="1" dirty="0">
              <a:solidFill>
                <a:srgbClr val="00335B"/>
              </a:solidFill>
              <a:latin typeface="Arial"/>
              <a:cs typeface="Arial"/>
            </a:endParaRPr>
          </a:p>
          <a:p>
            <a:pPr marL="12700" algn="ctr">
              <a:spcBef>
                <a:spcPts val="110"/>
              </a:spcBef>
              <a:defRPr/>
            </a:pPr>
            <a:r>
              <a:rPr lang="en-GB" sz="1400" b="1" dirty="0">
                <a:solidFill>
                  <a:srgbClr val="000000"/>
                </a:solidFill>
                <a:latin typeface="Arial"/>
                <a:cs typeface="Arial"/>
              </a:rPr>
              <a:t>SEARCH FOR PRODUCTS</a:t>
            </a:r>
            <a:r>
              <a:rPr lang="en-GB" sz="1400" dirty="0">
                <a:solidFill>
                  <a:srgbClr val="000000"/>
                </a:solidFill>
                <a:latin typeface="Arial"/>
                <a:cs typeface="Arial"/>
              </a:rPr>
              <a:t>/SERVICES VIA MOBILE AFTER SEEING OOH </a:t>
            </a:r>
          </a:p>
          <a:p>
            <a:pPr marL="12700" marR="0" lvl="0" indent="0" algn="ctr" defTabSz="914400" rtl="0" eaLnBrk="1" fontAlgn="auto" latinLnBrk="0" hangingPunct="1">
              <a:spcBef>
                <a:spcPts val="110"/>
              </a:spcBef>
              <a:spcAft>
                <a:spcPts val="0"/>
              </a:spcAft>
              <a:buClrTx/>
              <a:buSzTx/>
              <a:buFontTx/>
              <a:buNone/>
              <a:tabLst/>
              <a:defRPr/>
            </a:pPr>
            <a:endParaRPr lang="en-GB" sz="1400" spc="35" dirty="0">
              <a:solidFill>
                <a:srgbClr val="000000"/>
              </a:solidFill>
              <a:latin typeface="Arial"/>
              <a:cs typeface="Arial"/>
            </a:endParaRPr>
          </a:p>
          <a:p>
            <a:pPr marL="12700">
              <a:spcBef>
                <a:spcPts val="110"/>
              </a:spcBef>
              <a:defRPr/>
            </a:pPr>
            <a:endParaRPr lang="en-GB" sz="1400" b="1" dirty="0">
              <a:solidFill>
                <a:srgbClr val="00335B"/>
              </a:solidFill>
              <a:latin typeface="Arial"/>
              <a:cs typeface="Arial"/>
            </a:endParaRPr>
          </a:p>
        </p:txBody>
      </p:sp>
      <p:sp>
        <p:nvSpPr>
          <p:cNvPr id="12" name="object 6">
            <a:extLst>
              <a:ext uri="{FF2B5EF4-FFF2-40B4-BE49-F238E27FC236}">
                <a16:creationId xmlns:a16="http://schemas.microsoft.com/office/drawing/2014/main" id="{8CE8692C-D5F0-49BB-B06B-FEDAB6DE3685}"/>
              </a:ext>
            </a:extLst>
          </p:cNvPr>
          <p:cNvSpPr txBox="1"/>
          <p:nvPr/>
        </p:nvSpPr>
        <p:spPr>
          <a:xfrm>
            <a:off x="3922512" y="1505053"/>
            <a:ext cx="2988470" cy="1622239"/>
          </a:xfrm>
          <a:prstGeom prst="rect">
            <a:avLst/>
          </a:prstGeom>
        </p:spPr>
        <p:txBody>
          <a:bodyPr vert="horz" wrap="square" lIns="0" tIns="13970" rIns="0" bIns="0" rtlCol="0">
            <a:spAutoFit/>
          </a:bodyPr>
          <a:lstStyle/>
          <a:p>
            <a:pPr marL="12700" algn="ctr">
              <a:spcBef>
                <a:spcPts val="110"/>
              </a:spcBef>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+102%</a:t>
            </a:r>
            <a:endParaRPr lang="en-GB" sz="6000" b="1" dirty="0">
              <a:solidFill>
                <a:srgbClr val="00335B"/>
              </a:solidFill>
              <a:latin typeface="Arial"/>
              <a:cs typeface="Arial"/>
            </a:endParaRPr>
          </a:p>
          <a:p>
            <a:pPr marL="12700" algn="ctr">
              <a:spcBef>
                <a:spcPts val="110"/>
              </a:spcBef>
              <a:defRPr/>
            </a:pPr>
            <a:r>
              <a:rPr lang="en-GB" sz="1400" b="1" dirty="0">
                <a:solidFill>
                  <a:srgbClr val="000000"/>
                </a:solidFill>
                <a:latin typeface="Arial"/>
                <a:cs typeface="Arial"/>
              </a:rPr>
              <a:t>TRUST</a:t>
            </a:r>
            <a:r>
              <a:rPr lang="en-GB" sz="1400" dirty="0">
                <a:solidFill>
                  <a:srgbClr val="000000"/>
                </a:solidFill>
                <a:latin typeface="Arial"/>
                <a:cs typeface="Arial"/>
              </a:rPr>
              <a:t> OOH</a:t>
            </a:r>
          </a:p>
          <a:p>
            <a:pPr marL="12700" marR="0" lvl="0" indent="0" algn="ctr" defTabSz="914400" rtl="0" eaLnBrk="1" fontAlgn="auto" latinLnBrk="0" hangingPunct="1">
              <a:spcBef>
                <a:spcPts val="110"/>
              </a:spcBef>
              <a:spcAft>
                <a:spcPts val="0"/>
              </a:spcAft>
              <a:buClrTx/>
              <a:buSzTx/>
              <a:buFontTx/>
              <a:buNone/>
              <a:tabLst/>
              <a:defRPr/>
            </a:pPr>
            <a:endParaRPr lang="en-GB" sz="1400" spc="35" dirty="0">
              <a:solidFill>
                <a:srgbClr val="000000"/>
              </a:solidFill>
              <a:latin typeface="Arial"/>
              <a:cs typeface="Arial"/>
            </a:endParaRPr>
          </a:p>
          <a:p>
            <a:pPr marL="12700">
              <a:spcBef>
                <a:spcPts val="110"/>
              </a:spcBef>
              <a:defRPr/>
            </a:pPr>
            <a:endParaRPr lang="en-GB" sz="1400" b="1" dirty="0">
              <a:solidFill>
                <a:srgbClr val="00335B"/>
              </a:solidFill>
              <a:latin typeface="Arial"/>
              <a:cs typeface="Arial"/>
            </a:endParaRPr>
          </a:p>
        </p:txBody>
      </p:sp>
      <p:pic>
        <p:nvPicPr>
          <p:cNvPr id="22" name="Picture Placeholder 21" descr="A picture containing text, building, person, outdoor&#10;&#10;Description automatically generated">
            <a:extLst>
              <a:ext uri="{FF2B5EF4-FFF2-40B4-BE49-F238E27FC236}">
                <a16:creationId xmlns:a16="http://schemas.microsoft.com/office/drawing/2014/main" id="{E728DBC5-BE65-4D8B-B688-4472AF01BD0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6106" r="26106"/>
          <a:stretch>
            <a:fillRect/>
          </a:stretch>
        </p:blipFill>
        <p:spPr>
          <a:xfrm>
            <a:off x="7277100" y="0"/>
            <a:ext cx="4914900" cy="6858000"/>
          </a:xfrm>
        </p:spPr>
      </p:pic>
      <p:sp>
        <p:nvSpPr>
          <p:cNvPr id="8" name="Text Placeholder 3">
            <a:extLst>
              <a:ext uri="{FF2B5EF4-FFF2-40B4-BE49-F238E27FC236}">
                <a16:creationId xmlns:a16="http://schemas.microsoft.com/office/drawing/2014/main" id="{2CD7E5AD-9C02-417B-AC60-E30E4AA65279}"/>
              </a:ext>
            </a:extLst>
          </p:cNvPr>
          <p:cNvSpPr>
            <a:spLocks noGrp="1"/>
          </p:cNvSpPr>
          <p:nvPr>
            <p:ph type="body" sz="quarter" idx="13"/>
          </p:nvPr>
        </p:nvSpPr>
        <p:spPr>
          <a:xfrm>
            <a:off x="695325" y="6308724"/>
            <a:ext cx="6215658" cy="396875"/>
          </a:xfrm>
        </p:spPr>
        <p:txBody>
          <a:bodyPr/>
          <a:lstStyle/>
          <a:p>
            <a:r>
              <a:rPr lang="en-GB" dirty="0">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 *more likely to</a:t>
            </a:r>
            <a:endParaRPr lang="en-US" dirty="0">
              <a:solidFill>
                <a:schemeClr val="bg1">
                  <a:lumMod val="50000"/>
                </a:schemeClr>
              </a:solidFill>
            </a:endParaRPr>
          </a:p>
        </p:txBody>
      </p:sp>
    </p:spTree>
    <p:extLst>
      <p:ext uri="{BB962C8B-B14F-4D97-AF65-F5344CB8AC3E}">
        <p14:creationId xmlns:p14="http://schemas.microsoft.com/office/powerpoint/2010/main" val="722449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4059808" y="1415145"/>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6058447" y="1415145"/>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8060468" y="1415145"/>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163734" y="1415145"/>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2067665" y="1415145"/>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149162" y="2167386"/>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3600" b="1" i="0" u="none" strike="noStrike" kern="0" cap="none" spc="-15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1 in 4</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it-IT" sz="16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Tesco</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8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0" normalizeH="0" baseline="0" noProof="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00" b="0" i="0" u="none" strike="noStrike" kern="0" cap="none" spc="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0" normalizeH="0" baseline="0" noProof="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800" b="1" kern="0">
              <a:solidFill>
                <a:srgbClr val="00335B"/>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0" normalizeH="0" baseline="0" noProof="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a:ln>
                  <a:noFill/>
                </a:ln>
                <a:solidFill>
                  <a:srgbClr val="00335B"/>
                </a:solidFill>
                <a:effectLst/>
                <a:uLnTx/>
                <a:uFillTx/>
                <a:latin typeface="Arial" panose="020B0604020202020204" pitchFamily="34" charset="0"/>
                <a:ea typeface="+mn-ea"/>
                <a:cs typeface="Arial" panose="020B0604020202020204" pitchFamily="34" charset="0"/>
              </a:rPr>
              <a:t>Main supermarket</a:t>
            </a:r>
          </a:p>
        </p:txBody>
      </p:sp>
      <p:sp>
        <p:nvSpPr>
          <p:cNvPr id="20" name="Content Placeholder 4"/>
          <p:cNvSpPr txBox="1">
            <a:spLocks/>
          </p:cNvSpPr>
          <p:nvPr/>
        </p:nvSpPr>
        <p:spPr>
          <a:xfrm>
            <a:off x="4082068" y="1415145"/>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+258%</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Mobile broadband devices</a:t>
            </a:r>
            <a:endParaRPr lang="en-US" sz="1600" kern="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800" b="0" i="0" u="none" strike="noStrike" kern="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+220%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Smart wear</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700" b="0" i="0" u="none" strike="noStrike" kern="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+216%</a:t>
            </a:r>
            <a:endParaRPr kumimoji="0" lang="en-US" sz="3600" b="0" i="0" u="none" strike="noStrike" kern="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MiFi*</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200" b="0" i="0" u="none" strike="noStrike" kern="0" cap="none" spc="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Device purchase intent, next 12 months</a:t>
            </a:r>
          </a:p>
        </p:txBody>
      </p:sp>
      <p:sp>
        <p:nvSpPr>
          <p:cNvPr id="3" name="Title 2"/>
          <p:cNvSpPr>
            <a:spLocks noGrp="1"/>
          </p:cNvSpPr>
          <p:nvPr>
            <p:ph type="title"/>
          </p:nvPr>
        </p:nvSpPr>
        <p:spPr/>
        <p:txBody>
          <a:bodyPr/>
          <a:lstStyle/>
          <a:p>
            <a:r>
              <a:rPr lang="en-GB" dirty="0"/>
              <a:t>BRAND PREFERENCES</a:t>
            </a:r>
            <a:br>
              <a:rPr lang="en-GB" dirty="0"/>
            </a:br>
            <a:endParaRPr lang="en-GB" sz="2000" b="0" dirty="0">
              <a:solidFill>
                <a:schemeClr val="bg1">
                  <a:lumMod val="50000"/>
                </a:schemeClr>
              </a:solidFill>
            </a:endParaRPr>
          </a:p>
        </p:txBody>
      </p:sp>
      <p:pic>
        <p:nvPicPr>
          <p:cNvPr id="12" name="Picture Placeholder 11" descr="A picture containing outdoor&#10;&#10;Description automatically generated">
            <a:extLst>
              <a:ext uri="{FF2B5EF4-FFF2-40B4-BE49-F238E27FC236}">
                <a16:creationId xmlns:a16="http://schemas.microsoft.com/office/drawing/2014/main" id="{C90F9748-961A-4B72-9DA0-D590340570CE}"/>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39608" r="39608"/>
          <a:stretch>
            <a:fillRect/>
          </a:stretch>
        </p:blipFill>
        <p:spPr/>
      </p:pic>
      <p:sp>
        <p:nvSpPr>
          <p:cNvPr id="24" name="Content Placeholder 4"/>
          <p:cNvSpPr txBox="1">
            <a:spLocks/>
          </p:cNvSpPr>
          <p:nvPr/>
        </p:nvSpPr>
        <p:spPr>
          <a:xfrm>
            <a:off x="1899514" y="1453726"/>
            <a:ext cx="2233718"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+133%</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it-IT" sz="1600" kern="0" dirty="0">
                <a:latin typeface="Arial" panose="020B0604020202020204" pitchFamily="34" charset="0"/>
                <a:cs typeface="Arial" panose="020B0604020202020204" pitchFamily="34" charset="0"/>
              </a:rPr>
              <a:t>Fortified wine</a:t>
            </a:r>
            <a:endParaRPr kumimoji="0" lang="it-IT"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it-IT" sz="1200" b="0" i="0" u="none" strike="noStrike" kern="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+31%</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it-IT"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Lager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it-IT" sz="1200" b="0" i="0" u="none" strike="noStrike" kern="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+24%</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GB" sz="1600" kern="0" dirty="0">
                <a:latin typeface="Arial" panose="020B0604020202020204" pitchFamily="34" charset="0"/>
                <a:cs typeface="Arial" panose="020B0604020202020204" pitchFamily="34" charset="0"/>
              </a:rPr>
              <a:t>Cider/micro brew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GB" sz="1600" kern="0" dirty="0">
                <a:latin typeface="Arial" panose="020B0604020202020204" pitchFamily="34" charset="0"/>
                <a:cs typeface="Arial" panose="020B0604020202020204" pitchFamily="34" charset="0"/>
              </a:rPr>
              <a:t>beer </a:t>
            </a:r>
            <a:endParaRPr kumimoji="0" lang="en-US" sz="1400" b="0" i="0" u="none" strike="noStrike" kern="0" cap="none" spc="60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05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Favourite alcoholic beverage</a:t>
            </a:r>
          </a:p>
        </p:txBody>
      </p:sp>
      <p:sp>
        <p:nvSpPr>
          <p:cNvPr id="28" name="Content Placeholder 4"/>
          <p:cNvSpPr txBox="1">
            <a:spLocks/>
          </p:cNvSpPr>
          <p:nvPr/>
        </p:nvSpPr>
        <p:spPr>
          <a:xfrm>
            <a:off x="8041446" y="1453726"/>
            <a:ext cx="1955409"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600" b="1" kern="0" spc="-150" dirty="0">
                <a:solidFill>
                  <a:schemeClr val="tx2"/>
                </a:solidFill>
                <a:latin typeface="Arial" panose="020B0604020202020204" pitchFamily="34" charset="0"/>
                <a:cs typeface="Arial" panose="020B0604020202020204" pitchFamily="34" charset="0"/>
              </a:rPr>
              <a:t>41</a:t>
            </a: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kern="0" dirty="0">
                <a:latin typeface="Arial" panose="020B0604020202020204" pitchFamily="34" charset="0"/>
                <a:cs typeface="Arial" panose="020B0604020202020204" pitchFamily="34" charset="0"/>
              </a:rPr>
              <a:t>PayPal</a:t>
            </a:r>
            <a:endPar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600" kern="0" dirty="0">
              <a:solidFill>
                <a:schemeClr val="accent3"/>
              </a:solidFill>
              <a:latin typeface="Arial" panose="020B0604020202020204" pitchFamily="34" charset="0"/>
              <a:cs typeface="Arial" panose="020B0604020202020204" pitchFamily="34" charset="0"/>
            </a:endParaRPr>
          </a:p>
          <a:p>
            <a:pPr marL="0" lvl="0" indent="0" algn="ctr">
              <a:lnSpc>
                <a:spcPct val="100000"/>
              </a:lnSpc>
              <a:spcBef>
                <a:spcPts val="0"/>
              </a:spcBef>
              <a:buNone/>
              <a:defRPr/>
            </a:pPr>
            <a:r>
              <a:rPr lang="en-US" sz="3600" b="1" kern="0" spc="-150" dirty="0">
                <a:solidFill>
                  <a:schemeClr val="tx2"/>
                </a:solidFill>
                <a:latin typeface="Arial" panose="020B0604020202020204" pitchFamily="34" charset="0"/>
                <a:cs typeface="Arial" panose="020B0604020202020204" pitchFamily="34" charset="0"/>
              </a:rPr>
              <a:t>38%</a:t>
            </a:r>
          </a:p>
          <a:p>
            <a:pPr marL="0" lvl="0" indent="0" algn="ctr">
              <a:lnSpc>
                <a:spcPct val="100000"/>
              </a:lnSpc>
              <a:spcBef>
                <a:spcPts val="0"/>
              </a:spcBef>
              <a:buNone/>
              <a:defRPr/>
            </a:pPr>
            <a:r>
              <a:rPr lang="en-US" sz="1600" kern="0" dirty="0">
                <a:latin typeface="Arial" panose="020B0604020202020204" pitchFamily="34" charset="0"/>
                <a:cs typeface="Arial" panose="020B0604020202020204" pitchFamily="34" charset="0"/>
              </a:rPr>
              <a:t>Visa</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700" dirty="0"/>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100" b="0" i="0" u="none" strike="noStrike" kern="0" cap="none" spc="60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28%</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Mastercard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6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GB"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Credit card current customer</a:t>
            </a:r>
            <a:endParaRPr kumimoji="0" lang="en-US"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
        <p:nvSpPr>
          <p:cNvPr id="21" name="Content Placeholder 4">
            <a:extLst>
              <a:ext uri="{FF2B5EF4-FFF2-40B4-BE49-F238E27FC236}">
                <a16:creationId xmlns:a16="http://schemas.microsoft.com/office/drawing/2014/main" id="{879B4FC1-1185-4C10-A625-5E2513C7D8A8}"/>
              </a:ext>
            </a:extLst>
          </p:cNvPr>
          <p:cNvSpPr txBox="1">
            <a:spLocks/>
          </p:cNvSpPr>
          <p:nvPr/>
        </p:nvSpPr>
        <p:spPr>
          <a:xfrm>
            <a:off x="6081398" y="1453726"/>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+222%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Genesis</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600" b="0" i="0" u="none" strike="noStrike" kern="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+80%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Infiniti</a:t>
            </a:r>
            <a:r>
              <a:rPr lang="en-US" sz="1600" kern="0" dirty="0">
                <a:latin typeface="Arial" panose="020B0604020202020204" pitchFamily="34" charset="0"/>
                <a:cs typeface="Arial" panose="020B0604020202020204" pitchFamily="34" charset="0"/>
              </a:rPr>
              <a:t> </a:t>
            </a:r>
            <a:endPar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600" b="0" i="0" u="none" strike="noStrike" kern="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+46%</a:t>
            </a:r>
            <a:endParaRPr kumimoji="0" lang="en-US" sz="3600" b="0" i="0" u="none" strike="noStrike" kern="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0" i="0" u="none" strike="noStrike" kern="0" cap="none" spc="0" normalizeH="0" baseline="0" noProof="0" dirty="0">
                <a:ln>
                  <a:noFill/>
                </a:ln>
                <a:effectLst/>
                <a:uLnTx/>
                <a:uFillTx/>
                <a:latin typeface="Arial" panose="020B0604020202020204" pitchFamily="34" charset="0"/>
                <a:ea typeface="+mn-ea"/>
                <a:cs typeface="Arial" panose="020B0604020202020204" pitchFamily="34" charset="0"/>
              </a:rPr>
              <a:t>Tesla</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0" cap="none" spc="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Car brand consideration</a:t>
            </a:r>
          </a:p>
        </p:txBody>
      </p:sp>
      <p:sp>
        <p:nvSpPr>
          <p:cNvPr id="17" name="Text Placeholder 3">
            <a:extLst>
              <a:ext uri="{FF2B5EF4-FFF2-40B4-BE49-F238E27FC236}">
                <a16:creationId xmlns:a16="http://schemas.microsoft.com/office/drawing/2014/main" id="{C30EE3C4-36F4-41BB-ADFD-F4337896610E}"/>
              </a:ext>
            </a:extLst>
          </p:cNvPr>
          <p:cNvSpPr>
            <a:spLocks noGrp="1"/>
          </p:cNvSpPr>
          <p:nvPr>
            <p:ph type="body" sz="quarter" idx="13"/>
          </p:nvPr>
        </p:nvSpPr>
        <p:spPr>
          <a:xfrm>
            <a:off x="695325" y="6308725"/>
            <a:ext cx="9001126" cy="222530"/>
          </a:xfrm>
        </p:spPr>
        <p:txBody>
          <a:bodyPr/>
          <a:lstStyle/>
          <a:p>
            <a:r>
              <a:rPr lang="en-GB" dirty="0">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a:t>
            </a:r>
            <a:endParaRPr lang="en-US" dirty="0">
              <a:solidFill>
                <a:schemeClr val="bg1">
                  <a:lumMod val="50000"/>
                </a:schemeClr>
              </a:solidFill>
            </a:endParaRPr>
          </a:p>
        </p:txBody>
      </p:sp>
    </p:spTree>
    <p:extLst>
      <p:ext uri="{BB962C8B-B14F-4D97-AF65-F5344CB8AC3E}">
        <p14:creationId xmlns:p14="http://schemas.microsoft.com/office/powerpoint/2010/main" val="1185524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p:txBody>
          <a:bodyPr>
            <a:normAutofit/>
          </a:bodyPr>
          <a:lstStyle/>
          <a:p>
            <a:r>
              <a:rPr lang="en-US" dirty="0">
                <a:solidFill>
                  <a:srgbClr val="000000">
                    <a:lumMod val="90000"/>
                    <a:lumOff val="10000"/>
                  </a:srgbClr>
                </a:solidFill>
              </a:rPr>
              <a:t>PRO SPONSORSHIPS</a:t>
            </a:r>
            <a:br>
              <a:rPr lang="en-US" dirty="0">
                <a:solidFill>
                  <a:srgbClr val="000000">
                    <a:lumMod val="90000"/>
                    <a:lumOff val="10000"/>
                  </a:srgbClr>
                </a:solidFill>
              </a:rPr>
            </a:br>
            <a:endParaRPr lang="en-GB" dirty="0"/>
          </a:p>
        </p:txBody>
      </p:sp>
      <p:grpSp>
        <p:nvGrpSpPr>
          <p:cNvPr id="12" name="Group 11">
            <a:extLst>
              <a:ext uri="{FF2B5EF4-FFF2-40B4-BE49-F238E27FC236}">
                <a16:creationId xmlns:a16="http://schemas.microsoft.com/office/drawing/2014/main" id="{E2CEE391-BB34-4E4C-93A4-785A0455B39B}"/>
              </a:ext>
            </a:extLst>
          </p:cNvPr>
          <p:cNvGrpSpPr/>
          <p:nvPr/>
        </p:nvGrpSpPr>
        <p:grpSpPr>
          <a:xfrm>
            <a:off x="903871" y="1921778"/>
            <a:ext cx="1926000" cy="1926000"/>
            <a:chOff x="695325" y="2562578"/>
            <a:chExt cx="1652764" cy="1652764"/>
          </a:xfrm>
        </p:grpSpPr>
        <p:sp>
          <p:nvSpPr>
            <p:cNvPr id="13" name="Oval 12">
              <a:extLst>
                <a:ext uri="{FF2B5EF4-FFF2-40B4-BE49-F238E27FC236}">
                  <a16:creationId xmlns:a16="http://schemas.microsoft.com/office/drawing/2014/main" id="{3D4CB09B-E41A-4DA8-BBFE-8AE743BAF206}"/>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3E5B6959-4BFF-4779-B238-10805B062F46}"/>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F0E9475F-4EB6-46CE-88C3-C88FFDE4EC2D}"/>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+194%</a:t>
              </a:r>
            </a:p>
          </p:txBody>
        </p:sp>
      </p:grpSp>
      <p:sp>
        <p:nvSpPr>
          <p:cNvPr id="25" name="TextBox 24">
            <a:extLst>
              <a:ext uri="{FF2B5EF4-FFF2-40B4-BE49-F238E27FC236}">
                <a16:creationId xmlns:a16="http://schemas.microsoft.com/office/drawing/2014/main" id="{2B3D66BF-C488-4D4C-A52A-68348B954F19}"/>
              </a:ext>
            </a:extLst>
          </p:cNvPr>
          <p:cNvSpPr txBox="1"/>
          <p:nvPr/>
        </p:nvSpPr>
        <p:spPr>
          <a:xfrm>
            <a:off x="10133657" y="3028769"/>
            <a:ext cx="15418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63%</a:t>
            </a:r>
          </a:p>
        </p:txBody>
      </p:sp>
      <p:grpSp>
        <p:nvGrpSpPr>
          <p:cNvPr id="26" name="Group 25">
            <a:extLst>
              <a:ext uri="{FF2B5EF4-FFF2-40B4-BE49-F238E27FC236}">
                <a16:creationId xmlns:a16="http://schemas.microsoft.com/office/drawing/2014/main" id="{B99DAAE3-0337-4DF1-9C4B-E60F41A98274}"/>
              </a:ext>
            </a:extLst>
          </p:cNvPr>
          <p:cNvGrpSpPr/>
          <p:nvPr/>
        </p:nvGrpSpPr>
        <p:grpSpPr>
          <a:xfrm>
            <a:off x="3514516" y="1966562"/>
            <a:ext cx="1926000" cy="1926000"/>
            <a:chOff x="695325" y="2562578"/>
            <a:chExt cx="1652764" cy="1652764"/>
          </a:xfrm>
          <a:solidFill>
            <a:schemeClr val="accent1"/>
          </a:solidFill>
        </p:grpSpPr>
        <p:sp>
          <p:nvSpPr>
            <p:cNvPr id="27" name="Oval 26">
              <a:extLst>
                <a:ext uri="{FF2B5EF4-FFF2-40B4-BE49-F238E27FC236}">
                  <a16:creationId xmlns:a16="http://schemas.microsoft.com/office/drawing/2014/main" id="{D550298E-1D1A-4915-ADCA-A3E3BC151857}"/>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9505B694-3E94-4F1E-8BDC-0DB668AF08AD}"/>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DD212490-681D-47D3-9200-A320759D1472}"/>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+168%</a:t>
              </a:r>
            </a:p>
          </p:txBody>
        </p:sp>
      </p:grpSp>
      <p:grpSp>
        <p:nvGrpSpPr>
          <p:cNvPr id="30" name="Group 29">
            <a:extLst>
              <a:ext uri="{FF2B5EF4-FFF2-40B4-BE49-F238E27FC236}">
                <a16:creationId xmlns:a16="http://schemas.microsoft.com/office/drawing/2014/main" id="{9DC8D4B5-0C45-4E02-85F2-C2DE11747576}"/>
              </a:ext>
            </a:extLst>
          </p:cNvPr>
          <p:cNvGrpSpPr/>
          <p:nvPr/>
        </p:nvGrpSpPr>
        <p:grpSpPr>
          <a:xfrm>
            <a:off x="6320327" y="1921778"/>
            <a:ext cx="1926000" cy="1926000"/>
            <a:chOff x="695325" y="2562578"/>
            <a:chExt cx="1652764" cy="1652764"/>
          </a:xfrm>
        </p:grpSpPr>
        <p:sp>
          <p:nvSpPr>
            <p:cNvPr id="31" name="Oval 30">
              <a:extLst>
                <a:ext uri="{FF2B5EF4-FFF2-40B4-BE49-F238E27FC236}">
                  <a16:creationId xmlns:a16="http://schemas.microsoft.com/office/drawing/2014/main" id="{FC3EF4A5-EDD4-41FB-B01F-48105747BC56}"/>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153EB652-640C-4C9C-AC3B-9639B8EE0FCB}"/>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70251A9A-8116-4AAE-90A4-249EAE73D76D}"/>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+119%</a:t>
              </a:r>
            </a:p>
          </p:txBody>
        </p:sp>
      </p:grpSp>
      <p:grpSp>
        <p:nvGrpSpPr>
          <p:cNvPr id="38" name="Group 37">
            <a:extLst>
              <a:ext uri="{FF2B5EF4-FFF2-40B4-BE49-F238E27FC236}">
                <a16:creationId xmlns:a16="http://schemas.microsoft.com/office/drawing/2014/main" id="{9F977A36-6E0C-4942-B61A-66A93A267DEC}"/>
              </a:ext>
            </a:extLst>
          </p:cNvPr>
          <p:cNvGrpSpPr/>
          <p:nvPr/>
        </p:nvGrpSpPr>
        <p:grpSpPr>
          <a:xfrm>
            <a:off x="9126138" y="1921777"/>
            <a:ext cx="1926000" cy="1926000"/>
            <a:chOff x="695325" y="2562578"/>
            <a:chExt cx="1652764" cy="1652764"/>
          </a:xfrm>
          <a:solidFill>
            <a:schemeClr val="accent1"/>
          </a:solidFill>
        </p:grpSpPr>
        <p:sp>
          <p:nvSpPr>
            <p:cNvPr id="39" name="Oval 38">
              <a:extLst>
                <a:ext uri="{FF2B5EF4-FFF2-40B4-BE49-F238E27FC236}">
                  <a16:creationId xmlns:a16="http://schemas.microsoft.com/office/drawing/2014/main" id="{F86A59DD-256C-4C3E-A627-5A5FCF875C44}"/>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47AD936C-1647-4AE7-B7A3-3B76E4ED926B}"/>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extBox 40">
              <a:extLst>
                <a:ext uri="{FF2B5EF4-FFF2-40B4-BE49-F238E27FC236}">
                  <a16:creationId xmlns:a16="http://schemas.microsoft.com/office/drawing/2014/main" id="{268F3353-BCE0-4D79-A3D1-44CFECBF37DD}"/>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+63%</a:t>
              </a:r>
            </a:p>
          </p:txBody>
        </p:sp>
      </p:grpSp>
      <p:sp>
        <p:nvSpPr>
          <p:cNvPr id="42" name="TextBox 41">
            <a:extLst>
              <a:ext uri="{FF2B5EF4-FFF2-40B4-BE49-F238E27FC236}">
                <a16:creationId xmlns:a16="http://schemas.microsoft.com/office/drawing/2014/main" id="{71D5A324-9F96-477E-842E-64799F52F5CC}"/>
              </a:ext>
            </a:extLst>
          </p:cNvPr>
          <p:cNvSpPr txBox="1"/>
          <p:nvPr/>
        </p:nvSpPr>
        <p:spPr>
          <a:xfrm>
            <a:off x="728409" y="4044938"/>
            <a:ext cx="2352676" cy="830997"/>
          </a:xfrm>
          <a:prstGeom prst="rect">
            <a:avLst/>
          </a:prstGeom>
          <a:noFill/>
        </p:spPr>
        <p:txBody>
          <a:bodyPr wrap="square" rtlCol="0">
            <a:spAutoFit/>
          </a:bodyPr>
          <a:lstStyle/>
          <a:p>
            <a:pPr algn="ctr"/>
            <a:r>
              <a:rPr lang="en-GB" sz="1600"/>
              <a:t>‘If you sponsor my team, I will buy your products’ </a:t>
            </a:r>
          </a:p>
        </p:txBody>
      </p:sp>
      <p:sp>
        <p:nvSpPr>
          <p:cNvPr id="43" name="TextBox 42">
            <a:extLst>
              <a:ext uri="{FF2B5EF4-FFF2-40B4-BE49-F238E27FC236}">
                <a16:creationId xmlns:a16="http://schemas.microsoft.com/office/drawing/2014/main" id="{B65C0BEE-4C40-4E84-AD27-AEBCF741A21C}"/>
              </a:ext>
            </a:extLst>
          </p:cNvPr>
          <p:cNvSpPr txBox="1"/>
          <p:nvPr/>
        </p:nvSpPr>
        <p:spPr>
          <a:xfrm>
            <a:off x="3339054" y="4056072"/>
            <a:ext cx="2352676" cy="1077218"/>
          </a:xfrm>
          <a:prstGeom prst="rect">
            <a:avLst/>
          </a:prstGeom>
          <a:noFill/>
        </p:spPr>
        <p:txBody>
          <a:bodyPr wrap="square" rtlCol="0">
            <a:spAutoFit/>
          </a:bodyPr>
          <a:lstStyle/>
          <a:p>
            <a:pPr algn="ctr"/>
            <a:r>
              <a:rPr lang="en-GB" sz="1600"/>
              <a:t>‘I like to support my team by buying products from sponsors’</a:t>
            </a:r>
          </a:p>
        </p:txBody>
      </p:sp>
      <p:sp>
        <p:nvSpPr>
          <p:cNvPr id="44" name="TextBox 43">
            <a:extLst>
              <a:ext uri="{FF2B5EF4-FFF2-40B4-BE49-F238E27FC236}">
                <a16:creationId xmlns:a16="http://schemas.microsoft.com/office/drawing/2014/main" id="{20220F0C-17AB-4C1B-A920-D1FC95118C55}"/>
              </a:ext>
            </a:extLst>
          </p:cNvPr>
          <p:cNvSpPr txBox="1"/>
          <p:nvPr/>
        </p:nvSpPr>
        <p:spPr>
          <a:xfrm>
            <a:off x="6096000" y="4071777"/>
            <a:ext cx="2352676" cy="830997"/>
          </a:xfrm>
          <a:prstGeom prst="rect">
            <a:avLst/>
          </a:prstGeom>
          <a:noFill/>
        </p:spPr>
        <p:txBody>
          <a:bodyPr wrap="square" rtlCol="0">
            <a:spAutoFit/>
          </a:bodyPr>
          <a:lstStyle/>
          <a:p>
            <a:pPr algn="ctr"/>
            <a:r>
              <a:rPr lang="en-GB" sz="1600"/>
              <a:t>‘I take notice of who sponsors the sporting events I watch’</a:t>
            </a:r>
          </a:p>
        </p:txBody>
      </p:sp>
      <p:sp>
        <p:nvSpPr>
          <p:cNvPr id="45" name="TextBox 44">
            <a:extLst>
              <a:ext uri="{FF2B5EF4-FFF2-40B4-BE49-F238E27FC236}">
                <a16:creationId xmlns:a16="http://schemas.microsoft.com/office/drawing/2014/main" id="{C6F76E97-6095-417F-A142-EECC7763B042}"/>
              </a:ext>
            </a:extLst>
          </p:cNvPr>
          <p:cNvSpPr txBox="1"/>
          <p:nvPr/>
        </p:nvSpPr>
        <p:spPr>
          <a:xfrm>
            <a:off x="8957319" y="4044937"/>
            <a:ext cx="2352676" cy="830997"/>
          </a:xfrm>
          <a:prstGeom prst="rect">
            <a:avLst/>
          </a:prstGeom>
          <a:noFill/>
        </p:spPr>
        <p:txBody>
          <a:bodyPr wrap="square" rtlCol="0">
            <a:spAutoFit/>
          </a:bodyPr>
          <a:lstStyle/>
          <a:p>
            <a:pPr algn="ctr"/>
            <a:r>
              <a:rPr lang="en-GB" sz="1600"/>
              <a:t>‘Sponsorship can help keep companies socially relevant’ </a:t>
            </a:r>
          </a:p>
        </p:txBody>
      </p:sp>
      <p:sp>
        <p:nvSpPr>
          <p:cNvPr id="35" name="Text Placeholder 3">
            <a:extLst>
              <a:ext uri="{FF2B5EF4-FFF2-40B4-BE49-F238E27FC236}">
                <a16:creationId xmlns:a16="http://schemas.microsoft.com/office/drawing/2014/main" id="{73169081-739A-45BF-82BE-5D5B5D70F27B}"/>
              </a:ext>
            </a:extLst>
          </p:cNvPr>
          <p:cNvSpPr>
            <a:spLocks noGrp="1"/>
          </p:cNvSpPr>
          <p:nvPr>
            <p:ph type="body" sz="quarter" idx="13"/>
          </p:nvPr>
        </p:nvSpPr>
        <p:spPr>
          <a:xfrm>
            <a:off x="695324" y="6308725"/>
            <a:ext cx="11175833" cy="156243"/>
          </a:xfrm>
        </p:spPr>
        <p:txBody>
          <a:bodyPr/>
          <a:lstStyle/>
          <a:p>
            <a:r>
              <a:rPr lang="en-GB" dirty="0">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 *more likely to</a:t>
            </a:r>
            <a:endParaRPr lang="en-US" dirty="0">
              <a:solidFill>
                <a:schemeClr val="bg1">
                  <a:lumMod val="50000"/>
                </a:schemeClr>
              </a:solidFill>
            </a:endParaRPr>
          </a:p>
        </p:txBody>
      </p:sp>
    </p:spTree>
    <p:extLst>
      <p:ext uri="{BB962C8B-B14F-4D97-AF65-F5344CB8AC3E}">
        <p14:creationId xmlns:p14="http://schemas.microsoft.com/office/powerpoint/2010/main" val="356721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0A31B-7658-4A5C-83B5-4ACD155D1174}"/>
              </a:ext>
            </a:extLst>
          </p:cNvPr>
          <p:cNvSpPr>
            <a:spLocks noGrp="1"/>
          </p:cNvSpPr>
          <p:nvPr>
            <p:ph type="title"/>
          </p:nvPr>
        </p:nvSpPr>
        <p:spPr/>
        <p:txBody>
          <a:bodyPr/>
          <a:lstStyle/>
          <a:p>
            <a:r>
              <a:rPr lang="en-GB"/>
              <a:t>OWN THE MOMENT</a:t>
            </a:r>
            <a:br>
              <a:rPr lang="en-GB"/>
            </a:br>
            <a:r>
              <a:rPr lang="en-US" sz="1800" b="0">
                <a:solidFill>
                  <a:schemeClr val="bg1">
                    <a:lumMod val="50000"/>
                  </a:schemeClr>
                </a:solidFill>
              </a:rPr>
              <a:t>CONTEXTUAL DOOH: CRICKET WORLD CUP</a:t>
            </a:r>
            <a:endParaRPr lang="en-GB" sz="1800" b="0">
              <a:solidFill>
                <a:schemeClr val="bg1">
                  <a:lumMod val="50000"/>
                </a:schemeClr>
              </a:solidFill>
            </a:endParaRPr>
          </a:p>
        </p:txBody>
      </p:sp>
      <p:sp>
        <p:nvSpPr>
          <p:cNvPr id="4" name="Text Placeholder 3">
            <a:extLst>
              <a:ext uri="{FF2B5EF4-FFF2-40B4-BE49-F238E27FC236}">
                <a16:creationId xmlns:a16="http://schemas.microsoft.com/office/drawing/2014/main" id="{67C33A60-C89A-4060-B373-9E2A78360F3D}"/>
              </a:ext>
            </a:extLst>
          </p:cNvPr>
          <p:cNvSpPr>
            <a:spLocks noGrp="1"/>
          </p:cNvSpPr>
          <p:nvPr>
            <p:ph type="body" sz="quarter" idx="13"/>
          </p:nvPr>
        </p:nvSpPr>
        <p:spPr/>
        <p:txBody>
          <a:bodyPr/>
          <a:lstStyle/>
          <a:p>
            <a:r>
              <a:rPr lang="en-GB"/>
              <a:t>Source: The Drum</a:t>
            </a:r>
          </a:p>
        </p:txBody>
      </p:sp>
      <p:pic>
        <p:nvPicPr>
          <p:cNvPr id="5" name="Picture 4" descr="A car driving on a city street filled with lots of traffic&#10;&#10;Description generated with very high confidence">
            <a:extLst>
              <a:ext uri="{FF2B5EF4-FFF2-40B4-BE49-F238E27FC236}">
                <a16:creationId xmlns:a16="http://schemas.microsoft.com/office/drawing/2014/main" id="{BD3FAB01-A481-4686-9AB1-97B62785060E}"/>
              </a:ext>
            </a:extLst>
          </p:cNvPr>
          <p:cNvPicPr>
            <a:picLocks noChangeAspect="1"/>
          </p:cNvPicPr>
          <p:nvPr/>
        </p:nvPicPr>
        <p:blipFill rotWithShape="1">
          <a:blip r:embed="rId3"/>
          <a:srcRect l="11699" r="27927" b="-3"/>
          <a:stretch/>
        </p:blipFill>
        <p:spPr>
          <a:xfrm>
            <a:off x="695326" y="1628774"/>
            <a:ext cx="3084082" cy="3409913"/>
          </a:xfrm>
          <a:prstGeom prst="rect">
            <a:avLst/>
          </a:prstGeom>
        </p:spPr>
      </p:pic>
      <p:pic>
        <p:nvPicPr>
          <p:cNvPr id="6" name="Picture 5">
            <a:extLst>
              <a:ext uri="{FF2B5EF4-FFF2-40B4-BE49-F238E27FC236}">
                <a16:creationId xmlns:a16="http://schemas.microsoft.com/office/drawing/2014/main" id="{B1459DE7-2679-46C9-B1FB-E780BA4BF9C0}"/>
              </a:ext>
            </a:extLst>
          </p:cNvPr>
          <p:cNvPicPr>
            <a:picLocks noChangeAspect="1"/>
          </p:cNvPicPr>
          <p:nvPr/>
        </p:nvPicPr>
        <p:blipFill rotWithShape="1">
          <a:blip r:embed="rId4"/>
          <a:srcRect l="3591" t="1" r="36036" b="-4"/>
          <a:stretch/>
        </p:blipFill>
        <p:spPr>
          <a:xfrm>
            <a:off x="4553959" y="1628775"/>
            <a:ext cx="3084082" cy="3409913"/>
          </a:xfrm>
          <a:prstGeom prst="rect">
            <a:avLst/>
          </a:prstGeom>
        </p:spPr>
      </p:pic>
      <p:pic>
        <p:nvPicPr>
          <p:cNvPr id="7" name="Picture 6">
            <a:extLst>
              <a:ext uri="{FF2B5EF4-FFF2-40B4-BE49-F238E27FC236}">
                <a16:creationId xmlns:a16="http://schemas.microsoft.com/office/drawing/2014/main" id="{0458D0D8-F52D-44C4-BBF6-BDDE387077C9}"/>
              </a:ext>
            </a:extLst>
          </p:cNvPr>
          <p:cNvPicPr>
            <a:picLocks noChangeAspect="1"/>
          </p:cNvPicPr>
          <p:nvPr/>
        </p:nvPicPr>
        <p:blipFill rotWithShape="1">
          <a:blip r:embed="rId5"/>
          <a:srcRect l="2736" r="36665" b="-2"/>
          <a:stretch/>
        </p:blipFill>
        <p:spPr>
          <a:xfrm>
            <a:off x="8412593" y="1628775"/>
            <a:ext cx="3084082" cy="3409913"/>
          </a:xfrm>
          <a:prstGeom prst="rect">
            <a:avLst/>
          </a:prstGeom>
        </p:spPr>
      </p:pic>
      <p:sp>
        <p:nvSpPr>
          <p:cNvPr id="8" name="Title 1">
            <a:extLst>
              <a:ext uri="{FF2B5EF4-FFF2-40B4-BE49-F238E27FC236}">
                <a16:creationId xmlns:a16="http://schemas.microsoft.com/office/drawing/2014/main" id="{BA4831F6-2EEB-471B-98BE-1644842CE9EA}"/>
              </a:ext>
            </a:extLst>
          </p:cNvPr>
          <p:cNvSpPr txBox="1">
            <a:spLocks/>
          </p:cNvSpPr>
          <p:nvPr/>
        </p:nvSpPr>
        <p:spPr>
          <a:xfrm>
            <a:off x="1039764" y="5161066"/>
            <a:ext cx="2395205" cy="731662"/>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000" b="0" i="0" u="none" strike="noStrike" kern="1200" cap="none" spc="300" normalizeH="0" baseline="0" noProof="0">
                <a:ln>
                  <a:noFill/>
                </a:ln>
                <a:solidFill>
                  <a:srgbClr val="262626"/>
                </a:solidFill>
                <a:effectLst/>
                <a:uLnTx/>
                <a:uFillTx/>
                <a:latin typeface="Arial" panose="020B0604020202020204"/>
                <a:ea typeface="+mj-ea"/>
                <a:cs typeface="+mj-cs"/>
              </a:rPr>
              <a:t>SKY</a:t>
            </a:r>
            <a:endParaRPr kumimoji="0" lang="en-GB" sz="1400" b="0" i="0" u="none" strike="noStrike" kern="1200" cap="none" spc="300" normalizeH="0" baseline="0" noProof="0">
              <a:ln>
                <a:noFill/>
              </a:ln>
              <a:solidFill>
                <a:srgbClr val="FFFFFF">
                  <a:lumMod val="50000"/>
                </a:srgbClr>
              </a:solidFill>
              <a:effectLst/>
              <a:uLnTx/>
              <a:uFillTx/>
              <a:latin typeface="Arial" panose="020B0604020202020204"/>
              <a:ea typeface="+mj-ea"/>
              <a:cs typeface="+mj-cs"/>
            </a:endParaRPr>
          </a:p>
        </p:txBody>
      </p:sp>
      <p:sp>
        <p:nvSpPr>
          <p:cNvPr id="9" name="Title 1">
            <a:extLst>
              <a:ext uri="{FF2B5EF4-FFF2-40B4-BE49-F238E27FC236}">
                <a16:creationId xmlns:a16="http://schemas.microsoft.com/office/drawing/2014/main" id="{2D11AF41-4A76-481C-A28A-C628D7539ABE}"/>
              </a:ext>
            </a:extLst>
          </p:cNvPr>
          <p:cNvSpPr txBox="1">
            <a:spLocks/>
          </p:cNvSpPr>
          <p:nvPr/>
        </p:nvSpPr>
        <p:spPr>
          <a:xfrm>
            <a:off x="4898397" y="5161066"/>
            <a:ext cx="2395205" cy="731662"/>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000" b="0" i="0" u="none" strike="noStrike" kern="1200" cap="none" spc="300" normalizeH="0" baseline="0" noProof="0">
                <a:ln>
                  <a:noFill/>
                </a:ln>
                <a:solidFill>
                  <a:srgbClr val="262626"/>
                </a:solidFill>
                <a:effectLst/>
                <a:uLnTx/>
                <a:uFillTx/>
                <a:latin typeface="Arial" panose="020B0604020202020204"/>
                <a:ea typeface="+mj-ea"/>
                <a:cs typeface="+mj-cs"/>
              </a:rPr>
              <a:t>John Lewis </a:t>
            </a:r>
            <a:endParaRPr kumimoji="0" lang="en-GB" sz="1400" b="0" i="0" u="none" strike="noStrike" kern="1200" cap="none" spc="300" normalizeH="0" baseline="0" noProof="0">
              <a:ln>
                <a:noFill/>
              </a:ln>
              <a:solidFill>
                <a:srgbClr val="FFFFFF">
                  <a:lumMod val="50000"/>
                </a:srgbClr>
              </a:solidFill>
              <a:effectLst/>
              <a:uLnTx/>
              <a:uFillTx/>
              <a:latin typeface="Arial" panose="020B0604020202020204"/>
              <a:ea typeface="+mj-ea"/>
              <a:cs typeface="+mj-cs"/>
            </a:endParaRPr>
          </a:p>
        </p:txBody>
      </p:sp>
      <p:sp>
        <p:nvSpPr>
          <p:cNvPr id="10" name="Title 1">
            <a:extLst>
              <a:ext uri="{FF2B5EF4-FFF2-40B4-BE49-F238E27FC236}">
                <a16:creationId xmlns:a16="http://schemas.microsoft.com/office/drawing/2014/main" id="{E95D0138-B55E-4FE6-8D9C-FF53954D229F}"/>
              </a:ext>
            </a:extLst>
          </p:cNvPr>
          <p:cNvSpPr txBox="1">
            <a:spLocks/>
          </p:cNvSpPr>
          <p:nvPr/>
        </p:nvSpPr>
        <p:spPr>
          <a:xfrm>
            <a:off x="8757031" y="5161066"/>
            <a:ext cx="2395205" cy="731662"/>
          </a:xfrm>
          <a:prstGeom prst="rect">
            <a:avLst/>
          </a:prstGeom>
        </p:spPr>
        <p:txBody>
          <a:bodyPr vert="horz" lIns="0" tIns="0" rIns="0" bIns="0" rtlCol="0" anchor="t" anchorCtr="0">
            <a:normAutofit lnSpcReduction="10000"/>
          </a:bodyPr>
          <a:lst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000" b="0" i="0" u="none" strike="noStrike" kern="1200" cap="none" spc="300" normalizeH="0" baseline="0" noProof="0">
                <a:ln>
                  <a:noFill/>
                </a:ln>
                <a:solidFill>
                  <a:srgbClr val="262626"/>
                </a:solidFill>
                <a:effectLst/>
                <a:uLnTx/>
                <a:uFillTx/>
                <a:latin typeface="Arial" panose="020B0604020202020204"/>
                <a:ea typeface="+mj-ea"/>
                <a:cs typeface="+mj-cs"/>
              </a:rPr>
              <a:t>England &amp; Wales Cricket Board</a:t>
            </a:r>
            <a:endParaRPr kumimoji="0" lang="en-GB" sz="1400" b="0" i="0" u="none" strike="noStrike" kern="1200" cap="none" spc="300" normalizeH="0" baseline="0" noProof="0">
              <a:ln>
                <a:noFill/>
              </a:ln>
              <a:solidFill>
                <a:srgbClr val="FFFFFF">
                  <a:lumMod val="50000"/>
                </a:srgbClr>
              </a:solidFill>
              <a:effectLst/>
              <a:uLnTx/>
              <a:uFillTx/>
              <a:latin typeface="Arial" panose="020B0604020202020204"/>
              <a:ea typeface="+mj-ea"/>
              <a:cs typeface="+mj-cs"/>
            </a:endParaRPr>
          </a:p>
        </p:txBody>
      </p:sp>
    </p:spTree>
    <p:extLst>
      <p:ext uri="{BB962C8B-B14F-4D97-AF65-F5344CB8AC3E}">
        <p14:creationId xmlns:p14="http://schemas.microsoft.com/office/powerpoint/2010/main" val="3447479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0A31B-7658-4A5C-83B5-4ACD155D1174}"/>
              </a:ext>
            </a:extLst>
          </p:cNvPr>
          <p:cNvSpPr>
            <a:spLocks noGrp="1"/>
          </p:cNvSpPr>
          <p:nvPr>
            <p:ph type="title"/>
          </p:nvPr>
        </p:nvSpPr>
        <p:spPr/>
        <p:txBody>
          <a:bodyPr/>
          <a:lstStyle/>
          <a:p>
            <a:r>
              <a:rPr lang="en-GB"/>
              <a:t>TESCO SUMMER BBQ CONTEXUAL DOOH</a:t>
            </a:r>
            <a:br>
              <a:rPr lang="en-GB"/>
            </a:br>
            <a:r>
              <a:rPr lang="en-US" sz="1800" b="0">
                <a:solidFill>
                  <a:schemeClr val="bg1">
                    <a:lumMod val="50000"/>
                  </a:schemeClr>
                </a:solidFill>
              </a:rPr>
              <a:t>CONSIDERABLE SALES UPLIFT INCREASE WHEN USING CONTEXTUAL</a:t>
            </a:r>
            <a:endParaRPr lang="en-GB" sz="1800" b="0">
              <a:solidFill>
                <a:schemeClr val="bg1">
                  <a:lumMod val="50000"/>
                </a:schemeClr>
              </a:solidFill>
            </a:endParaRPr>
          </a:p>
        </p:txBody>
      </p:sp>
      <p:sp>
        <p:nvSpPr>
          <p:cNvPr id="4" name="Text Placeholder 3">
            <a:extLst>
              <a:ext uri="{FF2B5EF4-FFF2-40B4-BE49-F238E27FC236}">
                <a16:creationId xmlns:a16="http://schemas.microsoft.com/office/drawing/2014/main" id="{67C33A60-C89A-4060-B373-9E2A78360F3D}"/>
              </a:ext>
            </a:extLst>
          </p:cNvPr>
          <p:cNvSpPr>
            <a:spLocks noGrp="1"/>
          </p:cNvSpPr>
          <p:nvPr>
            <p:ph type="body" sz="quarter" idx="13"/>
          </p:nvPr>
        </p:nvSpPr>
        <p:spPr/>
        <p:txBody>
          <a:bodyPr/>
          <a:lstStyle/>
          <a:p>
            <a:r>
              <a:rPr lang="en-GB"/>
              <a:t>Source: JCDecaux Tesco EPOS case study 2018</a:t>
            </a:r>
          </a:p>
        </p:txBody>
      </p:sp>
      <p:sp>
        <p:nvSpPr>
          <p:cNvPr id="8" name="object 3">
            <a:extLst>
              <a:ext uri="{FF2B5EF4-FFF2-40B4-BE49-F238E27FC236}">
                <a16:creationId xmlns:a16="http://schemas.microsoft.com/office/drawing/2014/main" id="{71802442-F7B1-4F1E-9F2E-B6E436B98145}"/>
              </a:ext>
            </a:extLst>
          </p:cNvPr>
          <p:cNvSpPr/>
          <p:nvPr/>
        </p:nvSpPr>
        <p:spPr>
          <a:xfrm>
            <a:off x="9577071" y="1949197"/>
            <a:ext cx="2234183" cy="35433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object 4">
            <a:extLst>
              <a:ext uri="{FF2B5EF4-FFF2-40B4-BE49-F238E27FC236}">
                <a16:creationId xmlns:a16="http://schemas.microsoft.com/office/drawing/2014/main" id="{ED761ADE-4C1B-4D27-9489-BF59531B36DB}"/>
              </a:ext>
            </a:extLst>
          </p:cNvPr>
          <p:cNvSpPr/>
          <p:nvPr/>
        </p:nvSpPr>
        <p:spPr>
          <a:xfrm>
            <a:off x="430023" y="1949197"/>
            <a:ext cx="2234184" cy="35433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object 5">
            <a:extLst>
              <a:ext uri="{FF2B5EF4-FFF2-40B4-BE49-F238E27FC236}">
                <a16:creationId xmlns:a16="http://schemas.microsoft.com/office/drawing/2014/main" id="{B98F0913-72A5-4AF8-BCD6-120BE4A427D4}"/>
              </a:ext>
            </a:extLst>
          </p:cNvPr>
          <p:cNvSpPr/>
          <p:nvPr/>
        </p:nvSpPr>
        <p:spPr>
          <a:xfrm>
            <a:off x="967995" y="2394205"/>
            <a:ext cx="1155192" cy="2055876"/>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 name="object 6">
            <a:extLst>
              <a:ext uri="{FF2B5EF4-FFF2-40B4-BE49-F238E27FC236}">
                <a16:creationId xmlns:a16="http://schemas.microsoft.com/office/drawing/2014/main" id="{76B2E2C2-0A6D-408B-9C9C-7947AB34FF94}"/>
              </a:ext>
            </a:extLst>
          </p:cNvPr>
          <p:cNvSpPr/>
          <p:nvPr/>
        </p:nvSpPr>
        <p:spPr>
          <a:xfrm>
            <a:off x="6666231" y="1949197"/>
            <a:ext cx="2234183" cy="35433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object 7">
            <a:extLst>
              <a:ext uri="{FF2B5EF4-FFF2-40B4-BE49-F238E27FC236}">
                <a16:creationId xmlns:a16="http://schemas.microsoft.com/office/drawing/2014/main" id="{9BCBECFD-6D25-4CB0-AE7E-3839170D7488}"/>
              </a:ext>
            </a:extLst>
          </p:cNvPr>
          <p:cNvSpPr/>
          <p:nvPr/>
        </p:nvSpPr>
        <p:spPr>
          <a:xfrm>
            <a:off x="7204202" y="2394205"/>
            <a:ext cx="1156716" cy="205587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object 8">
            <a:extLst>
              <a:ext uri="{FF2B5EF4-FFF2-40B4-BE49-F238E27FC236}">
                <a16:creationId xmlns:a16="http://schemas.microsoft.com/office/drawing/2014/main" id="{B1F70D0A-B65F-473E-A75F-07D3702C1168}"/>
              </a:ext>
            </a:extLst>
          </p:cNvPr>
          <p:cNvSpPr/>
          <p:nvPr/>
        </p:nvSpPr>
        <p:spPr>
          <a:xfrm>
            <a:off x="3484119" y="1949197"/>
            <a:ext cx="2234184" cy="354330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 name="object 9">
            <a:extLst>
              <a:ext uri="{FF2B5EF4-FFF2-40B4-BE49-F238E27FC236}">
                <a16:creationId xmlns:a16="http://schemas.microsoft.com/office/drawing/2014/main" id="{1BD24C7C-D9D2-4534-8207-E76A07CF5061}"/>
              </a:ext>
            </a:extLst>
          </p:cNvPr>
          <p:cNvSpPr/>
          <p:nvPr/>
        </p:nvSpPr>
        <p:spPr>
          <a:xfrm>
            <a:off x="4020567" y="2394205"/>
            <a:ext cx="1156715" cy="2063495"/>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object 10">
            <a:extLst>
              <a:ext uri="{FF2B5EF4-FFF2-40B4-BE49-F238E27FC236}">
                <a16:creationId xmlns:a16="http://schemas.microsoft.com/office/drawing/2014/main" id="{9E536F4F-7DCE-4AF9-B95C-71553B2CE132}"/>
              </a:ext>
            </a:extLst>
          </p:cNvPr>
          <p:cNvSpPr txBox="1"/>
          <p:nvPr/>
        </p:nvSpPr>
        <p:spPr>
          <a:xfrm>
            <a:off x="9615933" y="5376376"/>
            <a:ext cx="2159000" cy="574040"/>
          </a:xfrm>
          <a:prstGeom prst="rect">
            <a:avLst/>
          </a:prstGeom>
        </p:spPr>
        <p:txBody>
          <a:bodyPr vert="horz" wrap="square" lIns="0" tIns="12700" rIns="0" bIns="0" rtlCol="0">
            <a:spAutoFit/>
          </a:bodyPr>
          <a:lstStyle/>
          <a:p>
            <a:pPr marL="368935" marR="5080" lvl="0" indent="-35687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a:ln>
                  <a:noFill/>
                </a:ln>
                <a:solidFill>
                  <a:srgbClr val="000000"/>
                </a:solidFill>
                <a:effectLst/>
                <a:uLnTx/>
                <a:uFillTx/>
                <a:latin typeface="Arial"/>
                <a:ea typeface="+mn-ea"/>
                <a:cs typeface="Arial"/>
              </a:rPr>
              <a:t>Contextual Motion</a:t>
            </a:r>
            <a:r>
              <a:rPr kumimoji="0" sz="1800" b="0" i="0" u="none" strike="noStrike" kern="1200" cap="none" spc="-45" normalizeH="0" baseline="0" noProof="0">
                <a:ln>
                  <a:noFill/>
                </a:ln>
                <a:solidFill>
                  <a:srgbClr val="000000"/>
                </a:solidFill>
                <a:effectLst/>
                <a:uLnTx/>
                <a:uFillTx/>
                <a:latin typeface="Arial"/>
                <a:ea typeface="+mn-ea"/>
                <a:cs typeface="Arial"/>
              </a:rPr>
              <a:t> </a:t>
            </a:r>
            <a:r>
              <a:rPr kumimoji="0" sz="1800" b="0" i="0" u="none" strike="noStrike" kern="1200" cap="none" spc="0" normalizeH="0" baseline="0" noProof="0">
                <a:ln>
                  <a:noFill/>
                </a:ln>
                <a:solidFill>
                  <a:srgbClr val="000000"/>
                </a:solidFill>
                <a:effectLst/>
                <a:uLnTx/>
                <a:uFillTx/>
                <a:latin typeface="Arial"/>
                <a:ea typeface="+mn-ea"/>
                <a:cs typeface="Arial"/>
              </a:rPr>
              <a:t>vs  </a:t>
            </a:r>
            <a:r>
              <a:rPr kumimoji="0" sz="1800" b="0" i="0" u="none" strike="noStrike" kern="1200" cap="none" spc="-5" normalizeH="0" baseline="0" noProof="0">
                <a:ln>
                  <a:noFill/>
                </a:ln>
                <a:solidFill>
                  <a:srgbClr val="000000"/>
                </a:solidFill>
                <a:effectLst/>
                <a:uLnTx/>
                <a:uFillTx/>
                <a:latin typeface="Arial"/>
                <a:ea typeface="+mn-ea"/>
                <a:cs typeface="Arial"/>
              </a:rPr>
              <a:t>no</a:t>
            </a:r>
            <a:r>
              <a:rPr kumimoji="0" sz="1800" b="0" i="0" u="none" strike="noStrike" kern="1200" cap="none" spc="-20" normalizeH="0" baseline="0" noProof="0">
                <a:ln>
                  <a:noFill/>
                </a:ln>
                <a:solidFill>
                  <a:srgbClr val="000000"/>
                </a:solidFill>
                <a:effectLst/>
                <a:uLnTx/>
                <a:uFillTx/>
                <a:latin typeface="Arial"/>
                <a:ea typeface="+mn-ea"/>
                <a:cs typeface="Arial"/>
              </a:rPr>
              <a:t> </a:t>
            </a:r>
            <a:r>
              <a:rPr kumimoji="0" sz="1800" b="0" i="0" u="none" strike="noStrike" kern="1200" cap="none" spc="-5" normalizeH="0" baseline="0" noProof="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6" name="object 11">
            <a:extLst>
              <a:ext uri="{FF2B5EF4-FFF2-40B4-BE49-F238E27FC236}">
                <a16:creationId xmlns:a16="http://schemas.microsoft.com/office/drawing/2014/main" id="{3F8CAC5B-B065-4845-A5A6-08403C01CF98}"/>
              </a:ext>
            </a:extLst>
          </p:cNvPr>
          <p:cNvSpPr txBox="1"/>
          <p:nvPr/>
        </p:nvSpPr>
        <p:spPr>
          <a:xfrm>
            <a:off x="823011" y="5376376"/>
            <a:ext cx="1445895" cy="574040"/>
          </a:xfrm>
          <a:prstGeom prst="rect">
            <a:avLst/>
          </a:prstGeom>
        </p:spPr>
        <p:txBody>
          <a:bodyPr vert="horz" wrap="square" lIns="0" tIns="12700" rIns="0" bIns="0" rtlCol="0">
            <a:spAutoFit/>
          </a:bodyPr>
          <a:lstStyle/>
          <a:p>
            <a:pPr marL="12700" marR="5080" lvl="0" indent="27686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a:ln>
                  <a:noFill/>
                </a:ln>
                <a:solidFill>
                  <a:srgbClr val="000000"/>
                </a:solidFill>
                <a:effectLst/>
                <a:uLnTx/>
                <a:uFillTx/>
                <a:latin typeface="Arial"/>
                <a:ea typeface="+mn-ea"/>
                <a:cs typeface="Arial"/>
              </a:rPr>
              <a:t>Static vs  </a:t>
            </a:r>
            <a:r>
              <a:rPr kumimoji="0" sz="1800" b="0" i="0" u="none" strike="noStrike" kern="1200" cap="none" spc="-5" normalizeH="0" baseline="0" noProof="0">
                <a:ln>
                  <a:noFill/>
                </a:ln>
                <a:solidFill>
                  <a:srgbClr val="000000"/>
                </a:solidFill>
                <a:effectLst/>
                <a:uLnTx/>
                <a:uFillTx/>
                <a:latin typeface="Arial"/>
                <a:ea typeface="+mn-ea"/>
                <a:cs typeface="Arial"/>
              </a:rPr>
              <a:t>no</a:t>
            </a:r>
            <a:r>
              <a:rPr kumimoji="0" sz="1800" b="0" i="0" u="none" strike="noStrike" kern="1200" cap="none" spc="-65" normalizeH="0" baseline="0" noProof="0">
                <a:ln>
                  <a:noFill/>
                </a:ln>
                <a:solidFill>
                  <a:srgbClr val="000000"/>
                </a:solidFill>
                <a:effectLst/>
                <a:uLnTx/>
                <a:uFillTx/>
                <a:latin typeface="Arial"/>
                <a:ea typeface="+mn-ea"/>
                <a:cs typeface="Arial"/>
              </a:rPr>
              <a:t> </a:t>
            </a:r>
            <a:r>
              <a:rPr kumimoji="0" sz="1800" b="0" i="0" u="none" strike="noStrike" kern="1200" cap="none" spc="-5" normalizeH="0" baseline="0" noProof="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7" name="object 12">
            <a:extLst>
              <a:ext uri="{FF2B5EF4-FFF2-40B4-BE49-F238E27FC236}">
                <a16:creationId xmlns:a16="http://schemas.microsoft.com/office/drawing/2014/main" id="{C0CE682E-C94A-41EB-9402-B04B6E7152EA}"/>
              </a:ext>
            </a:extLst>
          </p:cNvPr>
          <p:cNvSpPr txBox="1"/>
          <p:nvPr/>
        </p:nvSpPr>
        <p:spPr>
          <a:xfrm>
            <a:off x="3576829" y="5376376"/>
            <a:ext cx="2044700" cy="574040"/>
          </a:xfrm>
          <a:prstGeom prst="rect">
            <a:avLst/>
          </a:prstGeom>
        </p:spPr>
        <p:txBody>
          <a:bodyPr vert="horz" wrap="square" lIns="0" tIns="12700" rIns="0" bIns="0" rtlCol="0">
            <a:spAutoFit/>
          </a:bodyPr>
          <a:lstStyle/>
          <a:p>
            <a:pPr marL="313055" marR="5080" lvl="0" indent="-30099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a:ln>
                  <a:noFill/>
                </a:ln>
                <a:solidFill>
                  <a:srgbClr val="000000"/>
                </a:solidFill>
                <a:effectLst/>
                <a:uLnTx/>
                <a:uFillTx/>
                <a:latin typeface="Arial"/>
                <a:ea typeface="+mn-ea"/>
                <a:cs typeface="Arial"/>
              </a:rPr>
              <a:t>Contextual </a:t>
            </a:r>
            <a:r>
              <a:rPr kumimoji="0" sz="1800" b="0" i="0" u="none" strike="noStrike" kern="1200" cap="none" spc="0" normalizeH="0" baseline="0" noProof="0">
                <a:ln>
                  <a:noFill/>
                </a:ln>
                <a:solidFill>
                  <a:srgbClr val="000000"/>
                </a:solidFill>
                <a:effectLst/>
                <a:uLnTx/>
                <a:uFillTx/>
                <a:latin typeface="Arial"/>
                <a:ea typeface="+mn-ea"/>
                <a:cs typeface="Arial"/>
              </a:rPr>
              <a:t>Static</a:t>
            </a:r>
            <a:r>
              <a:rPr kumimoji="0" sz="1800" b="0" i="0" u="none" strike="noStrike" kern="1200" cap="none" spc="-70" normalizeH="0" baseline="0" noProof="0">
                <a:ln>
                  <a:noFill/>
                </a:ln>
                <a:solidFill>
                  <a:srgbClr val="000000"/>
                </a:solidFill>
                <a:effectLst/>
                <a:uLnTx/>
                <a:uFillTx/>
                <a:latin typeface="Arial"/>
                <a:ea typeface="+mn-ea"/>
                <a:cs typeface="Arial"/>
              </a:rPr>
              <a:t> </a:t>
            </a:r>
            <a:r>
              <a:rPr kumimoji="0" sz="1800" b="0" i="0" u="none" strike="noStrike" kern="1200" cap="none" spc="0" normalizeH="0" baseline="0" noProof="0">
                <a:ln>
                  <a:noFill/>
                </a:ln>
                <a:solidFill>
                  <a:srgbClr val="000000"/>
                </a:solidFill>
                <a:effectLst/>
                <a:uLnTx/>
                <a:uFillTx/>
                <a:latin typeface="Arial"/>
                <a:ea typeface="+mn-ea"/>
                <a:cs typeface="Arial"/>
              </a:rPr>
              <a:t>vs  </a:t>
            </a:r>
            <a:r>
              <a:rPr kumimoji="0" sz="1800" b="0" i="0" u="none" strike="noStrike" kern="1200" cap="none" spc="-5" normalizeH="0" baseline="0" noProof="0">
                <a:ln>
                  <a:noFill/>
                </a:ln>
                <a:solidFill>
                  <a:srgbClr val="000000"/>
                </a:solidFill>
                <a:effectLst/>
                <a:uLnTx/>
                <a:uFillTx/>
                <a:latin typeface="Arial"/>
                <a:ea typeface="+mn-ea"/>
                <a:cs typeface="Arial"/>
              </a:rPr>
              <a:t>no</a:t>
            </a:r>
            <a:r>
              <a:rPr kumimoji="0" sz="1800" b="0" i="0" u="none" strike="noStrike" kern="1200" cap="none" spc="-20" normalizeH="0" baseline="0" noProof="0">
                <a:ln>
                  <a:noFill/>
                </a:ln>
                <a:solidFill>
                  <a:srgbClr val="000000"/>
                </a:solidFill>
                <a:effectLst/>
                <a:uLnTx/>
                <a:uFillTx/>
                <a:latin typeface="Arial"/>
                <a:ea typeface="+mn-ea"/>
                <a:cs typeface="Arial"/>
              </a:rPr>
              <a:t> </a:t>
            </a:r>
            <a:r>
              <a:rPr kumimoji="0" sz="1800" b="0" i="0" u="none" strike="noStrike" kern="1200" cap="none" spc="-5" normalizeH="0" baseline="0" noProof="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8" name="object 13">
            <a:extLst>
              <a:ext uri="{FF2B5EF4-FFF2-40B4-BE49-F238E27FC236}">
                <a16:creationId xmlns:a16="http://schemas.microsoft.com/office/drawing/2014/main" id="{417897F5-9B96-4406-84D7-7507AD4A2830}"/>
              </a:ext>
            </a:extLst>
          </p:cNvPr>
          <p:cNvSpPr txBox="1"/>
          <p:nvPr/>
        </p:nvSpPr>
        <p:spPr>
          <a:xfrm>
            <a:off x="7061073" y="5376376"/>
            <a:ext cx="1445895" cy="574040"/>
          </a:xfrm>
          <a:prstGeom prst="rect">
            <a:avLst/>
          </a:prstGeom>
        </p:spPr>
        <p:txBody>
          <a:bodyPr vert="horz" wrap="square" lIns="0" tIns="12700" rIns="0" bIns="0" rtlCol="0">
            <a:spAutoFit/>
          </a:bodyPr>
          <a:lstStyle/>
          <a:p>
            <a:pPr marL="12700" marR="5080" lvl="0" indent="220979"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a:ln>
                  <a:noFill/>
                </a:ln>
                <a:solidFill>
                  <a:srgbClr val="000000"/>
                </a:solidFill>
                <a:effectLst/>
                <a:uLnTx/>
                <a:uFillTx/>
                <a:latin typeface="Arial"/>
                <a:ea typeface="+mn-ea"/>
                <a:cs typeface="Arial"/>
              </a:rPr>
              <a:t>Motion </a:t>
            </a:r>
            <a:r>
              <a:rPr kumimoji="0" sz="1800" b="0" i="0" u="none" strike="noStrike" kern="1200" cap="none" spc="0" normalizeH="0" baseline="0" noProof="0">
                <a:ln>
                  <a:noFill/>
                </a:ln>
                <a:solidFill>
                  <a:srgbClr val="000000"/>
                </a:solidFill>
                <a:effectLst/>
                <a:uLnTx/>
                <a:uFillTx/>
                <a:latin typeface="Arial"/>
                <a:ea typeface="+mn-ea"/>
                <a:cs typeface="Arial"/>
              </a:rPr>
              <a:t>vs  </a:t>
            </a:r>
            <a:r>
              <a:rPr kumimoji="0" sz="1800" b="0" i="0" u="none" strike="noStrike" kern="1200" cap="none" spc="-5" normalizeH="0" baseline="0" noProof="0">
                <a:ln>
                  <a:noFill/>
                </a:ln>
                <a:solidFill>
                  <a:srgbClr val="000000"/>
                </a:solidFill>
                <a:effectLst/>
                <a:uLnTx/>
                <a:uFillTx/>
                <a:latin typeface="Arial"/>
                <a:ea typeface="+mn-ea"/>
                <a:cs typeface="Arial"/>
              </a:rPr>
              <a:t>no</a:t>
            </a:r>
            <a:r>
              <a:rPr kumimoji="0" sz="1800" b="0" i="0" u="none" strike="noStrike" kern="1200" cap="none" spc="-65" normalizeH="0" baseline="0" noProof="0">
                <a:ln>
                  <a:noFill/>
                </a:ln>
                <a:solidFill>
                  <a:srgbClr val="000000"/>
                </a:solidFill>
                <a:effectLst/>
                <a:uLnTx/>
                <a:uFillTx/>
                <a:latin typeface="Arial"/>
                <a:ea typeface="+mn-ea"/>
                <a:cs typeface="Arial"/>
              </a:rPr>
              <a:t> </a:t>
            </a:r>
            <a:r>
              <a:rPr kumimoji="0" sz="1800" b="0" i="0" u="none" strike="noStrike" kern="1200" cap="none" spc="-5" normalizeH="0" baseline="0" noProof="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9" name="object 14">
            <a:extLst>
              <a:ext uri="{FF2B5EF4-FFF2-40B4-BE49-F238E27FC236}">
                <a16:creationId xmlns:a16="http://schemas.microsoft.com/office/drawing/2014/main" id="{35265D0B-5B77-435B-A36A-28DBEC9C5414}"/>
              </a:ext>
            </a:extLst>
          </p:cNvPr>
          <p:cNvSpPr txBox="1"/>
          <p:nvPr/>
        </p:nvSpPr>
        <p:spPr>
          <a:xfrm>
            <a:off x="1877949"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a:ln>
                  <a:noFill/>
                </a:ln>
                <a:solidFill>
                  <a:srgbClr val="000000"/>
                </a:solidFill>
                <a:effectLst/>
                <a:uLnTx/>
                <a:uFillTx/>
                <a:latin typeface="Arial"/>
                <a:ea typeface="+mn-ea"/>
                <a:cs typeface="Arial"/>
              </a:rPr>
              <a:t>POST</a:t>
            </a: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+2%</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0" name="object 15">
            <a:extLst>
              <a:ext uri="{FF2B5EF4-FFF2-40B4-BE49-F238E27FC236}">
                <a16:creationId xmlns:a16="http://schemas.microsoft.com/office/drawing/2014/main" id="{3A2F5A64-3427-4664-A447-084C5D6F12E5}"/>
              </a:ext>
            </a:extLst>
          </p:cNvPr>
          <p:cNvSpPr txBox="1"/>
          <p:nvPr/>
        </p:nvSpPr>
        <p:spPr>
          <a:xfrm>
            <a:off x="778511"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+4%</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1" name="object 16">
            <a:extLst>
              <a:ext uri="{FF2B5EF4-FFF2-40B4-BE49-F238E27FC236}">
                <a16:creationId xmlns:a16="http://schemas.microsoft.com/office/drawing/2014/main" id="{D79ACA16-62AB-4D22-8B85-468E620A4931}"/>
              </a:ext>
            </a:extLst>
          </p:cNvPr>
          <p:cNvSpPr txBox="1"/>
          <p:nvPr/>
        </p:nvSpPr>
        <p:spPr>
          <a:xfrm>
            <a:off x="4926584"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a:ln>
                  <a:noFill/>
                </a:ln>
                <a:solidFill>
                  <a:srgbClr val="000000"/>
                </a:solidFill>
                <a:effectLst/>
                <a:uLnTx/>
                <a:uFillTx/>
                <a:latin typeface="Arial"/>
                <a:ea typeface="+mn-ea"/>
                <a:cs typeface="Arial"/>
              </a:rPr>
              <a:t>POST</a:t>
            </a: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+3%</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2" name="object 17">
            <a:extLst>
              <a:ext uri="{FF2B5EF4-FFF2-40B4-BE49-F238E27FC236}">
                <a16:creationId xmlns:a16="http://schemas.microsoft.com/office/drawing/2014/main" id="{5BDBAD25-3F33-45A1-B4F1-4FA4A5F9C795}"/>
              </a:ext>
            </a:extLst>
          </p:cNvPr>
          <p:cNvSpPr txBox="1"/>
          <p:nvPr/>
        </p:nvSpPr>
        <p:spPr>
          <a:xfrm>
            <a:off x="3826764"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+6%</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3" name="object 18">
            <a:extLst>
              <a:ext uri="{FF2B5EF4-FFF2-40B4-BE49-F238E27FC236}">
                <a16:creationId xmlns:a16="http://schemas.microsoft.com/office/drawing/2014/main" id="{1F569EEC-2344-4C1D-B13A-AA6100E274A4}"/>
              </a:ext>
            </a:extLst>
          </p:cNvPr>
          <p:cNvSpPr txBox="1"/>
          <p:nvPr/>
        </p:nvSpPr>
        <p:spPr>
          <a:xfrm>
            <a:off x="8116571"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a:ln>
                  <a:noFill/>
                </a:ln>
                <a:solidFill>
                  <a:srgbClr val="000000"/>
                </a:solidFill>
                <a:effectLst/>
                <a:uLnTx/>
                <a:uFillTx/>
                <a:latin typeface="Arial"/>
                <a:ea typeface="+mn-ea"/>
                <a:cs typeface="Arial"/>
              </a:rPr>
              <a:t>POST</a:t>
            </a: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+6%</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4" name="object 19">
            <a:extLst>
              <a:ext uri="{FF2B5EF4-FFF2-40B4-BE49-F238E27FC236}">
                <a16:creationId xmlns:a16="http://schemas.microsoft.com/office/drawing/2014/main" id="{9A223E33-1FE0-45CD-B37D-FAC9F3ABC207}"/>
              </a:ext>
            </a:extLst>
          </p:cNvPr>
          <p:cNvSpPr txBox="1"/>
          <p:nvPr/>
        </p:nvSpPr>
        <p:spPr>
          <a:xfrm>
            <a:off x="7016877"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+9%</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5" name="object 20">
            <a:extLst>
              <a:ext uri="{FF2B5EF4-FFF2-40B4-BE49-F238E27FC236}">
                <a16:creationId xmlns:a16="http://schemas.microsoft.com/office/drawing/2014/main" id="{D5E8FE24-8586-4CB5-A1AD-ACFE22AE7361}"/>
              </a:ext>
            </a:extLst>
          </p:cNvPr>
          <p:cNvSpPr txBox="1"/>
          <p:nvPr/>
        </p:nvSpPr>
        <p:spPr>
          <a:xfrm>
            <a:off x="10984993" y="1828687"/>
            <a:ext cx="549910" cy="391160"/>
          </a:xfrm>
          <a:prstGeom prst="rect">
            <a:avLst/>
          </a:prstGeom>
        </p:spPr>
        <p:txBody>
          <a:bodyPr vert="horz" wrap="square" lIns="0" tIns="12700" rIns="0" bIns="0" rtlCol="0">
            <a:spAutoFit/>
          </a:bodyPr>
          <a:lstStyle/>
          <a:p>
            <a:pPr marL="64135"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a:ln>
                  <a:noFill/>
                </a:ln>
                <a:solidFill>
                  <a:srgbClr val="000000"/>
                </a:solidFill>
                <a:effectLst/>
                <a:uLnTx/>
                <a:uFillTx/>
                <a:latin typeface="Arial"/>
                <a:ea typeface="+mn-ea"/>
                <a:cs typeface="Arial"/>
              </a:rPr>
              <a:t>POST</a:t>
            </a:r>
          </a:p>
          <a:p>
            <a:pPr marL="12700"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+12%</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6" name="object 21">
            <a:extLst>
              <a:ext uri="{FF2B5EF4-FFF2-40B4-BE49-F238E27FC236}">
                <a16:creationId xmlns:a16="http://schemas.microsoft.com/office/drawing/2014/main" id="{83B23942-7483-40EC-A009-BF98949657BE}"/>
              </a:ext>
            </a:extLst>
          </p:cNvPr>
          <p:cNvSpPr txBox="1"/>
          <p:nvPr/>
        </p:nvSpPr>
        <p:spPr>
          <a:xfrm>
            <a:off x="9880727" y="1828687"/>
            <a:ext cx="549910" cy="395605"/>
          </a:xfrm>
          <a:prstGeom prst="rect">
            <a:avLst/>
          </a:prstGeom>
        </p:spPr>
        <p:txBody>
          <a:bodyPr vert="horz" wrap="square" lIns="0" tIns="12700" rIns="0" bIns="0" rtlCol="0">
            <a:spAutoFit/>
          </a:bodyPr>
          <a:lstStyle/>
          <a:p>
            <a:pPr marL="0" marR="0" lvl="0" indent="0" algn="ctr"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a:ln>
                  <a:noFill/>
                </a:ln>
                <a:solidFill>
                  <a:srgbClr val="000000"/>
                </a:solidFill>
                <a:effectLst/>
                <a:uLnTx/>
                <a:uFillTx/>
                <a:latin typeface="Arial"/>
                <a:ea typeface="+mn-ea"/>
                <a:cs typeface="Arial"/>
              </a:rPr>
              <a:t>+13%</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7" name="object 22">
            <a:extLst>
              <a:ext uri="{FF2B5EF4-FFF2-40B4-BE49-F238E27FC236}">
                <a16:creationId xmlns:a16="http://schemas.microsoft.com/office/drawing/2014/main" id="{4F9A8C40-4BBA-422F-9C46-4AFDA52C4B97}"/>
              </a:ext>
            </a:extLst>
          </p:cNvPr>
          <p:cNvSpPr/>
          <p:nvPr/>
        </p:nvSpPr>
        <p:spPr>
          <a:xfrm>
            <a:off x="10116567" y="2401824"/>
            <a:ext cx="1153668" cy="2054352"/>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28545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0A31B-7658-4A5C-83B5-4ACD155D1174}"/>
              </a:ext>
            </a:extLst>
          </p:cNvPr>
          <p:cNvSpPr>
            <a:spLocks noGrp="1"/>
          </p:cNvSpPr>
          <p:nvPr>
            <p:ph type="title"/>
          </p:nvPr>
        </p:nvSpPr>
        <p:spPr/>
        <p:txBody>
          <a:bodyPr/>
          <a:lstStyle/>
          <a:p>
            <a:r>
              <a:rPr lang="en-GB"/>
              <a:t>VIRGIN MEDIA CONTEXUAL DOOH</a:t>
            </a:r>
            <a:br>
              <a:rPr lang="en-GB"/>
            </a:br>
            <a:r>
              <a:rPr lang="en-US" sz="1800" b="0">
                <a:solidFill>
                  <a:schemeClr val="bg1">
                    <a:lumMod val="50000"/>
                  </a:schemeClr>
                </a:solidFill>
              </a:rPr>
              <a:t>INCREASED AD RECALL WHEN USING CONTEXTUAL</a:t>
            </a:r>
            <a:endParaRPr lang="en-GB" sz="1800" b="0">
              <a:solidFill>
                <a:schemeClr val="bg1">
                  <a:lumMod val="50000"/>
                </a:schemeClr>
              </a:solidFill>
            </a:endParaRPr>
          </a:p>
        </p:txBody>
      </p:sp>
      <p:sp>
        <p:nvSpPr>
          <p:cNvPr id="4" name="Text Placeholder 3">
            <a:extLst>
              <a:ext uri="{FF2B5EF4-FFF2-40B4-BE49-F238E27FC236}">
                <a16:creationId xmlns:a16="http://schemas.microsoft.com/office/drawing/2014/main" id="{67C33A60-C89A-4060-B373-9E2A78360F3D}"/>
              </a:ext>
            </a:extLst>
          </p:cNvPr>
          <p:cNvSpPr>
            <a:spLocks noGrp="1"/>
          </p:cNvSpPr>
          <p:nvPr>
            <p:ph type="body" sz="quarter" idx="13"/>
          </p:nvPr>
        </p:nvSpPr>
        <p:spPr/>
        <p:txBody>
          <a:bodyPr/>
          <a:lstStyle/>
          <a:p>
            <a:r>
              <a:rPr lang="en-GB"/>
              <a:t>Source: Opinium 2015</a:t>
            </a:r>
          </a:p>
        </p:txBody>
      </p:sp>
      <p:sp>
        <p:nvSpPr>
          <p:cNvPr id="28" name="object 2">
            <a:extLst>
              <a:ext uri="{FF2B5EF4-FFF2-40B4-BE49-F238E27FC236}">
                <a16:creationId xmlns:a16="http://schemas.microsoft.com/office/drawing/2014/main" id="{EC688815-320C-41AF-ACCE-322EB712B555}"/>
              </a:ext>
            </a:extLst>
          </p:cNvPr>
          <p:cNvSpPr/>
          <p:nvPr/>
        </p:nvSpPr>
        <p:spPr>
          <a:xfrm>
            <a:off x="1734287" y="3145026"/>
            <a:ext cx="585470" cy="2086610"/>
          </a:xfrm>
          <a:custGeom>
            <a:avLst/>
            <a:gdLst/>
            <a:ahLst/>
            <a:cxnLst/>
            <a:rect l="l" t="t" r="r" b="b"/>
            <a:pathLst>
              <a:path w="585469" h="2086610">
                <a:moveTo>
                  <a:pt x="0" y="2086356"/>
                </a:moveTo>
                <a:lnTo>
                  <a:pt x="585216" y="2086356"/>
                </a:lnTo>
                <a:lnTo>
                  <a:pt x="585216" y="0"/>
                </a:lnTo>
                <a:lnTo>
                  <a:pt x="0" y="0"/>
                </a:lnTo>
                <a:lnTo>
                  <a:pt x="0" y="2086356"/>
                </a:lnTo>
                <a:close/>
              </a:path>
            </a:pathLst>
          </a:custGeom>
          <a:solidFill>
            <a:srgbClr val="0033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9" name="object 3">
            <a:extLst>
              <a:ext uri="{FF2B5EF4-FFF2-40B4-BE49-F238E27FC236}">
                <a16:creationId xmlns:a16="http://schemas.microsoft.com/office/drawing/2014/main" id="{B8AE807B-2584-4067-8713-316349FDB86C}"/>
              </a:ext>
            </a:extLst>
          </p:cNvPr>
          <p:cNvSpPr/>
          <p:nvPr/>
        </p:nvSpPr>
        <p:spPr>
          <a:xfrm>
            <a:off x="4344899" y="2268727"/>
            <a:ext cx="585470" cy="2962910"/>
          </a:xfrm>
          <a:custGeom>
            <a:avLst/>
            <a:gdLst/>
            <a:ahLst/>
            <a:cxnLst/>
            <a:rect l="l" t="t" r="r" b="b"/>
            <a:pathLst>
              <a:path w="585470" h="2962910">
                <a:moveTo>
                  <a:pt x="0" y="2962656"/>
                </a:moveTo>
                <a:lnTo>
                  <a:pt x="585215" y="2962656"/>
                </a:lnTo>
                <a:lnTo>
                  <a:pt x="585215" y="0"/>
                </a:lnTo>
                <a:lnTo>
                  <a:pt x="0" y="0"/>
                </a:lnTo>
                <a:lnTo>
                  <a:pt x="0" y="2962656"/>
                </a:lnTo>
                <a:close/>
              </a:path>
            </a:pathLst>
          </a:custGeom>
          <a:solidFill>
            <a:srgbClr val="0033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0" name="object 4">
            <a:extLst>
              <a:ext uri="{FF2B5EF4-FFF2-40B4-BE49-F238E27FC236}">
                <a16:creationId xmlns:a16="http://schemas.microsoft.com/office/drawing/2014/main" id="{E9690A08-8DA4-4DD9-9FC5-049B139FE413}"/>
              </a:ext>
            </a:extLst>
          </p:cNvPr>
          <p:cNvSpPr/>
          <p:nvPr/>
        </p:nvSpPr>
        <p:spPr>
          <a:xfrm>
            <a:off x="2477998" y="2843274"/>
            <a:ext cx="585470" cy="2388235"/>
          </a:xfrm>
          <a:custGeom>
            <a:avLst/>
            <a:gdLst/>
            <a:ahLst/>
            <a:cxnLst/>
            <a:rect l="l" t="t" r="r" b="b"/>
            <a:pathLst>
              <a:path w="585469" h="2388235">
                <a:moveTo>
                  <a:pt x="0" y="2388108"/>
                </a:moveTo>
                <a:lnTo>
                  <a:pt x="585216" y="2388108"/>
                </a:lnTo>
                <a:lnTo>
                  <a:pt x="585216" y="0"/>
                </a:lnTo>
                <a:lnTo>
                  <a:pt x="0" y="0"/>
                </a:lnTo>
                <a:lnTo>
                  <a:pt x="0" y="2388108"/>
                </a:lnTo>
                <a:close/>
              </a:path>
            </a:pathLst>
          </a:custGeom>
          <a:solidFill>
            <a:srgbClr val="2CA48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1" name="object 5">
            <a:extLst>
              <a:ext uri="{FF2B5EF4-FFF2-40B4-BE49-F238E27FC236}">
                <a16:creationId xmlns:a16="http://schemas.microsoft.com/office/drawing/2014/main" id="{213568EB-87D0-4592-BA42-675424681182}"/>
              </a:ext>
            </a:extLst>
          </p:cNvPr>
          <p:cNvSpPr/>
          <p:nvPr/>
        </p:nvSpPr>
        <p:spPr>
          <a:xfrm>
            <a:off x="5088611" y="2239771"/>
            <a:ext cx="585470" cy="2992120"/>
          </a:xfrm>
          <a:custGeom>
            <a:avLst/>
            <a:gdLst/>
            <a:ahLst/>
            <a:cxnLst/>
            <a:rect l="l" t="t" r="r" b="b"/>
            <a:pathLst>
              <a:path w="585470" h="2992120">
                <a:moveTo>
                  <a:pt x="0" y="2991612"/>
                </a:moveTo>
                <a:lnTo>
                  <a:pt x="585215" y="2991612"/>
                </a:lnTo>
                <a:lnTo>
                  <a:pt x="585215" y="0"/>
                </a:lnTo>
                <a:lnTo>
                  <a:pt x="0" y="0"/>
                </a:lnTo>
                <a:lnTo>
                  <a:pt x="0" y="2991612"/>
                </a:lnTo>
                <a:close/>
              </a:path>
            </a:pathLst>
          </a:custGeom>
          <a:solidFill>
            <a:srgbClr val="2CA48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2" name="object 6">
            <a:extLst>
              <a:ext uri="{FF2B5EF4-FFF2-40B4-BE49-F238E27FC236}">
                <a16:creationId xmlns:a16="http://schemas.microsoft.com/office/drawing/2014/main" id="{A6D5F44B-75FA-401D-9CE0-66E880CC20EA}"/>
              </a:ext>
            </a:extLst>
          </p:cNvPr>
          <p:cNvSpPr/>
          <p:nvPr/>
        </p:nvSpPr>
        <p:spPr>
          <a:xfrm>
            <a:off x="1130777" y="5290456"/>
            <a:ext cx="5221605" cy="0"/>
          </a:xfrm>
          <a:custGeom>
            <a:avLst/>
            <a:gdLst/>
            <a:ahLst/>
            <a:cxnLst/>
            <a:rect l="l" t="t" r="r" b="b"/>
            <a:pathLst>
              <a:path w="5221605">
                <a:moveTo>
                  <a:pt x="0" y="0"/>
                </a:moveTo>
                <a:lnTo>
                  <a:pt x="5221224" y="0"/>
                </a:lnTo>
              </a:path>
            </a:pathLst>
          </a:custGeom>
          <a:ln w="9144">
            <a:solidFill>
              <a:srgbClr val="D9D9D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3" name="object 7">
            <a:extLst>
              <a:ext uri="{FF2B5EF4-FFF2-40B4-BE49-F238E27FC236}">
                <a16:creationId xmlns:a16="http://schemas.microsoft.com/office/drawing/2014/main" id="{B7395C1D-404E-49E0-8055-E2E5E5601328}"/>
              </a:ext>
            </a:extLst>
          </p:cNvPr>
          <p:cNvSpPr txBox="1"/>
          <p:nvPr/>
        </p:nvSpPr>
        <p:spPr>
          <a:xfrm>
            <a:off x="1709395" y="2405379"/>
            <a:ext cx="1381125" cy="694055"/>
          </a:xfrm>
          <a:prstGeom prst="rect">
            <a:avLst/>
          </a:prstGeom>
        </p:spPr>
        <p:txBody>
          <a:bodyPr vert="horz" wrap="square" lIns="0" tIns="12700" rIns="0" bIns="0" rtlCol="0">
            <a:spAutoFit/>
          </a:bodyPr>
          <a:lstStyle/>
          <a:p>
            <a:pPr marL="758825" marR="0" lvl="0" indent="0" algn="l" defTabSz="914400" rtl="0" eaLnBrk="1" fontAlgn="auto" latinLnBrk="0" hangingPunct="1">
              <a:lnSpc>
                <a:spcPts val="2630"/>
              </a:lnSpc>
              <a:spcBef>
                <a:spcPts val="100"/>
              </a:spcBef>
              <a:spcAft>
                <a:spcPts val="0"/>
              </a:spcAft>
              <a:buClrTx/>
              <a:buSzTx/>
              <a:buFontTx/>
              <a:buNone/>
              <a:tabLst/>
              <a:defRPr/>
            </a:pPr>
            <a:r>
              <a:rPr kumimoji="0" sz="2400" b="1" i="0" u="none" strike="noStrike" kern="1200" cap="none" spc="-10" normalizeH="0" baseline="0" noProof="0">
                <a:ln>
                  <a:noFill/>
                </a:ln>
                <a:solidFill>
                  <a:srgbClr val="00335B"/>
                </a:solidFill>
                <a:effectLst/>
                <a:uLnTx/>
                <a:uFillTx/>
                <a:latin typeface="Arial"/>
                <a:ea typeface="+mn-ea"/>
                <a:cs typeface="Arial"/>
              </a:rPr>
              <a:t>79%</a:t>
            </a:r>
            <a:endParaRPr kumimoji="0" sz="24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2630"/>
              </a:lnSpc>
              <a:spcBef>
                <a:spcPts val="0"/>
              </a:spcBef>
              <a:spcAft>
                <a:spcPts val="0"/>
              </a:spcAft>
              <a:buClrTx/>
              <a:buSzTx/>
              <a:buFontTx/>
              <a:buNone/>
              <a:tabLst/>
              <a:defRPr/>
            </a:pPr>
            <a:r>
              <a:rPr kumimoji="0" sz="2400" b="1" i="0" u="none" strike="noStrike" kern="1200" cap="none" spc="-10" normalizeH="0" baseline="0" noProof="0">
                <a:ln>
                  <a:noFill/>
                </a:ln>
                <a:solidFill>
                  <a:srgbClr val="00335B"/>
                </a:solidFill>
                <a:effectLst/>
                <a:uLnTx/>
                <a:uFillTx/>
                <a:latin typeface="Arial"/>
                <a:ea typeface="+mn-ea"/>
                <a:cs typeface="Arial"/>
              </a:rPr>
              <a:t>69%</a:t>
            </a:r>
            <a:endParaRPr kumimoji="0" sz="2400" b="1" i="0" u="none" strike="noStrike" kern="1200" cap="none" spc="0" normalizeH="0" baseline="0" noProof="0">
              <a:ln>
                <a:noFill/>
              </a:ln>
              <a:solidFill>
                <a:srgbClr val="000000"/>
              </a:solidFill>
              <a:effectLst/>
              <a:uLnTx/>
              <a:uFillTx/>
              <a:latin typeface="Arial"/>
              <a:ea typeface="+mn-ea"/>
              <a:cs typeface="Arial"/>
            </a:endParaRPr>
          </a:p>
        </p:txBody>
      </p:sp>
      <p:sp>
        <p:nvSpPr>
          <p:cNvPr id="34" name="object 8">
            <a:extLst>
              <a:ext uri="{FF2B5EF4-FFF2-40B4-BE49-F238E27FC236}">
                <a16:creationId xmlns:a16="http://schemas.microsoft.com/office/drawing/2014/main" id="{5083B69A-0E93-49EA-81DD-98CE3B43EEBB}"/>
              </a:ext>
            </a:extLst>
          </p:cNvPr>
          <p:cNvSpPr txBox="1">
            <a:spLocks/>
          </p:cNvSpPr>
          <p:nvPr/>
        </p:nvSpPr>
        <p:spPr>
          <a:xfrm>
            <a:off x="4309592" y="1747983"/>
            <a:ext cx="1381125" cy="391795"/>
          </a:xfrm>
          <a:prstGeom prst="rect">
            <a:avLst/>
          </a:prstGeom>
        </p:spPr>
        <p:txBody>
          <a:bodyPr vert="horz" wrap="square" lIns="0" tIns="12700" rIns="0" bIns="0" rtlCol="0" anchor="t" anchorCtr="0">
            <a:spAutoFit/>
          </a:bodyPr>
          <a:lst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a:lstStyle>
          <a:p>
            <a:pPr marL="12700" marR="0" lvl="0" indent="0" algn="l" defTabSz="914400" rtl="0" eaLnBrk="1" fontAlgn="auto" latinLnBrk="0" hangingPunct="1">
              <a:lnSpc>
                <a:spcPct val="100000"/>
              </a:lnSpc>
              <a:spcBef>
                <a:spcPts val="100"/>
              </a:spcBef>
              <a:spcAft>
                <a:spcPts val="0"/>
              </a:spcAft>
              <a:buClrTx/>
              <a:buSzTx/>
              <a:buFontTx/>
              <a:buNone/>
              <a:tabLst>
                <a:tab pos="758825" algn="l"/>
              </a:tabLst>
              <a:defRPr/>
            </a:pPr>
            <a:r>
              <a:rPr kumimoji="0" lang="en-GB" sz="3600" b="1" i="0" u="none" strike="noStrike" kern="1200" cap="none" spc="-7" normalizeH="0" baseline="-5787" noProof="0">
                <a:ln>
                  <a:noFill/>
                </a:ln>
                <a:solidFill>
                  <a:srgbClr val="00335B"/>
                </a:solidFill>
                <a:effectLst/>
                <a:uLnTx/>
                <a:uFillTx/>
                <a:latin typeface="Arial" panose="020B0604020202020204"/>
                <a:ea typeface="+mj-ea"/>
                <a:cs typeface="+mj-cs"/>
              </a:rPr>
              <a:t>98</a:t>
            </a:r>
            <a:r>
              <a:rPr kumimoji="0" lang="en-GB" sz="3600" b="1" i="0" u="none" strike="noStrike" kern="1200" cap="none" spc="300" normalizeH="0" baseline="-5787" noProof="0">
                <a:ln>
                  <a:noFill/>
                </a:ln>
                <a:solidFill>
                  <a:srgbClr val="00335B"/>
                </a:solidFill>
                <a:effectLst/>
                <a:uLnTx/>
                <a:uFillTx/>
                <a:latin typeface="Arial" panose="020B0604020202020204"/>
                <a:ea typeface="+mj-ea"/>
                <a:cs typeface="+mj-cs"/>
              </a:rPr>
              <a:t>%	</a:t>
            </a:r>
            <a:r>
              <a:rPr kumimoji="0" lang="en-GB" sz="2400" b="1" i="0" u="none" strike="noStrike" kern="1200" cap="none" spc="-10" normalizeH="0" baseline="0" noProof="0">
                <a:ln>
                  <a:noFill/>
                </a:ln>
                <a:solidFill>
                  <a:srgbClr val="00335B"/>
                </a:solidFill>
                <a:effectLst/>
                <a:uLnTx/>
                <a:uFillTx/>
                <a:latin typeface="Arial"/>
                <a:ea typeface="+mj-ea"/>
                <a:cs typeface="Arial"/>
              </a:rPr>
              <a:t>99%</a:t>
            </a:r>
            <a:endParaRPr kumimoji="0" lang="en-GB" sz="2400" b="1" i="0" u="none" strike="noStrike" kern="1200" cap="none" spc="300" normalizeH="0" baseline="0" noProof="0">
              <a:ln>
                <a:noFill/>
              </a:ln>
              <a:solidFill>
                <a:srgbClr val="262626"/>
              </a:solidFill>
              <a:effectLst/>
              <a:uLnTx/>
              <a:uFillTx/>
              <a:latin typeface="Arial"/>
              <a:ea typeface="+mj-ea"/>
              <a:cs typeface="Arial"/>
            </a:endParaRPr>
          </a:p>
        </p:txBody>
      </p:sp>
      <p:sp>
        <p:nvSpPr>
          <p:cNvPr id="35" name="object 9">
            <a:extLst>
              <a:ext uri="{FF2B5EF4-FFF2-40B4-BE49-F238E27FC236}">
                <a16:creationId xmlns:a16="http://schemas.microsoft.com/office/drawing/2014/main" id="{AECB516E-1730-472F-8EFA-274622C8BFB4}"/>
              </a:ext>
            </a:extLst>
          </p:cNvPr>
          <p:cNvSpPr/>
          <p:nvPr/>
        </p:nvSpPr>
        <p:spPr>
          <a:xfrm>
            <a:off x="7468744" y="1841500"/>
            <a:ext cx="3151631" cy="156819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6" name="object 10">
            <a:extLst>
              <a:ext uri="{FF2B5EF4-FFF2-40B4-BE49-F238E27FC236}">
                <a16:creationId xmlns:a16="http://schemas.microsoft.com/office/drawing/2014/main" id="{FD225A21-D8BE-4924-AE52-17E402C5F58D}"/>
              </a:ext>
            </a:extLst>
          </p:cNvPr>
          <p:cNvSpPr/>
          <p:nvPr/>
        </p:nvSpPr>
        <p:spPr>
          <a:xfrm>
            <a:off x="7449694" y="1822450"/>
            <a:ext cx="3190240" cy="1606550"/>
          </a:xfrm>
          <a:custGeom>
            <a:avLst/>
            <a:gdLst/>
            <a:ahLst/>
            <a:cxnLst/>
            <a:rect l="l" t="t" r="r" b="b"/>
            <a:pathLst>
              <a:path w="3190240" h="1606550">
                <a:moveTo>
                  <a:pt x="0" y="1606296"/>
                </a:moveTo>
                <a:lnTo>
                  <a:pt x="3189731" y="1606296"/>
                </a:lnTo>
                <a:lnTo>
                  <a:pt x="3189731" y="0"/>
                </a:lnTo>
                <a:lnTo>
                  <a:pt x="0" y="0"/>
                </a:lnTo>
                <a:lnTo>
                  <a:pt x="0" y="1606296"/>
                </a:lnTo>
                <a:close/>
              </a:path>
            </a:pathLst>
          </a:custGeom>
          <a:ln w="38100">
            <a:solidFill>
              <a:srgbClr val="2CA48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7" name="object 11">
            <a:extLst>
              <a:ext uri="{FF2B5EF4-FFF2-40B4-BE49-F238E27FC236}">
                <a16:creationId xmlns:a16="http://schemas.microsoft.com/office/drawing/2014/main" id="{63FE2FC3-E33C-422D-A185-5FF83F043CBE}"/>
              </a:ext>
            </a:extLst>
          </p:cNvPr>
          <p:cNvSpPr/>
          <p:nvPr/>
        </p:nvSpPr>
        <p:spPr>
          <a:xfrm>
            <a:off x="7468744" y="3801364"/>
            <a:ext cx="3151631" cy="156667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8" name="object 12">
            <a:extLst>
              <a:ext uri="{FF2B5EF4-FFF2-40B4-BE49-F238E27FC236}">
                <a16:creationId xmlns:a16="http://schemas.microsoft.com/office/drawing/2014/main" id="{644E120E-A8E9-4B15-AE0C-D0AF42ADEF70}"/>
              </a:ext>
            </a:extLst>
          </p:cNvPr>
          <p:cNvSpPr/>
          <p:nvPr/>
        </p:nvSpPr>
        <p:spPr>
          <a:xfrm>
            <a:off x="7449694" y="3782314"/>
            <a:ext cx="3190240" cy="1605280"/>
          </a:xfrm>
          <a:custGeom>
            <a:avLst/>
            <a:gdLst/>
            <a:ahLst/>
            <a:cxnLst/>
            <a:rect l="l" t="t" r="r" b="b"/>
            <a:pathLst>
              <a:path w="3190240" h="1605279">
                <a:moveTo>
                  <a:pt x="0" y="1604772"/>
                </a:moveTo>
                <a:lnTo>
                  <a:pt x="3189731" y="1604772"/>
                </a:lnTo>
                <a:lnTo>
                  <a:pt x="3189731" y="0"/>
                </a:lnTo>
                <a:lnTo>
                  <a:pt x="0" y="0"/>
                </a:lnTo>
                <a:lnTo>
                  <a:pt x="0" y="1604772"/>
                </a:lnTo>
                <a:close/>
              </a:path>
            </a:pathLst>
          </a:custGeom>
          <a:ln w="38100">
            <a:solidFill>
              <a:srgbClr val="0033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9" name="object 13">
            <a:extLst>
              <a:ext uri="{FF2B5EF4-FFF2-40B4-BE49-F238E27FC236}">
                <a16:creationId xmlns:a16="http://schemas.microsoft.com/office/drawing/2014/main" id="{17BAD690-FF5C-45A8-BB24-A5F796563D0A}"/>
              </a:ext>
            </a:extLst>
          </p:cNvPr>
          <p:cNvSpPr txBox="1"/>
          <p:nvPr/>
        </p:nvSpPr>
        <p:spPr>
          <a:xfrm>
            <a:off x="1571625" y="5255512"/>
            <a:ext cx="1637664"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1" i="0" u="none" strike="noStrike" kern="1200" cap="none" spc="0" normalizeH="0" baseline="0" noProof="0">
                <a:ln>
                  <a:noFill/>
                </a:ln>
                <a:solidFill>
                  <a:srgbClr val="00335B"/>
                </a:solidFill>
                <a:effectLst/>
                <a:uLnTx/>
                <a:uFillTx/>
                <a:latin typeface="Arial"/>
                <a:ea typeface="+mn-ea"/>
                <a:cs typeface="Arial"/>
              </a:rPr>
              <a:t>Spontaneous</a:t>
            </a:r>
            <a:endParaRPr kumimoji="0" sz="2000" b="0" i="0" u="none" strike="noStrike" kern="1200" cap="none" spc="0" normalizeH="0" baseline="0" noProof="0">
              <a:ln>
                <a:noFill/>
              </a:ln>
              <a:solidFill>
                <a:srgbClr val="000000"/>
              </a:solidFill>
              <a:effectLst/>
              <a:uLnTx/>
              <a:uFillTx/>
              <a:latin typeface="Arial"/>
              <a:ea typeface="+mn-ea"/>
              <a:cs typeface="Arial"/>
            </a:endParaRPr>
          </a:p>
        </p:txBody>
      </p:sp>
      <p:sp>
        <p:nvSpPr>
          <p:cNvPr id="40" name="object 14">
            <a:extLst>
              <a:ext uri="{FF2B5EF4-FFF2-40B4-BE49-F238E27FC236}">
                <a16:creationId xmlns:a16="http://schemas.microsoft.com/office/drawing/2014/main" id="{9EDAB4E3-AB58-4F3A-B964-BA14533618A4}"/>
              </a:ext>
            </a:extLst>
          </p:cNvPr>
          <p:cNvSpPr txBox="1"/>
          <p:nvPr/>
        </p:nvSpPr>
        <p:spPr>
          <a:xfrm>
            <a:off x="4394048" y="5255512"/>
            <a:ext cx="1212215" cy="33083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00" b="1" i="0" u="none" strike="noStrike" kern="1200" cap="none" spc="0" normalizeH="0" baseline="0" noProof="0">
                <a:ln>
                  <a:noFill/>
                </a:ln>
                <a:solidFill>
                  <a:srgbClr val="00335B"/>
                </a:solidFill>
                <a:effectLst/>
                <a:uLnTx/>
                <a:uFillTx/>
                <a:latin typeface="Arial"/>
                <a:ea typeface="+mn-ea"/>
                <a:cs typeface="Arial"/>
              </a:rPr>
              <a:t>Pro</a:t>
            </a:r>
            <a:r>
              <a:rPr kumimoji="0" sz="2000" b="1" i="0" u="none" strike="noStrike" kern="1200" cap="none" spc="-10" normalizeH="0" baseline="0" noProof="0">
                <a:ln>
                  <a:noFill/>
                </a:ln>
                <a:solidFill>
                  <a:srgbClr val="00335B"/>
                </a:solidFill>
                <a:effectLst/>
                <a:uLnTx/>
                <a:uFillTx/>
                <a:latin typeface="Arial"/>
                <a:ea typeface="+mn-ea"/>
                <a:cs typeface="Arial"/>
              </a:rPr>
              <a:t>m</a:t>
            </a:r>
            <a:r>
              <a:rPr kumimoji="0" sz="2000" b="1" i="0" u="none" strike="noStrike" kern="1200" cap="none" spc="0" normalizeH="0" baseline="0" noProof="0">
                <a:ln>
                  <a:noFill/>
                </a:ln>
                <a:solidFill>
                  <a:srgbClr val="00335B"/>
                </a:solidFill>
                <a:effectLst/>
                <a:uLnTx/>
                <a:uFillTx/>
                <a:latin typeface="Arial"/>
                <a:ea typeface="+mn-ea"/>
                <a:cs typeface="Arial"/>
              </a:rPr>
              <a:t>pted</a:t>
            </a:r>
            <a:endParaRPr kumimoji="0" sz="2000" b="0" i="0" u="none" strike="noStrike" kern="1200" cap="none" spc="0" normalizeH="0" baseline="0" noProof="0">
              <a:ln>
                <a:noFill/>
              </a:ln>
              <a:solidFill>
                <a:srgbClr val="000000"/>
              </a:solidFill>
              <a:effectLst/>
              <a:uLnTx/>
              <a:uFillTx/>
              <a:latin typeface="Arial"/>
              <a:ea typeface="+mn-ea"/>
              <a:cs typeface="Arial"/>
            </a:endParaRPr>
          </a:p>
        </p:txBody>
      </p:sp>
      <p:sp>
        <p:nvSpPr>
          <p:cNvPr id="41" name="object 15">
            <a:extLst>
              <a:ext uri="{FF2B5EF4-FFF2-40B4-BE49-F238E27FC236}">
                <a16:creationId xmlns:a16="http://schemas.microsoft.com/office/drawing/2014/main" id="{5516CD9E-76C6-465F-BC60-40C659F35306}"/>
              </a:ext>
            </a:extLst>
          </p:cNvPr>
          <p:cNvSpPr/>
          <p:nvPr/>
        </p:nvSpPr>
        <p:spPr>
          <a:xfrm>
            <a:off x="1882876" y="3994657"/>
            <a:ext cx="1018540" cy="972819"/>
          </a:xfrm>
          <a:custGeom>
            <a:avLst/>
            <a:gdLst/>
            <a:ahLst/>
            <a:cxnLst/>
            <a:rect l="l" t="t" r="r" b="b"/>
            <a:pathLst>
              <a:path w="1018539" h="972820">
                <a:moveTo>
                  <a:pt x="509015" y="0"/>
                </a:moveTo>
                <a:lnTo>
                  <a:pt x="459985" y="2225"/>
                </a:lnTo>
                <a:lnTo>
                  <a:pt x="412275" y="8766"/>
                </a:lnTo>
                <a:lnTo>
                  <a:pt x="366099" y="19419"/>
                </a:lnTo>
                <a:lnTo>
                  <a:pt x="321669" y="33980"/>
                </a:lnTo>
                <a:lnTo>
                  <a:pt x="279200" y="52245"/>
                </a:lnTo>
                <a:lnTo>
                  <a:pt x="238903" y="74010"/>
                </a:lnTo>
                <a:lnTo>
                  <a:pt x="200992" y="99071"/>
                </a:lnTo>
                <a:lnTo>
                  <a:pt x="165680" y="127225"/>
                </a:lnTo>
                <a:lnTo>
                  <a:pt x="133181" y="158268"/>
                </a:lnTo>
                <a:lnTo>
                  <a:pt x="103707" y="191996"/>
                </a:lnTo>
                <a:lnTo>
                  <a:pt x="77471" y="228206"/>
                </a:lnTo>
                <a:lnTo>
                  <a:pt x="54687" y="266692"/>
                </a:lnTo>
                <a:lnTo>
                  <a:pt x="35568" y="307253"/>
                </a:lnTo>
                <a:lnTo>
                  <a:pt x="20326" y="349683"/>
                </a:lnTo>
                <a:lnTo>
                  <a:pt x="9176" y="393780"/>
                </a:lnTo>
                <a:lnTo>
                  <a:pt x="2329" y="439338"/>
                </a:lnTo>
                <a:lnTo>
                  <a:pt x="0" y="486155"/>
                </a:lnTo>
                <a:lnTo>
                  <a:pt x="2329" y="532973"/>
                </a:lnTo>
                <a:lnTo>
                  <a:pt x="9176" y="578531"/>
                </a:lnTo>
                <a:lnTo>
                  <a:pt x="20326" y="622628"/>
                </a:lnTo>
                <a:lnTo>
                  <a:pt x="35568" y="665058"/>
                </a:lnTo>
                <a:lnTo>
                  <a:pt x="54687" y="705619"/>
                </a:lnTo>
                <a:lnTo>
                  <a:pt x="77471" y="744105"/>
                </a:lnTo>
                <a:lnTo>
                  <a:pt x="103707" y="780315"/>
                </a:lnTo>
                <a:lnTo>
                  <a:pt x="133181" y="814043"/>
                </a:lnTo>
                <a:lnTo>
                  <a:pt x="165680" y="845086"/>
                </a:lnTo>
                <a:lnTo>
                  <a:pt x="200992" y="873240"/>
                </a:lnTo>
                <a:lnTo>
                  <a:pt x="238903" y="898301"/>
                </a:lnTo>
                <a:lnTo>
                  <a:pt x="279200" y="920066"/>
                </a:lnTo>
                <a:lnTo>
                  <a:pt x="321669" y="938331"/>
                </a:lnTo>
                <a:lnTo>
                  <a:pt x="366099" y="952892"/>
                </a:lnTo>
                <a:lnTo>
                  <a:pt x="412275" y="963545"/>
                </a:lnTo>
                <a:lnTo>
                  <a:pt x="459985" y="970086"/>
                </a:lnTo>
                <a:lnTo>
                  <a:pt x="509015" y="972312"/>
                </a:lnTo>
                <a:lnTo>
                  <a:pt x="558046" y="970086"/>
                </a:lnTo>
                <a:lnTo>
                  <a:pt x="605756" y="963545"/>
                </a:lnTo>
                <a:lnTo>
                  <a:pt x="651932" y="952892"/>
                </a:lnTo>
                <a:lnTo>
                  <a:pt x="696362" y="938331"/>
                </a:lnTo>
                <a:lnTo>
                  <a:pt x="738831" y="920066"/>
                </a:lnTo>
                <a:lnTo>
                  <a:pt x="779128" y="898301"/>
                </a:lnTo>
                <a:lnTo>
                  <a:pt x="817039" y="873240"/>
                </a:lnTo>
                <a:lnTo>
                  <a:pt x="852351" y="845086"/>
                </a:lnTo>
                <a:lnTo>
                  <a:pt x="884850" y="814043"/>
                </a:lnTo>
                <a:lnTo>
                  <a:pt x="914324" y="780315"/>
                </a:lnTo>
                <a:lnTo>
                  <a:pt x="940560" y="744105"/>
                </a:lnTo>
                <a:lnTo>
                  <a:pt x="963344" y="705619"/>
                </a:lnTo>
                <a:lnTo>
                  <a:pt x="982463" y="665058"/>
                </a:lnTo>
                <a:lnTo>
                  <a:pt x="997705" y="622628"/>
                </a:lnTo>
                <a:lnTo>
                  <a:pt x="1008855" y="578531"/>
                </a:lnTo>
                <a:lnTo>
                  <a:pt x="1015702" y="532973"/>
                </a:lnTo>
                <a:lnTo>
                  <a:pt x="1018032" y="486155"/>
                </a:lnTo>
                <a:lnTo>
                  <a:pt x="1015702" y="439338"/>
                </a:lnTo>
                <a:lnTo>
                  <a:pt x="1008855" y="393780"/>
                </a:lnTo>
                <a:lnTo>
                  <a:pt x="997705" y="349683"/>
                </a:lnTo>
                <a:lnTo>
                  <a:pt x="982463" y="307253"/>
                </a:lnTo>
                <a:lnTo>
                  <a:pt x="963344" y="266692"/>
                </a:lnTo>
                <a:lnTo>
                  <a:pt x="940560" y="228206"/>
                </a:lnTo>
                <a:lnTo>
                  <a:pt x="914324" y="191996"/>
                </a:lnTo>
                <a:lnTo>
                  <a:pt x="884850" y="158268"/>
                </a:lnTo>
                <a:lnTo>
                  <a:pt x="852351" y="127225"/>
                </a:lnTo>
                <a:lnTo>
                  <a:pt x="817039" y="99071"/>
                </a:lnTo>
                <a:lnTo>
                  <a:pt x="779128" y="74010"/>
                </a:lnTo>
                <a:lnTo>
                  <a:pt x="738831" y="52245"/>
                </a:lnTo>
                <a:lnTo>
                  <a:pt x="696362" y="33980"/>
                </a:lnTo>
                <a:lnTo>
                  <a:pt x="651932" y="19419"/>
                </a:lnTo>
                <a:lnTo>
                  <a:pt x="605756" y="8766"/>
                </a:lnTo>
                <a:lnTo>
                  <a:pt x="558046" y="2225"/>
                </a:lnTo>
                <a:lnTo>
                  <a:pt x="509015" y="0"/>
                </a:lnTo>
                <a:close/>
              </a:path>
            </a:pathLst>
          </a:custGeom>
          <a:solidFill>
            <a:srgbClr val="F3A71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2" name="object 16">
            <a:extLst>
              <a:ext uri="{FF2B5EF4-FFF2-40B4-BE49-F238E27FC236}">
                <a16:creationId xmlns:a16="http://schemas.microsoft.com/office/drawing/2014/main" id="{7C78F630-8761-4F0B-A182-54DB063EDF61}"/>
              </a:ext>
            </a:extLst>
          </p:cNvPr>
          <p:cNvSpPr/>
          <p:nvPr/>
        </p:nvSpPr>
        <p:spPr>
          <a:xfrm>
            <a:off x="1882876" y="3994657"/>
            <a:ext cx="1018540" cy="972819"/>
          </a:xfrm>
          <a:custGeom>
            <a:avLst/>
            <a:gdLst/>
            <a:ahLst/>
            <a:cxnLst/>
            <a:rect l="l" t="t" r="r" b="b"/>
            <a:pathLst>
              <a:path w="1018539" h="972820">
                <a:moveTo>
                  <a:pt x="0" y="486155"/>
                </a:moveTo>
                <a:lnTo>
                  <a:pt x="2329" y="439338"/>
                </a:lnTo>
                <a:lnTo>
                  <a:pt x="9176" y="393780"/>
                </a:lnTo>
                <a:lnTo>
                  <a:pt x="20326" y="349683"/>
                </a:lnTo>
                <a:lnTo>
                  <a:pt x="35568" y="307253"/>
                </a:lnTo>
                <a:lnTo>
                  <a:pt x="54687" y="266692"/>
                </a:lnTo>
                <a:lnTo>
                  <a:pt x="77471" y="228206"/>
                </a:lnTo>
                <a:lnTo>
                  <a:pt x="103707" y="191996"/>
                </a:lnTo>
                <a:lnTo>
                  <a:pt x="133181" y="158268"/>
                </a:lnTo>
                <a:lnTo>
                  <a:pt x="165680" y="127225"/>
                </a:lnTo>
                <a:lnTo>
                  <a:pt x="200992" y="99071"/>
                </a:lnTo>
                <a:lnTo>
                  <a:pt x="238903" y="74010"/>
                </a:lnTo>
                <a:lnTo>
                  <a:pt x="279200" y="52245"/>
                </a:lnTo>
                <a:lnTo>
                  <a:pt x="321669" y="33980"/>
                </a:lnTo>
                <a:lnTo>
                  <a:pt x="366099" y="19419"/>
                </a:lnTo>
                <a:lnTo>
                  <a:pt x="412275" y="8766"/>
                </a:lnTo>
                <a:lnTo>
                  <a:pt x="459985" y="2225"/>
                </a:lnTo>
                <a:lnTo>
                  <a:pt x="509015" y="0"/>
                </a:lnTo>
                <a:lnTo>
                  <a:pt x="558046" y="2225"/>
                </a:lnTo>
                <a:lnTo>
                  <a:pt x="605756" y="8766"/>
                </a:lnTo>
                <a:lnTo>
                  <a:pt x="651932" y="19419"/>
                </a:lnTo>
                <a:lnTo>
                  <a:pt x="696362" y="33980"/>
                </a:lnTo>
                <a:lnTo>
                  <a:pt x="738831" y="52245"/>
                </a:lnTo>
                <a:lnTo>
                  <a:pt x="779128" y="74010"/>
                </a:lnTo>
                <a:lnTo>
                  <a:pt x="817039" y="99071"/>
                </a:lnTo>
                <a:lnTo>
                  <a:pt x="852351" y="127225"/>
                </a:lnTo>
                <a:lnTo>
                  <a:pt x="884850" y="158268"/>
                </a:lnTo>
                <a:lnTo>
                  <a:pt x="914324" y="191996"/>
                </a:lnTo>
                <a:lnTo>
                  <a:pt x="940560" y="228206"/>
                </a:lnTo>
                <a:lnTo>
                  <a:pt x="963344" y="266692"/>
                </a:lnTo>
                <a:lnTo>
                  <a:pt x="982463" y="307253"/>
                </a:lnTo>
                <a:lnTo>
                  <a:pt x="997705" y="349683"/>
                </a:lnTo>
                <a:lnTo>
                  <a:pt x="1008855" y="393780"/>
                </a:lnTo>
                <a:lnTo>
                  <a:pt x="1015702" y="439338"/>
                </a:lnTo>
                <a:lnTo>
                  <a:pt x="1018032" y="486155"/>
                </a:lnTo>
                <a:lnTo>
                  <a:pt x="1015702" y="532973"/>
                </a:lnTo>
                <a:lnTo>
                  <a:pt x="1008855" y="578531"/>
                </a:lnTo>
                <a:lnTo>
                  <a:pt x="997705" y="622628"/>
                </a:lnTo>
                <a:lnTo>
                  <a:pt x="982463" y="665058"/>
                </a:lnTo>
                <a:lnTo>
                  <a:pt x="963344" y="705619"/>
                </a:lnTo>
                <a:lnTo>
                  <a:pt x="940560" y="744105"/>
                </a:lnTo>
                <a:lnTo>
                  <a:pt x="914324" y="780315"/>
                </a:lnTo>
                <a:lnTo>
                  <a:pt x="884850" y="814043"/>
                </a:lnTo>
                <a:lnTo>
                  <a:pt x="852351" y="845086"/>
                </a:lnTo>
                <a:lnTo>
                  <a:pt x="817039" y="873240"/>
                </a:lnTo>
                <a:lnTo>
                  <a:pt x="779128" y="898301"/>
                </a:lnTo>
                <a:lnTo>
                  <a:pt x="738831" y="920066"/>
                </a:lnTo>
                <a:lnTo>
                  <a:pt x="696362" y="938331"/>
                </a:lnTo>
                <a:lnTo>
                  <a:pt x="651932" y="952892"/>
                </a:lnTo>
                <a:lnTo>
                  <a:pt x="605756" y="963545"/>
                </a:lnTo>
                <a:lnTo>
                  <a:pt x="558046" y="970086"/>
                </a:lnTo>
                <a:lnTo>
                  <a:pt x="509015" y="972312"/>
                </a:lnTo>
                <a:lnTo>
                  <a:pt x="459985" y="970086"/>
                </a:lnTo>
                <a:lnTo>
                  <a:pt x="412275" y="963545"/>
                </a:lnTo>
                <a:lnTo>
                  <a:pt x="366099" y="952892"/>
                </a:lnTo>
                <a:lnTo>
                  <a:pt x="321669" y="938331"/>
                </a:lnTo>
                <a:lnTo>
                  <a:pt x="279200" y="920066"/>
                </a:lnTo>
                <a:lnTo>
                  <a:pt x="238903" y="898301"/>
                </a:lnTo>
                <a:lnTo>
                  <a:pt x="200992" y="873240"/>
                </a:lnTo>
                <a:lnTo>
                  <a:pt x="165680" y="845086"/>
                </a:lnTo>
                <a:lnTo>
                  <a:pt x="133181" y="814043"/>
                </a:lnTo>
                <a:lnTo>
                  <a:pt x="103707" y="780315"/>
                </a:lnTo>
                <a:lnTo>
                  <a:pt x="77471" y="744105"/>
                </a:lnTo>
                <a:lnTo>
                  <a:pt x="54687" y="705619"/>
                </a:lnTo>
                <a:lnTo>
                  <a:pt x="35568" y="665058"/>
                </a:lnTo>
                <a:lnTo>
                  <a:pt x="20326" y="622628"/>
                </a:lnTo>
                <a:lnTo>
                  <a:pt x="9176" y="578531"/>
                </a:lnTo>
                <a:lnTo>
                  <a:pt x="2329" y="532973"/>
                </a:lnTo>
                <a:lnTo>
                  <a:pt x="0" y="486155"/>
                </a:lnTo>
                <a:close/>
              </a:path>
            </a:pathLst>
          </a:custGeom>
          <a:ln w="381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3" name="object 17">
            <a:extLst>
              <a:ext uri="{FF2B5EF4-FFF2-40B4-BE49-F238E27FC236}">
                <a16:creationId xmlns:a16="http://schemas.microsoft.com/office/drawing/2014/main" id="{240E7121-F5AA-423A-9A0C-32AD228EC519}"/>
              </a:ext>
            </a:extLst>
          </p:cNvPr>
          <p:cNvSpPr txBox="1"/>
          <p:nvPr/>
        </p:nvSpPr>
        <p:spPr>
          <a:xfrm>
            <a:off x="2131162" y="4341494"/>
            <a:ext cx="537845" cy="269240"/>
          </a:xfrm>
          <a:prstGeom prst="rect">
            <a:avLst/>
          </a:prstGeom>
        </p:spPr>
        <p:txBody>
          <a:bodyPr vert="horz" wrap="square" lIns="0" tIns="12065" rIns="0" bIns="0" rtlCol="0">
            <a:spAutoFit/>
          </a:bodyPr>
          <a:lstStyle/>
          <a:p>
            <a:pPr marL="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5" normalizeH="0" baseline="0" noProof="0">
                <a:ln>
                  <a:noFill/>
                </a:ln>
                <a:solidFill>
                  <a:srgbClr val="FFFFFF"/>
                </a:solidFill>
                <a:effectLst/>
                <a:uLnTx/>
                <a:uFillTx/>
                <a:latin typeface="Arial"/>
                <a:ea typeface="+mn-ea"/>
                <a:cs typeface="Arial"/>
              </a:rPr>
              <a:t>+14%</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44" name="object 18">
            <a:extLst>
              <a:ext uri="{FF2B5EF4-FFF2-40B4-BE49-F238E27FC236}">
                <a16:creationId xmlns:a16="http://schemas.microsoft.com/office/drawing/2014/main" id="{865CAC54-01F9-42EA-AEB0-B0FF6A65A239}"/>
              </a:ext>
            </a:extLst>
          </p:cNvPr>
          <p:cNvSpPr/>
          <p:nvPr/>
        </p:nvSpPr>
        <p:spPr>
          <a:xfrm>
            <a:off x="6949061" y="2405379"/>
            <a:ext cx="288290" cy="440690"/>
          </a:xfrm>
          <a:custGeom>
            <a:avLst/>
            <a:gdLst/>
            <a:ahLst/>
            <a:cxnLst/>
            <a:rect l="l" t="t" r="r" b="b"/>
            <a:pathLst>
              <a:path w="288290" h="440689">
                <a:moveTo>
                  <a:pt x="240029" y="0"/>
                </a:moveTo>
                <a:lnTo>
                  <a:pt x="48005" y="0"/>
                </a:lnTo>
                <a:lnTo>
                  <a:pt x="29307" y="3768"/>
                </a:lnTo>
                <a:lnTo>
                  <a:pt x="14049" y="14049"/>
                </a:lnTo>
                <a:lnTo>
                  <a:pt x="3768" y="29307"/>
                </a:lnTo>
                <a:lnTo>
                  <a:pt x="0" y="48006"/>
                </a:lnTo>
                <a:lnTo>
                  <a:pt x="0" y="392430"/>
                </a:lnTo>
                <a:lnTo>
                  <a:pt x="3768" y="411128"/>
                </a:lnTo>
                <a:lnTo>
                  <a:pt x="14049" y="426386"/>
                </a:lnTo>
                <a:lnTo>
                  <a:pt x="29307" y="436667"/>
                </a:lnTo>
                <a:lnTo>
                  <a:pt x="48005" y="440436"/>
                </a:lnTo>
                <a:lnTo>
                  <a:pt x="240029" y="440436"/>
                </a:lnTo>
                <a:lnTo>
                  <a:pt x="258728" y="436667"/>
                </a:lnTo>
                <a:lnTo>
                  <a:pt x="273986" y="426386"/>
                </a:lnTo>
                <a:lnTo>
                  <a:pt x="284267" y="411128"/>
                </a:lnTo>
                <a:lnTo>
                  <a:pt x="288035" y="392430"/>
                </a:lnTo>
                <a:lnTo>
                  <a:pt x="288035" y="48006"/>
                </a:lnTo>
                <a:lnTo>
                  <a:pt x="284267" y="29307"/>
                </a:lnTo>
                <a:lnTo>
                  <a:pt x="273986" y="14049"/>
                </a:lnTo>
                <a:lnTo>
                  <a:pt x="258728" y="3768"/>
                </a:lnTo>
                <a:lnTo>
                  <a:pt x="240029" y="0"/>
                </a:lnTo>
                <a:close/>
              </a:path>
            </a:pathLst>
          </a:custGeom>
          <a:solidFill>
            <a:srgbClr val="2CA48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5" name="object 19">
            <a:extLst>
              <a:ext uri="{FF2B5EF4-FFF2-40B4-BE49-F238E27FC236}">
                <a16:creationId xmlns:a16="http://schemas.microsoft.com/office/drawing/2014/main" id="{72A5C19A-7748-4187-B0FE-33798D231152}"/>
              </a:ext>
            </a:extLst>
          </p:cNvPr>
          <p:cNvSpPr/>
          <p:nvPr/>
        </p:nvSpPr>
        <p:spPr>
          <a:xfrm>
            <a:off x="6949061" y="4365244"/>
            <a:ext cx="288290" cy="439420"/>
          </a:xfrm>
          <a:custGeom>
            <a:avLst/>
            <a:gdLst/>
            <a:ahLst/>
            <a:cxnLst/>
            <a:rect l="l" t="t" r="r" b="b"/>
            <a:pathLst>
              <a:path w="288290" h="439420">
                <a:moveTo>
                  <a:pt x="240029" y="0"/>
                </a:moveTo>
                <a:lnTo>
                  <a:pt x="48005" y="0"/>
                </a:lnTo>
                <a:lnTo>
                  <a:pt x="29307" y="3768"/>
                </a:lnTo>
                <a:lnTo>
                  <a:pt x="14049" y="14049"/>
                </a:lnTo>
                <a:lnTo>
                  <a:pt x="3768" y="29307"/>
                </a:lnTo>
                <a:lnTo>
                  <a:pt x="0" y="48005"/>
                </a:lnTo>
                <a:lnTo>
                  <a:pt x="0" y="390905"/>
                </a:lnTo>
                <a:lnTo>
                  <a:pt x="3768" y="409604"/>
                </a:lnTo>
                <a:lnTo>
                  <a:pt x="14049" y="424862"/>
                </a:lnTo>
                <a:lnTo>
                  <a:pt x="29307" y="435143"/>
                </a:lnTo>
                <a:lnTo>
                  <a:pt x="48005" y="438911"/>
                </a:lnTo>
                <a:lnTo>
                  <a:pt x="240029" y="438911"/>
                </a:lnTo>
                <a:lnTo>
                  <a:pt x="258728" y="435143"/>
                </a:lnTo>
                <a:lnTo>
                  <a:pt x="273986" y="424862"/>
                </a:lnTo>
                <a:lnTo>
                  <a:pt x="284267" y="409604"/>
                </a:lnTo>
                <a:lnTo>
                  <a:pt x="288035" y="390905"/>
                </a:lnTo>
                <a:lnTo>
                  <a:pt x="288035" y="48005"/>
                </a:lnTo>
                <a:lnTo>
                  <a:pt x="284267" y="29307"/>
                </a:lnTo>
                <a:lnTo>
                  <a:pt x="273986" y="14049"/>
                </a:lnTo>
                <a:lnTo>
                  <a:pt x="258728" y="3768"/>
                </a:lnTo>
                <a:lnTo>
                  <a:pt x="240029" y="0"/>
                </a:lnTo>
                <a:close/>
              </a:path>
            </a:pathLst>
          </a:custGeom>
          <a:solidFill>
            <a:srgbClr val="0033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37914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589C-5CE8-49B7-A542-D998F285157E}"/>
              </a:ext>
            </a:extLst>
          </p:cNvPr>
          <p:cNvSpPr>
            <a:spLocks noGrp="1"/>
          </p:cNvSpPr>
          <p:nvPr>
            <p:ph type="ctrTitle"/>
          </p:nvPr>
        </p:nvSpPr>
        <p:spPr/>
        <p:txBody>
          <a:bodyPr/>
          <a:lstStyle/>
          <a:p>
            <a:r>
              <a:rPr lang="en-GB" b="1" dirty="0"/>
              <a:t>OUT-OF-HOME EXPOSURE </a:t>
            </a:r>
          </a:p>
        </p:txBody>
      </p:sp>
    </p:spTree>
    <p:extLst>
      <p:ext uri="{BB962C8B-B14F-4D97-AF65-F5344CB8AC3E}">
        <p14:creationId xmlns:p14="http://schemas.microsoft.com/office/powerpoint/2010/main" val="1989721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391B60-4510-4B11-9D65-B27314010256}"/>
              </a:ext>
            </a:extLst>
          </p:cNvPr>
          <p:cNvSpPr>
            <a:spLocks noGrp="1"/>
          </p:cNvSpPr>
          <p:nvPr>
            <p:ph type="title"/>
          </p:nvPr>
        </p:nvSpPr>
        <p:spPr/>
        <p:txBody>
          <a:bodyPr/>
          <a:lstStyle/>
          <a:p>
            <a:r>
              <a:rPr lang="en-GB"/>
              <a:t>HEAVY EXPOSURE TO OUT-OF-HOME </a:t>
            </a:r>
          </a:p>
        </p:txBody>
      </p:sp>
      <p:pic>
        <p:nvPicPr>
          <p:cNvPr id="10" name="Picture Placeholder 9" descr="A picture containing text, outdoor&#10;&#10;Description automatically generated">
            <a:extLst>
              <a:ext uri="{FF2B5EF4-FFF2-40B4-BE49-F238E27FC236}">
                <a16:creationId xmlns:a16="http://schemas.microsoft.com/office/drawing/2014/main" id="{BE1F07CE-0AD5-4406-AA3E-018906E29B16}"/>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val="0"/>
              </a:ext>
            </a:extLst>
          </a:blip>
          <a:srcRect l="4835" r="22683"/>
          <a:stretch/>
        </p:blipFill>
        <p:spPr>
          <a:xfrm>
            <a:off x="5195888" y="1628775"/>
            <a:ext cx="3421062" cy="5040313"/>
          </a:xfrm>
        </p:spPr>
      </p:pic>
      <p:pic>
        <p:nvPicPr>
          <p:cNvPr id="16" name="Picture Placeholder 15" descr="A picture containing text, floor, indoor&#10;&#10;Description automatically generated">
            <a:extLst>
              <a:ext uri="{FF2B5EF4-FFF2-40B4-BE49-F238E27FC236}">
                <a16:creationId xmlns:a16="http://schemas.microsoft.com/office/drawing/2014/main" id="{078DFD26-9D94-4303-B93B-976166B21834}"/>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l="2649" r="2649"/>
          <a:stretch>
            <a:fillRect/>
          </a:stretch>
        </p:blipFill>
        <p:spPr/>
      </p:pic>
      <p:pic>
        <p:nvPicPr>
          <p:cNvPr id="19" name="Picture Placeholder 18" descr="A picture containing outdoor, sky&#10;&#10;Description automatically generated">
            <a:extLst>
              <a:ext uri="{FF2B5EF4-FFF2-40B4-BE49-F238E27FC236}">
                <a16:creationId xmlns:a16="http://schemas.microsoft.com/office/drawing/2014/main" id="{6288C6C8-5D42-483B-816B-95887D34F7DF}"/>
              </a:ext>
            </a:extLst>
          </p:cNvPr>
          <p:cNvPicPr>
            <a:picLocks noGrp="1" noChangeAspect="1"/>
          </p:cNvPicPr>
          <p:nvPr>
            <p:ph type="pic" sz="quarter" idx="18"/>
          </p:nvPr>
        </p:nvPicPr>
        <p:blipFill>
          <a:blip r:embed="rId5" cstate="print">
            <a:extLst>
              <a:ext uri="{28A0092B-C50C-407E-A947-70E740481C1C}">
                <a14:useLocalDpi xmlns:a14="http://schemas.microsoft.com/office/drawing/2010/main" val="0"/>
              </a:ext>
            </a:extLst>
          </a:blip>
          <a:srcRect l="4578" r="4578"/>
          <a:stretch>
            <a:fillRect/>
          </a:stretch>
        </p:blipFill>
        <p:spPr/>
      </p:pic>
      <p:pic>
        <p:nvPicPr>
          <p:cNvPr id="36" name="Picture Placeholder 35" descr="A picture containing text, building, outdoor&#10;&#10;Description automatically generated">
            <a:extLst>
              <a:ext uri="{FF2B5EF4-FFF2-40B4-BE49-F238E27FC236}">
                <a16:creationId xmlns:a16="http://schemas.microsoft.com/office/drawing/2014/main" id="{CC9B6074-332E-46AE-8E7F-2607A508FF74}"/>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t="5576" b="5576"/>
          <a:stretch>
            <a:fillRect/>
          </a:stretch>
        </p:blipFill>
        <p:spPr/>
      </p:pic>
      <p:pic>
        <p:nvPicPr>
          <p:cNvPr id="38" name="Picture Placeholder 37" descr="A picture containing text, person, building, standing&#10;&#10;Description automatically generated">
            <a:extLst>
              <a:ext uri="{FF2B5EF4-FFF2-40B4-BE49-F238E27FC236}">
                <a16:creationId xmlns:a16="http://schemas.microsoft.com/office/drawing/2014/main" id="{DC560E50-6F47-4C77-B8F1-5CEDC69E0F58}"/>
              </a:ext>
            </a:extLst>
          </p:cNvPr>
          <p:cNvPicPr>
            <a:picLocks noGrp="1" noChangeAspect="1"/>
          </p:cNvPicPr>
          <p:nvPr>
            <p:ph type="pic" sz="quarter" idx="15"/>
          </p:nvPr>
        </p:nvPicPr>
        <p:blipFill rotWithShape="1">
          <a:blip r:embed="rId7">
            <a:extLst>
              <a:ext uri="{28A0092B-C50C-407E-A947-70E740481C1C}">
                <a14:useLocalDpi xmlns:a14="http://schemas.microsoft.com/office/drawing/2010/main" val="0"/>
              </a:ext>
            </a:extLst>
          </a:blip>
          <a:srcRect l="90" t="12313" r="-90" b="39351"/>
          <a:stretch/>
        </p:blipFill>
        <p:spPr>
          <a:xfrm>
            <a:off x="159924" y="1628775"/>
            <a:ext cx="4860925" cy="1979613"/>
          </a:xfrm>
        </p:spPr>
      </p:pic>
      <p:sp>
        <p:nvSpPr>
          <p:cNvPr id="39" name="Rectangle 38">
            <a:extLst>
              <a:ext uri="{FF2B5EF4-FFF2-40B4-BE49-F238E27FC236}">
                <a16:creationId xmlns:a16="http://schemas.microsoft.com/office/drawing/2014/main" id="{0F09A6D0-290A-47E0-AD7C-AEC7056A70E8}"/>
              </a:ext>
            </a:extLst>
          </p:cNvPr>
          <p:cNvSpPr/>
          <p:nvPr/>
        </p:nvSpPr>
        <p:spPr>
          <a:xfrm>
            <a:off x="155575" y="1628775"/>
            <a:ext cx="4860925" cy="1979613"/>
          </a:xfrm>
          <a:prstGeom prst="rect">
            <a:avLst/>
          </a:prstGeom>
          <a:solidFill>
            <a:srgbClr val="2CA58D">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FED505A7-2406-406C-BE03-47C96365319D}"/>
              </a:ext>
            </a:extLst>
          </p:cNvPr>
          <p:cNvSpPr/>
          <p:nvPr/>
        </p:nvSpPr>
        <p:spPr>
          <a:xfrm>
            <a:off x="155574" y="3789362"/>
            <a:ext cx="4860925" cy="2879725"/>
          </a:xfrm>
          <a:prstGeom prst="rect">
            <a:avLst/>
          </a:prstGeom>
          <a:solidFill>
            <a:schemeClr val="accent1">
              <a:alpha val="6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83959DB-1B51-4AB0-9FDF-34F1F5FAD3CC}"/>
              </a:ext>
            </a:extLst>
          </p:cNvPr>
          <p:cNvSpPr/>
          <p:nvPr/>
        </p:nvSpPr>
        <p:spPr>
          <a:xfrm>
            <a:off x="5195886" y="1628774"/>
            <a:ext cx="3421063" cy="5040313"/>
          </a:xfrm>
          <a:prstGeom prst="rect">
            <a:avLst/>
          </a:prstGeom>
          <a:solidFill>
            <a:schemeClr val="accent6">
              <a:alpha val="63922"/>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8E54F83C-9A0C-4444-A45E-D6A38CC65474}"/>
              </a:ext>
            </a:extLst>
          </p:cNvPr>
          <p:cNvSpPr/>
          <p:nvPr/>
        </p:nvSpPr>
        <p:spPr>
          <a:xfrm>
            <a:off x="8791985" y="1628775"/>
            <a:ext cx="3240087" cy="1979614"/>
          </a:xfrm>
          <a:prstGeom prst="rect">
            <a:avLst/>
          </a:prstGeom>
          <a:solidFill>
            <a:schemeClr val="accent2">
              <a:alpha val="63922"/>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1751009B-1730-4204-B513-72E6F8923C10}"/>
              </a:ext>
            </a:extLst>
          </p:cNvPr>
          <p:cNvSpPr/>
          <p:nvPr/>
        </p:nvSpPr>
        <p:spPr>
          <a:xfrm>
            <a:off x="8791986" y="3789362"/>
            <a:ext cx="3240087" cy="2879725"/>
          </a:xfrm>
          <a:prstGeom prst="rect">
            <a:avLst/>
          </a:prstGeom>
          <a:solidFill>
            <a:schemeClr val="accent3">
              <a:alpha val="63922"/>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525042D1-48E7-4B39-BFB4-40CF5E7942D4}"/>
              </a:ext>
            </a:extLst>
          </p:cNvPr>
          <p:cNvSpPr txBox="1"/>
          <p:nvPr/>
        </p:nvSpPr>
        <p:spPr>
          <a:xfrm>
            <a:off x="1313613" y="1806372"/>
            <a:ext cx="2468592" cy="1661993"/>
          </a:xfrm>
          <a:prstGeom prst="rect">
            <a:avLst/>
          </a:prstGeom>
          <a:noFill/>
        </p:spPr>
        <p:txBody>
          <a:bodyPr wrap="square" rtlCol="0">
            <a:spAutoFit/>
          </a:bodyPr>
          <a:lstStyle/>
          <a:p>
            <a:pPr algn="ctr"/>
            <a:r>
              <a:rPr lang="en-GB" sz="5400" b="1" dirty="0">
                <a:solidFill>
                  <a:schemeClr val="bg1"/>
                </a:solidFill>
              </a:rPr>
              <a:t>+131% </a:t>
            </a:r>
          </a:p>
          <a:p>
            <a:pPr algn="ctr"/>
            <a:r>
              <a:rPr lang="en-GB" sz="4800" spc="300" dirty="0">
                <a:solidFill>
                  <a:schemeClr val="bg1"/>
                </a:solidFill>
              </a:rPr>
              <a:t>Rail</a:t>
            </a:r>
          </a:p>
        </p:txBody>
      </p:sp>
      <p:sp>
        <p:nvSpPr>
          <p:cNvPr id="45" name="TextBox 44">
            <a:extLst>
              <a:ext uri="{FF2B5EF4-FFF2-40B4-BE49-F238E27FC236}">
                <a16:creationId xmlns:a16="http://schemas.microsoft.com/office/drawing/2014/main" id="{E5BE0DED-0E87-4189-AFFD-A0EFC855D253}"/>
              </a:ext>
            </a:extLst>
          </p:cNvPr>
          <p:cNvSpPr txBox="1"/>
          <p:nvPr/>
        </p:nvSpPr>
        <p:spPr>
          <a:xfrm>
            <a:off x="9011918" y="4429005"/>
            <a:ext cx="2800219" cy="1600438"/>
          </a:xfrm>
          <a:prstGeom prst="rect">
            <a:avLst/>
          </a:prstGeom>
          <a:noFill/>
        </p:spPr>
        <p:txBody>
          <a:bodyPr wrap="square" rtlCol="0">
            <a:spAutoFit/>
          </a:bodyPr>
          <a:lstStyle/>
          <a:p>
            <a:pPr algn="ctr"/>
            <a:r>
              <a:rPr lang="en-GB" sz="5400" b="1" dirty="0">
                <a:solidFill>
                  <a:schemeClr val="bg1"/>
                </a:solidFill>
              </a:rPr>
              <a:t>+133% </a:t>
            </a:r>
          </a:p>
          <a:p>
            <a:pPr algn="ctr"/>
            <a:r>
              <a:rPr lang="en-GB" sz="4400" spc="300" dirty="0">
                <a:solidFill>
                  <a:schemeClr val="bg1"/>
                </a:solidFill>
              </a:rPr>
              <a:t>Malls</a:t>
            </a:r>
          </a:p>
        </p:txBody>
      </p:sp>
      <p:sp>
        <p:nvSpPr>
          <p:cNvPr id="46" name="TextBox 45">
            <a:extLst>
              <a:ext uri="{FF2B5EF4-FFF2-40B4-BE49-F238E27FC236}">
                <a16:creationId xmlns:a16="http://schemas.microsoft.com/office/drawing/2014/main" id="{DBD36D5F-0961-49B9-90E6-28392B0EAB05}"/>
              </a:ext>
            </a:extLst>
          </p:cNvPr>
          <p:cNvSpPr txBox="1"/>
          <p:nvPr/>
        </p:nvSpPr>
        <p:spPr>
          <a:xfrm>
            <a:off x="5016499" y="2970411"/>
            <a:ext cx="4041046" cy="2277547"/>
          </a:xfrm>
          <a:prstGeom prst="rect">
            <a:avLst/>
          </a:prstGeom>
          <a:noFill/>
        </p:spPr>
        <p:txBody>
          <a:bodyPr wrap="square" rtlCol="0">
            <a:spAutoFit/>
          </a:bodyPr>
          <a:lstStyle/>
          <a:p>
            <a:pPr algn="ctr"/>
            <a:r>
              <a:rPr lang="en-GB" sz="5400" b="1" dirty="0">
                <a:solidFill>
                  <a:schemeClr val="bg1"/>
                </a:solidFill>
              </a:rPr>
              <a:t>+156% </a:t>
            </a:r>
          </a:p>
          <a:p>
            <a:pPr algn="ctr"/>
            <a:r>
              <a:rPr lang="en-GB" sz="4400" spc="300" dirty="0">
                <a:solidFill>
                  <a:schemeClr val="bg1"/>
                </a:solidFill>
              </a:rPr>
              <a:t>Super-</a:t>
            </a:r>
          </a:p>
          <a:p>
            <a:pPr algn="ctr"/>
            <a:r>
              <a:rPr lang="en-GB" sz="4400" spc="300" dirty="0">
                <a:solidFill>
                  <a:schemeClr val="bg1"/>
                </a:solidFill>
              </a:rPr>
              <a:t>market</a:t>
            </a:r>
          </a:p>
        </p:txBody>
      </p:sp>
      <p:sp>
        <p:nvSpPr>
          <p:cNvPr id="47" name="TextBox 46">
            <a:extLst>
              <a:ext uri="{FF2B5EF4-FFF2-40B4-BE49-F238E27FC236}">
                <a16:creationId xmlns:a16="http://schemas.microsoft.com/office/drawing/2014/main" id="{CE2B2057-A2D5-464E-B95D-8DA91D27FC0F}"/>
              </a:ext>
            </a:extLst>
          </p:cNvPr>
          <p:cNvSpPr txBox="1"/>
          <p:nvPr/>
        </p:nvSpPr>
        <p:spPr>
          <a:xfrm>
            <a:off x="1218615" y="4090450"/>
            <a:ext cx="3000459" cy="2277547"/>
          </a:xfrm>
          <a:prstGeom prst="rect">
            <a:avLst/>
          </a:prstGeom>
          <a:noFill/>
        </p:spPr>
        <p:txBody>
          <a:bodyPr wrap="square" rtlCol="0">
            <a:spAutoFit/>
          </a:bodyPr>
          <a:lstStyle/>
          <a:p>
            <a:pPr algn="ctr"/>
            <a:r>
              <a:rPr lang="en-GB" sz="5400" b="1" dirty="0">
                <a:solidFill>
                  <a:schemeClr val="bg1"/>
                </a:solidFill>
              </a:rPr>
              <a:t>+74% </a:t>
            </a:r>
          </a:p>
          <a:p>
            <a:pPr algn="ctr"/>
            <a:r>
              <a:rPr lang="en-GB" sz="4400" spc="300" dirty="0">
                <a:solidFill>
                  <a:schemeClr val="bg1"/>
                </a:solidFill>
              </a:rPr>
              <a:t>Street Furniture</a:t>
            </a:r>
          </a:p>
        </p:txBody>
      </p:sp>
      <p:sp>
        <p:nvSpPr>
          <p:cNvPr id="48" name="TextBox 47">
            <a:extLst>
              <a:ext uri="{FF2B5EF4-FFF2-40B4-BE49-F238E27FC236}">
                <a16:creationId xmlns:a16="http://schemas.microsoft.com/office/drawing/2014/main" id="{53D89547-DED3-4076-9C44-B5FE870BAA5E}"/>
              </a:ext>
            </a:extLst>
          </p:cNvPr>
          <p:cNvSpPr txBox="1"/>
          <p:nvPr/>
        </p:nvSpPr>
        <p:spPr>
          <a:xfrm>
            <a:off x="8836883" y="1979947"/>
            <a:ext cx="3195189" cy="1200329"/>
          </a:xfrm>
          <a:prstGeom prst="rect">
            <a:avLst/>
          </a:prstGeom>
          <a:noFill/>
        </p:spPr>
        <p:txBody>
          <a:bodyPr wrap="square" rtlCol="0">
            <a:spAutoFit/>
          </a:bodyPr>
          <a:lstStyle/>
          <a:p>
            <a:pPr algn="ctr"/>
            <a:r>
              <a:rPr lang="en-GB" sz="4400" b="1" dirty="0">
                <a:solidFill>
                  <a:schemeClr val="bg1"/>
                </a:solidFill>
              </a:rPr>
              <a:t>+69% </a:t>
            </a:r>
          </a:p>
          <a:p>
            <a:pPr algn="ctr"/>
            <a:r>
              <a:rPr lang="en-GB" sz="2800" spc="300" dirty="0">
                <a:solidFill>
                  <a:schemeClr val="bg1"/>
                </a:solidFill>
              </a:rPr>
              <a:t>Large Format</a:t>
            </a:r>
          </a:p>
        </p:txBody>
      </p:sp>
    </p:spTree>
    <p:extLst>
      <p:ext uri="{BB962C8B-B14F-4D97-AF65-F5344CB8AC3E}">
        <p14:creationId xmlns:p14="http://schemas.microsoft.com/office/powerpoint/2010/main" val="445297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3B1408-4E22-48A3-9DA7-31A007523E78}"/>
              </a:ext>
            </a:extLst>
          </p:cNvPr>
          <p:cNvSpPr>
            <a:spLocks noGrp="1"/>
          </p:cNvSpPr>
          <p:nvPr>
            <p:ph type="title"/>
          </p:nvPr>
        </p:nvSpPr>
        <p:spPr/>
        <p:txBody>
          <a:bodyPr>
            <a:normAutofit fontScale="90000"/>
          </a:bodyPr>
          <a:lstStyle/>
          <a:p>
            <a:r>
              <a:rPr lang="en-GB" dirty="0"/>
              <a:t>KEY RAIL TERMINI</a:t>
            </a:r>
            <a:br>
              <a:rPr lang="en-GB" dirty="0"/>
            </a:br>
            <a:r>
              <a:rPr lang="en-GB" sz="1800" b="0" dirty="0">
                <a:solidFill>
                  <a:schemeClr val="accent6"/>
                </a:solidFill>
              </a:rPr>
              <a:t>NATIONWIDE &amp; LONDON </a:t>
            </a:r>
            <a:br>
              <a:rPr lang="en-GB" dirty="0"/>
            </a:br>
            <a:br>
              <a:rPr lang="en-GB" dirty="0"/>
            </a:br>
            <a:endParaRPr lang="en-GB" dirty="0"/>
          </a:p>
        </p:txBody>
      </p:sp>
      <p:graphicFrame>
        <p:nvGraphicFramePr>
          <p:cNvPr id="13" name="Table 9">
            <a:extLst>
              <a:ext uri="{FF2B5EF4-FFF2-40B4-BE49-F238E27FC236}">
                <a16:creationId xmlns:a16="http://schemas.microsoft.com/office/drawing/2014/main" id="{8BDE9999-A00D-4687-83B9-118D79099994}"/>
              </a:ext>
            </a:extLst>
          </p:cNvPr>
          <p:cNvGraphicFramePr>
            <a:graphicFrameLocks noGrp="1"/>
          </p:cNvGraphicFramePr>
          <p:nvPr>
            <p:ph idx="1"/>
            <p:extLst>
              <p:ext uri="{D42A27DB-BD31-4B8C-83A1-F6EECF244321}">
                <p14:modId xmlns:p14="http://schemas.microsoft.com/office/powerpoint/2010/main" val="2230625469"/>
              </p:ext>
            </p:extLst>
          </p:nvPr>
        </p:nvGraphicFramePr>
        <p:xfrm>
          <a:off x="523875" y="1374035"/>
          <a:ext cx="5221288" cy="4048760"/>
        </p:xfrm>
        <a:graphic>
          <a:graphicData uri="http://schemas.openxmlformats.org/drawingml/2006/table">
            <a:tbl>
              <a:tblPr firstRow="1" bandRow="1">
                <a:tableStyleId>{5C22544A-7EE6-4342-B048-85BDC9FD1C3A}</a:tableStyleId>
              </a:tblPr>
              <a:tblGrid>
                <a:gridCol w="3092782">
                  <a:extLst>
                    <a:ext uri="{9D8B030D-6E8A-4147-A177-3AD203B41FA5}">
                      <a16:colId xmlns:a16="http://schemas.microsoft.com/office/drawing/2014/main" val="3274628832"/>
                    </a:ext>
                  </a:extLst>
                </a:gridCol>
                <a:gridCol w="2128506">
                  <a:extLst>
                    <a:ext uri="{9D8B030D-6E8A-4147-A177-3AD203B41FA5}">
                      <a16:colId xmlns:a16="http://schemas.microsoft.com/office/drawing/2014/main" val="1868794103"/>
                    </a:ext>
                  </a:extLst>
                </a:gridCol>
              </a:tblGrid>
              <a:tr h="370840">
                <a:tc>
                  <a:txBody>
                    <a:bodyPr/>
                    <a:lstStyle/>
                    <a:p>
                      <a:pPr algn="ctr"/>
                      <a:r>
                        <a:rPr lang="en-GB" dirty="0"/>
                        <a:t>UK STATIONS </a:t>
                      </a:r>
                      <a:endParaRPr lang="en-GB"/>
                    </a:p>
                  </a:txBody>
                  <a:tcPr>
                    <a:solidFill>
                      <a:schemeClr val="accent5"/>
                    </a:solidFill>
                  </a:tcPr>
                </a:tc>
                <a:tc>
                  <a:txBody>
                    <a:bodyPr/>
                    <a:lstStyle/>
                    <a:p>
                      <a:pPr algn="ctr"/>
                      <a:r>
                        <a:rPr lang="en-GB" dirty="0"/>
                        <a:t>INDEX </a:t>
                      </a:r>
                      <a:endParaRPr lang="en-GB"/>
                    </a:p>
                  </a:txBody>
                  <a:tcPr>
                    <a:solidFill>
                      <a:schemeClr val="accent5"/>
                    </a:solidFill>
                  </a:tcPr>
                </a:tc>
                <a:extLst>
                  <a:ext uri="{0D108BD9-81ED-4DB2-BD59-A6C34878D82A}">
                    <a16:rowId xmlns:a16="http://schemas.microsoft.com/office/drawing/2014/main" val="4081234007"/>
                  </a:ext>
                </a:extLst>
              </a:tr>
              <a:tr h="370840">
                <a:tc>
                  <a:txBody>
                    <a:bodyPr/>
                    <a:lstStyle/>
                    <a:p>
                      <a:r>
                        <a:rPr lang="en-GB" b="0" dirty="0">
                          <a:solidFill>
                            <a:schemeClr val="tx1"/>
                          </a:solidFill>
                        </a:rPr>
                        <a:t>Watford Junction</a:t>
                      </a:r>
                    </a:p>
                  </a:txBody>
                  <a:tcPr/>
                </a:tc>
                <a:tc>
                  <a:txBody>
                    <a:bodyPr/>
                    <a:lstStyle/>
                    <a:p>
                      <a:pPr algn="ctr"/>
                      <a:r>
                        <a:rPr lang="en-GB" b="1" dirty="0">
                          <a:solidFill>
                            <a:schemeClr val="tx1"/>
                          </a:solidFill>
                        </a:rPr>
                        <a:t>235</a:t>
                      </a:r>
                    </a:p>
                  </a:txBody>
                  <a:tcPr/>
                </a:tc>
                <a:extLst>
                  <a:ext uri="{0D108BD9-81ED-4DB2-BD59-A6C34878D82A}">
                    <a16:rowId xmlns:a16="http://schemas.microsoft.com/office/drawing/2014/main" val="3877903484"/>
                  </a:ext>
                </a:extLst>
              </a:tr>
              <a:tr h="370840">
                <a:tc>
                  <a:txBody>
                    <a:bodyPr/>
                    <a:lstStyle/>
                    <a:p>
                      <a:r>
                        <a:rPr lang="en-GB" dirty="0">
                          <a:solidFill>
                            <a:schemeClr val="tx1"/>
                          </a:solidFill>
                        </a:rPr>
                        <a:t>Bristol Temple Meads </a:t>
                      </a:r>
                      <a:endParaRPr lang="en-GB">
                        <a:solidFill>
                          <a:schemeClr val="tx1"/>
                        </a:solidFill>
                      </a:endParaRPr>
                    </a:p>
                  </a:txBody>
                  <a:tcPr/>
                </a:tc>
                <a:tc>
                  <a:txBody>
                    <a:bodyPr/>
                    <a:lstStyle/>
                    <a:p>
                      <a:pPr algn="ctr"/>
                      <a:r>
                        <a:rPr lang="en-GB" b="1" dirty="0">
                          <a:solidFill>
                            <a:schemeClr val="tx1"/>
                          </a:solidFill>
                        </a:rPr>
                        <a:t>232</a:t>
                      </a:r>
                    </a:p>
                  </a:txBody>
                  <a:tcPr/>
                </a:tc>
                <a:extLst>
                  <a:ext uri="{0D108BD9-81ED-4DB2-BD59-A6C34878D82A}">
                    <a16:rowId xmlns:a16="http://schemas.microsoft.com/office/drawing/2014/main" val="1224984603"/>
                  </a:ext>
                </a:extLst>
              </a:tr>
              <a:tr h="370840">
                <a:tc>
                  <a:txBody>
                    <a:bodyPr/>
                    <a:lstStyle/>
                    <a:p>
                      <a:r>
                        <a:rPr lang="en-GB" b="0" dirty="0">
                          <a:solidFill>
                            <a:schemeClr val="tx1"/>
                          </a:solidFill>
                        </a:rPr>
                        <a:t>Birmingham Moor Street </a:t>
                      </a:r>
                      <a:endParaRPr lang="en-GB" b="0">
                        <a:solidFill>
                          <a:schemeClr val="tx1"/>
                        </a:solidFill>
                      </a:endParaRPr>
                    </a:p>
                  </a:txBody>
                  <a:tcPr/>
                </a:tc>
                <a:tc>
                  <a:txBody>
                    <a:bodyPr/>
                    <a:lstStyle/>
                    <a:p>
                      <a:pPr algn="ctr"/>
                      <a:r>
                        <a:rPr lang="en-GB" b="1" dirty="0">
                          <a:solidFill>
                            <a:schemeClr val="tx1"/>
                          </a:solidFill>
                        </a:rPr>
                        <a:t>222</a:t>
                      </a:r>
                    </a:p>
                  </a:txBody>
                  <a:tcPr/>
                </a:tc>
                <a:extLst>
                  <a:ext uri="{0D108BD9-81ED-4DB2-BD59-A6C34878D82A}">
                    <a16:rowId xmlns:a16="http://schemas.microsoft.com/office/drawing/2014/main" val="1325452806"/>
                  </a:ext>
                </a:extLst>
              </a:tr>
              <a:tr h="370840">
                <a:tc>
                  <a:txBody>
                    <a:bodyPr/>
                    <a:lstStyle/>
                    <a:p>
                      <a:r>
                        <a:rPr lang="en-GB" b="0" dirty="0">
                          <a:solidFill>
                            <a:schemeClr val="tx1"/>
                          </a:solidFill>
                        </a:rPr>
                        <a:t>Oxford </a:t>
                      </a:r>
                      <a:endParaRPr lang="en-GB" b="0">
                        <a:solidFill>
                          <a:schemeClr val="tx1"/>
                        </a:solidFill>
                      </a:endParaRPr>
                    </a:p>
                  </a:txBody>
                  <a:tcPr/>
                </a:tc>
                <a:tc>
                  <a:txBody>
                    <a:bodyPr/>
                    <a:lstStyle/>
                    <a:p>
                      <a:pPr algn="ctr"/>
                      <a:r>
                        <a:rPr lang="en-GB" b="1" dirty="0">
                          <a:solidFill>
                            <a:schemeClr val="tx1"/>
                          </a:solidFill>
                        </a:rPr>
                        <a:t>157</a:t>
                      </a:r>
                    </a:p>
                  </a:txBody>
                  <a:tcPr/>
                </a:tc>
                <a:extLst>
                  <a:ext uri="{0D108BD9-81ED-4DB2-BD59-A6C34878D82A}">
                    <a16:rowId xmlns:a16="http://schemas.microsoft.com/office/drawing/2014/main" val="1443302630"/>
                  </a:ext>
                </a:extLst>
              </a:tr>
              <a:tr h="0">
                <a:tc>
                  <a:txBody>
                    <a:bodyPr/>
                    <a:lstStyle/>
                    <a:p>
                      <a:r>
                        <a:rPr lang="en-GB" dirty="0"/>
                        <a:t>Nottingham </a:t>
                      </a:r>
                      <a:endParaRPr lang="en-GB"/>
                    </a:p>
                  </a:txBody>
                  <a:tcPr/>
                </a:tc>
                <a:tc>
                  <a:txBody>
                    <a:bodyPr/>
                    <a:lstStyle/>
                    <a:p>
                      <a:pPr algn="ctr"/>
                      <a:r>
                        <a:rPr lang="en-GB" b="1" dirty="0"/>
                        <a:t>148</a:t>
                      </a:r>
                    </a:p>
                  </a:txBody>
                  <a:tcPr/>
                </a:tc>
                <a:extLst>
                  <a:ext uri="{0D108BD9-81ED-4DB2-BD59-A6C34878D82A}">
                    <a16:rowId xmlns:a16="http://schemas.microsoft.com/office/drawing/2014/main" val="3786751239"/>
                  </a:ext>
                </a:extLst>
              </a:tr>
              <a:tr h="0">
                <a:tc>
                  <a:txBody>
                    <a:bodyPr/>
                    <a:lstStyle/>
                    <a:p>
                      <a:r>
                        <a:rPr lang="en-GB" dirty="0"/>
                        <a:t>Glasgow Central </a:t>
                      </a:r>
                      <a:endParaRPr lang="en-GB"/>
                    </a:p>
                  </a:txBody>
                  <a:tcPr/>
                </a:tc>
                <a:tc>
                  <a:txBody>
                    <a:bodyPr/>
                    <a:lstStyle/>
                    <a:p>
                      <a:pPr algn="ctr"/>
                      <a:r>
                        <a:rPr lang="en-GB" b="1" dirty="0"/>
                        <a:t>147</a:t>
                      </a:r>
                    </a:p>
                  </a:txBody>
                  <a:tcPr/>
                </a:tc>
                <a:extLst>
                  <a:ext uri="{0D108BD9-81ED-4DB2-BD59-A6C34878D82A}">
                    <a16:rowId xmlns:a16="http://schemas.microsoft.com/office/drawing/2014/main" val="1539755082"/>
                  </a:ext>
                </a:extLst>
              </a:tr>
              <a:tr h="0">
                <a:tc>
                  <a:txBody>
                    <a:bodyPr/>
                    <a:lstStyle/>
                    <a:p>
                      <a:r>
                        <a:rPr lang="en-GB" dirty="0"/>
                        <a:t>Edinburgh Waverley </a:t>
                      </a:r>
                    </a:p>
                  </a:txBody>
                  <a:tcPr/>
                </a:tc>
                <a:tc>
                  <a:txBody>
                    <a:bodyPr/>
                    <a:lstStyle/>
                    <a:p>
                      <a:pPr algn="ctr"/>
                      <a:r>
                        <a:rPr lang="en-GB" b="1" dirty="0"/>
                        <a:t>140</a:t>
                      </a:r>
                    </a:p>
                  </a:txBody>
                  <a:tcPr/>
                </a:tc>
                <a:extLst>
                  <a:ext uri="{0D108BD9-81ED-4DB2-BD59-A6C34878D82A}">
                    <a16:rowId xmlns:a16="http://schemas.microsoft.com/office/drawing/2014/main" val="2163344585"/>
                  </a:ext>
                </a:extLst>
              </a:tr>
              <a:tr h="0">
                <a:tc>
                  <a:txBody>
                    <a:bodyPr/>
                    <a:lstStyle/>
                    <a:p>
                      <a:r>
                        <a:rPr lang="en-GB" dirty="0"/>
                        <a:t>Reading </a:t>
                      </a:r>
                      <a:endParaRPr lang="en-GB"/>
                    </a:p>
                  </a:txBody>
                  <a:tcPr/>
                </a:tc>
                <a:tc>
                  <a:txBody>
                    <a:bodyPr/>
                    <a:lstStyle/>
                    <a:p>
                      <a:pPr algn="ctr"/>
                      <a:r>
                        <a:rPr lang="en-GB" b="1" dirty="0"/>
                        <a:t>130</a:t>
                      </a:r>
                    </a:p>
                  </a:txBody>
                  <a:tcPr/>
                </a:tc>
                <a:extLst>
                  <a:ext uri="{0D108BD9-81ED-4DB2-BD59-A6C34878D82A}">
                    <a16:rowId xmlns:a16="http://schemas.microsoft.com/office/drawing/2014/main" val="3009239635"/>
                  </a:ext>
                </a:extLst>
              </a:tr>
              <a:tr h="0">
                <a:tc>
                  <a:txBody>
                    <a:bodyPr/>
                    <a:lstStyle/>
                    <a:p>
                      <a:r>
                        <a:rPr lang="en-GB" dirty="0"/>
                        <a:t>Newcastle </a:t>
                      </a:r>
                      <a:endParaRPr lang="en-GB"/>
                    </a:p>
                  </a:txBody>
                  <a:tcPr/>
                </a:tc>
                <a:tc>
                  <a:txBody>
                    <a:bodyPr/>
                    <a:lstStyle/>
                    <a:p>
                      <a:pPr algn="ctr"/>
                      <a:r>
                        <a:rPr lang="en-GB" b="1" dirty="0"/>
                        <a:t>126</a:t>
                      </a:r>
                    </a:p>
                  </a:txBody>
                  <a:tcPr/>
                </a:tc>
                <a:extLst>
                  <a:ext uri="{0D108BD9-81ED-4DB2-BD59-A6C34878D82A}">
                    <a16:rowId xmlns:a16="http://schemas.microsoft.com/office/drawing/2014/main" val="1572259134"/>
                  </a:ext>
                </a:extLst>
              </a:tr>
              <a:tr h="0">
                <a:tc>
                  <a:txBody>
                    <a:bodyPr/>
                    <a:lstStyle/>
                    <a:p>
                      <a:r>
                        <a:rPr lang="en-GB" dirty="0"/>
                        <a:t>Manchester Piccadilly </a:t>
                      </a:r>
                      <a:endParaRPr lang="en-GB"/>
                    </a:p>
                  </a:txBody>
                  <a:tcPr/>
                </a:tc>
                <a:tc>
                  <a:txBody>
                    <a:bodyPr/>
                    <a:lstStyle/>
                    <a:p>
                      <a:pPr algn="ctr"/>
                      <a:r>
                        <a:rPr lang="en-GB" b="1" dirty="0"/>
                        <a:t>113</a:t>
                      </a:r>
                    </a:p>
                  </a:txBody>
                  <a:tcPr/>
                </a:tc>
                <a:extLst>
                  <a:ext uri="{0D108BD9-81ED-4DB2-BD59-A6C34878D82A}">
                    <a16:rowId xmlns:a16="http://schemas.microsoft.com/office/drawing/2014/main" val="2005459048"/>
                  </a:ext>
                </a:extLst>
              </a:tr>
            </a:tbl>
          </a:graphicData>
        </a:graphic>
      </p:graphicFrame>
      <p:graphicFrame>
        <p:nvGraphicFramePr>
          <p:cNvPr id="16" name="Table 9">
            <a:extLst>
              <a:ext uri="{FF2B5EF4-FFF2-40B4-BE49-F238E27FC236}">
                <a16:creationId xmlns:a16="http://schemas.microsoft.com/office/drawing/2014/main" id="{2469FE04-C252-4D16-A175-62888B27EAA2}"/>
              </a:ext>
            </a:extLst>
          </p:cNvPr>
          <p:cNvGraphicFramePr>
            <a:graphicFrameLocks/>
          </p:cNvGraphicFramePr>
          <p:nvPr>
            <p:extLst>
              <p:ext uri="{D42A27DB-BD31-4B8C-83A1-F6EECF244321}">
                <p14:modId xmlns:p14="http://schemas.microsoft.com/office/powerpoint/2010/main" val="727781875"/>
              </p:ext>
            </p:extLst>
          </p:nvPr>
        </p:nvGraphicFramePr>
        <p:xfrm>
          <a:off x="6275387" y="1374035"/>
          <a:ext cx="5221287" cy="4780280"/>
        </p:xfrm>
        <a:graphic>
          <a:graphicData uri="http://schemas.openxmlformats.org/drawingml/2006/table">
            <a:tbl>
              <a:tblPr firstRow="1" bandRow="1">
                <a:tableStyleId>{5C22544A-7EE6-4342-B048-85BDC9FD1C3A}</a:tableStyleId>
              </a:tblPr>
              <a:tblGrid>
                <a:gridCol w="2976465">
                  <a:extLst>
                    <a:ext uri="{9D8B030D-6E8A-4147-A177-3AD203B41FA5}">
                      <a16:colId xmlns:a16="http://schemas.microsoft.com/office/drawing/2014/main" val="3274628832"/>
                    </a:ext>
                  </a:extLst>
                </a:gridCol>
                <a:gridCol w="2244822">
                  <a:extLst>
                    <a:ext uri="{9D8B030D-6E8A-4147-A177-3AD203B41FA5}">
                      <a16:colId xmlns:a16="http://schemas.microsoft.com/office/drawing/2014/main" val="1868794103"/>
                    </a:ext>
                  </a:extLst>
                </a:gridCol>
              </a:tblGrid>
              <a:tr h="370840">
                <a:tc>
                  <a:txBody>
                    <a:bodyPr/>
                    <a:lstStyle/>
                    <a:p>
                      <a:pPr algn="ctr"/>
                      <a:r>
                        <a:rPr lang="en-GB" dirty="0"/>
                        <a:t>LONDON STATIONS </a:t>
                      </a:r>
                    </a:p>
                  </a:txBody>
                  <a:tcPr>
                    <a:solidFill>
                      <a:schemeClr val="accent5"/>
                    </a:solidFill>
                  </a:tcPr>
                </a:tc>
                <a:tc>
                  <a:txBody>
                    <a:bodyPr/>
                    <a:lstStyle/>
                    <a:p>
                      <a:pPr algn="ctr"/>
                      <a:r>
                        <a:rPr lang="en-GB" dirty="0"/>
                        <a:t>INDEX </a:t>
                      </a:r>
                    </a:p>
                  </a:txBody>
                  <a:tcPr>
                    <a:solidFill>
                      <a:schemeClr val="accent5"/>
                    </a:solidFill>
                  </a:tcPr>
                </a:tc>
                <a:extLst>
                  <a:ext uri="{0D108BD9-81ED-4DB2-BD59-A6C34878D82A}">
                    <a16:rowId xmlns:a16="http://schemas.microsoft.com/office/drawing/2014/main" val="4081234007"/>
                  </a:ext>
                </a:extLst>
              </a:tr>
              <a:tr h="370840">
                <a:tc>
                  <a:txBody>
                    <a:bodyPr/>
                    <a:lstStyle/>
                    <a:p>
                      <a:r>
                        <a:rPr lang="en-GB" b="0" dirty="0">
                          <a:solidFill>
                            <a:schemeClr val="tx1"/>
                          </a:solidFill>
                        </a:rPr>
                        <a:t>London Cannon Street</a:t>
                      </a:r>
                    </a:p>
                  </a:txBody>
                  <a:tcPr/>
                </a:tc>
                <a:tc>
                  <a:txBody>
                    <a:bodyPr/>
                    <a:lstStyle/>
                    <a:p>
                      <a:pPr algn="ctr"/>
                      <a:r>
                        <a:rPr lang="en-GB" b="1" dirty="0">
                          <a:solidFill>
                            <a:schemeClr val="tx1"/>
                          </a:solidFill>
                        </a:rPr>
                        <a:t>235</a:t>
                      </a:r>
                    </a:p>
                  </a:txBody>
                  <a:tcPr/>
                </a:tc>
                <a:extLst>
                  <a:ext uri="{0D108BD9-81ED-4DB2-BD59-A6C34878D82A}">
                    <a16:rowId xmlns:a16="http://schemas.microsoft.com/office/drawing/2014/main" val="3877903484"/>
                  </a:ext>
                </a:extLst>
              </a:tr>
              <a:tr h="370840">
                <a:tc>
                  <a:txBody>
                    <a:bodyPr/>
                    <a:lstStyle/>
                    <a:p>
                      <a:r>
                        <a:rPr lang="en-GB" dirty="0">
                          <a:solidFill>
                            <a:schemeClr val="tx1"/>
                          </a:solidFill>
                        </a:rPr>
                        <a:t>London Fenchurch Street </a:t>
                      </a:r>
                    </a:p>
                  </a:txBody>
                  <a:tcPr/>
                </a:tc>
                <a:tc>
                  <a:txBody>
                    <a:bodyPr/>
                    <a:lstStyle/>
                    <a:p>
                      <a:pPr algn="ctr"/>
                      <a:r>
                        <a:rPr lang="en-GB" b="1" dirty="0">
                          <a:solidFill>
                            <a:schemeClr val="tx1"/>
                          </a:solidFill>
                        </a:rPr>
                        <a:t>232</a:t>
                      </a:r>
                    </a:p>
                  </a:txBody>
                  <a:tcPr/>
                </a:tc>
                <a:extLst>
                  <a:ext uri="{0D108BD9-81ED-4DB2-BD59-A6C34878D82A}">
                    <a16:rowId xmlns:a16="http://schemas.microsoft.com/office/drawing/2014/main" val="1224984603"/>
                  </a:ext>
                </a:extLst>
              </a:tr>
              <a:tr h="370840">
                <a:tc>
                  <a:txBody>
                    <a:bodyPr/>
                    <a:lstStyle/>
                    <a:p>
                      <a:r>
                        <a:rPr lang="en-GB" b="0" dirty="0">
                          <a:solidFill>
                            <a:schemeClr val="tx1"/>
                          </a:solidFill>
                        </a:rPr>
                        <a:t>Clapham Junction</a:t>
                      </a:r>
                    </a:p>
                  </a:txBody>
                  <a:tcPr/>
                </a:tc>
                <a:tc>
                  <a:txBody>
                    <a:bodyPr/>
                    <a:lstStyle/>
                    <a:p>
                      <a:pPr algn="ctr"/>
                      <a:r>
                        <a:rPr lang="en-GB" b="1" dirty="0">
                          <a:solidFill>
                            <a:schemeClr val="tx1"/>
                          </a:solidFill>
                        </a:rPr>
                        <a:t>166</a:t>
                      </a:r>
                    </a:p>
                  </a:txBody>
                  <a:tcPr/>
                </a:tc>
                <a:extLst>
                  <a:ext uri="{0D108BD9-81ED-4DB2-BD59-A6C34878D82A}">
                    <a16:rowId xmlns:a16="http://schemas.microsoft.com/office/drawing/2014/main" val="1325452806"/>
                  </a:ext>
                </a:extLst>
              </a:tr>
              <a:tr h="370840">
                <a:tc>
                  <a:txBody>
                    <a:bodyPr/>
                    <a:lstStyle/>
                    <a:p>
                      <a:r>
                        <a:rPr lang="en-GB" b="0" dirty="0">
                          <a:solidFill>
                            <a:schemeClr val="tx1"/>
                          </a:solidFill>
                        </a:rPr>
                        <a:t>London Charing Cross</a:t>
                      </a:r>
                    </a:p>
                  </a:txBody>
                  <a:tcPr/>
                </a:tc>
                <a:tc>
                  <a:txBody>
                    <a:bodyPr/>
                    <a:lstStyle/>
                    <a:p>
                      <a:pPr algn="ctr"/>
                      <a:r>
                        <a:rPr lang="en-GB" b="1" dirty="0">
                          <a:solidFill>
                            <a:schemeClr val="tx1"/>
                          </a:solidFill>
                        </a:rPr>
                        <a:t>163</a:t>
                      </a:r>
                    </a:p>
                  </a:txBody>
                  <a:tcPr/>
                </a:tc>
                <a:extLst>
                  <a:ext uri="{0D108BD9-81ED-4DB2-BD59-A6C34878D82A}">
                    <a16:rowId xmlns:a16="http://schemas.microsoft.com/office/drawing/2014/main" val="1443302630"/>
                  </a:ext>
                </a:extLst>
              </a:tr>
              <a:tr h="0">
                <a:tc>
                  <a:txBody>
                    <a:bodyPr/>
                    <a:lstStyle/>
                    <a:p>
                      <a:r>
                        <a:rPr lang="en-GB" dirty="0"/>
                        <a:t>London Blackfriars </a:t>
                      </a:r>
                    </a:p>
                  </a:txBody>
                  <a:tcPr/>
                </a:tc>
                <a:tc>
                  <a:txBody>
                    <a:bodyPr/>
                    <a:lstStyle/>
                    <a:p>
                      <a:pPr algn="ctr"/>
                      <a:r>
                        <a:rPr lang="en-GB" b="1" dirty="0"/>
                        <a:t>153</a:t>
                      </a:r>
                    </a:p>
                  </a:txBody>
                  <a:tcPr/>
                </a:tc>
                <a:extLst>
                  <a:ext uri="{0D108BD9-81ED-4DB2-BD59-A6C34878D82A}">
                    <a16:rowId xmlns:a16="http://schemas.microsoft.com/office/drawing/2014/main" val="3786751239"/>
                  </a:ext>
                </a:extLst>
              </a:tr>
              <a:tr h="0">
                <a:tc>
                  <a:txBody>
                    <a:bodyPr/>
                    <a:lstStyle/>
                    <a:p>
                      <a:r>
                        <a:rPr lang="en-GB" dirty="0"/>
                        <a:t>London Waterloo (East)</a:t>
                      </a:r>
                    </a:p>
                  </a:txBody>
                  <a:tcPr/>
                </a:tc>
                <a:tc>
                  <a:txBody>
                    <a:bodyPr/>
                    <a:lstStyle/>
                    <a:p>
                      <a:pPr algn="ctr"/>
                      <a:r>
                        <a:rPr lang="en-GB" b="1" dirty="0"/>
                        <a:t>137</a:t>
                      </a:r>
                    </a:p>
                  </a:txBody>
                  <a:tcPr/>
                </a:tc>
                <a:extLst>
                  <a:ext uri="{0D108BD9-81ED-4DB2-BD59-A6C34878D82A}">
                    <a16:rowId xmlns:a16="http://schemas.microsoft.com/office/drawing/2014/main" val="1539755082"/>
                  </a:ext>
                </a:extLst>
              </a:tr>
              <a:tr h="0">
                <a:tc>
                  <a:txBody>
                    <a:bodyPr/>
                    <a:lstStyle/>
                    <a:p>
                      <a:r>
                        <a:rPr lang="en-GB" dirty="0"/>
                        <a:t>London Liverpool Street</a:t>
                      </a:r>
                    </a:p>
                  </a:txBody>
                  <a:tcPr/>
                </a:tc>
                <a:tc>
                  <a:txBody>
                    <a:bodyPr/>
                    <a:lstStyle/>
                    <a:p>
                      <a:pPr algn="ctr"/>
                      <a:r>
                        <a:rPr lang="en-GB" b="1" dirty="0"/>
                        <a:t>133</a:t>
                      </a:r>
                    </a:p>
                  </a:txBody>
                  <a:tcPr/>
                </a:tc>
                <a:extLst>
                  <a:ext uri="{0D108BD9-81ED-4DB2-BD59-A6C34878D82A}">
                    <a16:rowId xmlns:a16="http://schemas.microsoft.com/office/drawing/2014/main" val="2163344585"/>
                  </a:ext>
                </a:extLst>
              </a:tr>
              <a:tr h="0">
                <a:tc>
                  <a:txBody>
                    <a:bodyPr/>
                    <a:lstStyle/>
                    <a:p>
                      <a:r>
                        <a:rPr lang="en-GB" dirty="0"/>
                        <a:t>London Waterloo</a:t>
                      </a:r>
                    </a:p>
                  </a:txBody>
                  <a:tcPr/>
                </a:tc>
                <a:tc>
                  <a:txBody>
                    <a:bodyPr/>
                    <a:lstStyle/>
                    <a:p>
                      <a:pPr algn="ctr"/>
                      <a:r>
                        <a:rPr lang="en-GB" b="1" dirty="0"/>
                        <a:t>129</a:t>
                      </a:r>
                    </a:p>
                  </a:txBody>
                  <a:tcPr/>
                </a:tc>
                <a:extLst>
                  <a:ext uri="{0D108BD9-81ED-4DB2-BD59-A6C34878D82A}">
                    <a16:rowId xmlns:a16="http://schemas.microsoft.com/office/drawing/2014/main" val="3009239635"/>
                  </a:ext>
                </a:extLst>
              </a:tr>
              <a:tr h="0">
                <a:tc>
                  <a:txBody>
                    <a:bodyPr/>
                    <a:lstStyle/>
                    <a:p>
                      <a:r>
                        <a:rPr lang="en-GB" dirty="0"/>
                        <a:t>London Victoria</a:t>
                      </a:r>
                      <a:endParaRPr lang="en-US" dirty="0"/>
                    </a:p>
                  </a:txBody>
                  <a:tcPr/>
                </a:tc>
                <a:tc>
                  <a:txBody>
                    <a:bodyPr/>
                    <a:lstStyle/>
                    <a:p>
                      <a:pPr algn="ctr"/>
                      <a:r>
                        <a:rPr lang="en-GB" b="1" dirty="0"/>
                        <a:t>127</a:t>
                      </a:r>
                    </a:p>
                  </a:txBody>
                  <a:tcPr/>
                </a:tc>
                <a:extLst>
                  <a:ext uri="{0D108BD9-81ED-4DB2-BD59-A6C34878D82A}">
                    <a16:rowId xmlns:a16="http://schemas.microsoft.com/office/drawing/2014/main" val="2005459048"/>
                  </a:ext>
                </a:extLst>
              </a:tr>
              <a:tr h="0">
                <a:tc>
                  <a:txBody>
                    <a:bodyPr/>
                    <a:lstStyle/>
                    <a:p>
                      <a:r>
                        <a:rPr lang="en-GB" dirty="0"/>
                        <a:t>London Euston </a:t>
                      </a:r>
                    </a:p>
                  </a:txBody>
                  <a:tcPr/>
                </a:tc>
                <a:tc>
                  <a:txBody>
                    <a:bodyPr/>
                    <a:lstStyle/>
                    <a:p>
                      <a:pPr algn="ctr"/>
                      <a:r>
                        <a:rPr lang="en-GB" b="1" dirty="0"/>
                        <a:t>121</a:t>
                      </a:r>
                    </a:p>
                  </a:txBody>
                  <a:tcPr/>
                </a:tc>
                <a:extLst>
                  <a:ext uri="{0D108BD9-81ED-4DB2-BD59-A6C34878D82A}">
                    <a16:rowId xmlns:a16="http://schemas.microsoft.com/office/drawing/2014/main" val="2102356766"/>
                  </a:ext>
                </a:extLst>
              </a:tr>
              <a:tr h="0">
                <a:tc>
                  <a:txBody>
                    <a:bodyPr/>
                    <a:lstStyle/>
                    <a:p>
                      <a:r>
                        <a:rPr lang="en-GB" dirty="0"/>
                        <a:t>London Bridge  </a:t>
                      </a:r>
                    </a:p>
                  </a:txBody>
                  <a:tcPr/>
                </a:tc>
                <a:tc>
                  <a:txBody>
                    <a:bodyPr/>
                    <a:lstStyle/>
                    <a:p>
                      <a:pPr algn="ctr"/>
                      <a:r>
                        <a:rPr lang="en-GB" b="1" dirty="0"/>
                        <a:t>116</a:t>
                      </a:r>
                    </a:p>
                  </a:txBody>
                  <a:tcPr/>
                </a:tc>
                <a:extLst>
                  <a:ext uri="{0D108BD9-81ED-4DB2-BD59-A6C34878D82A}">
                    <a16:rowId xmlns:a16="http://schemas.microsoft.com/office/drawing/2014/main" val="1592198735"/>
                  </a:ext>
                </a:extLst>
              </a:tr>
              <a:tr h="0">
                <a:tc>
                  <a:txBody>
                    <a:bodyPr/>
                    <a:lstStyle/>
                    <a:p>
                      <a:r>
                        <a:rPr lang="en-GB" dirty="0"/>
                        <a:t>London King’s Cross </a:t>
                      </a:r>
                    </a:p>
                  </a:txBody>
                  <a:tcPr/>
                </a:tc>
                <a:tc>
                  <a:txBody>
                    <a:bodyPr/>
                    <a:lstStyle/>
                    <a:p>
                      <a:pPr algn="ctr"/>
                      <a:r>
                        <a:rPr lang="en-GB" b="1" dirty="0"/>
                        <a:t>110</a:t>
                      </a:r>
                    </a:p>
                  </a:txBody>
                  <a:tcPr/>
                </a:tc>
                <a:extLst>
                  <a:ext uri="{0D108BD9-81ED-4DB2-BD59-A6C34878D82A}">
                    <a16:rowId xmlns:a16="http://schemas.microsoft.com/office/drawing/2014/main" val="3679925162"/>
                  </a:ext>
                </a:extLst>
              </a:tr>
            </a:tbl>
          </a:graphicData>
        </a:graphic>
      </p:graphicFrame>
      <p:sp>
        <p:nvSpPr>
          <p:cNvPr id="5" name="Text Placeholder 3">
            <a:extLst>
              <a:ext uri="{FF2B5EF4-FFF2-40B4-BE49-F238E27FC236}">
                <a16:creationId xmlns:a16="http://schemas.microsoft.com/office/drawing/2014/main" id="{3C6CE4FC-1587-45D2-AFD2-A5582440072A}"/>
              </a:ext>
            </a:extLst>
          </p:cNvPr>
          <p:cNvSpPr>
            <a:spLocks noGrp="1"/>
          </p:cNvSpPr>
          <p:nvPr>
            <p:ph type="body" sz="quarter" idx="13"/>
          </p:nvPr>
        </p:nvSpPr>
        <p:spPr>
          <a:xfrm>
            <a:off x="695324" y="6308725"/>
            <a:ext cx="11574647" cy="360362"/>
          </a:xfrm>
        </p:spPr>
        <p:txBody>
          <a:bodyPr/>
          <a:lstStyle/>
          <a:p>
            <a:r>
              <a:rPr lang="en-GB">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 *more likely to</a:t>
            </a:r>
            <a:endParaRPr lang="en-US">
              <a:solidFill>
                <a:schemeClr val="bg1">
                  <a:lumMod val="50000"/>
                </a:schemeClr>
              </a:solidFill>
            </a:endParaRPr>
          </a:p>
        </p:txBody>
      </p:sp>
    </p:spTree>
    <p:extLst>
      <p:ext uri="{BB962C8B-B14F-4D97-AF65-F5344CB8AC3E}">
        <p14:creationId xmlns:p14="http://schemas.microsoft.com/office/powerpoint/2010/main" val="1083085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people, group, several&#10;&#10;Description automatically generated">
            <a:extLst>
              <a:ext uri="{FF2B5EF4-FFF2-40B4-BE49-F238E27FC236}">
                <a16:creationId xmlns:a16="http://schemas.microsoft.com/office/drawing/2014/main" id="{A6C90E59-3ACF-4E3F-AC42-B7B1674BCDE5}"/>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1491" r="11491"/>
          <a:stretch>
            <a:fillRect/>
          </a:stretch>
        </p:blipFill>
        <p:spPr>
          <a:xfrm>
            <a:off x="695325" y="1419225"/>
            <a:ext cx="5400675" cy="4679950"/>
          </a:xfrm>
        </p:spPr>
      </p:pic>
      <p:sp>
        <p:nvSpPr>
          <p:cNvPr id="3" name="Title 2">
            <a:extLst>
              <a:ext uri="{FF2B5EF4-FFF2-40B4-BE49-F238E27FC236}">
                <a16:creationId xmlns:a16="http://schemas.microsoft.com/office/drawing/2014/main" id="{6D3B1408-4E22-48A3-9DA7-31A007523E78}"/>
              </a:ext>
            </a:extLst>
          </p:cNvPr>
          <p:cNvSpPr>
            <a:spLocks noGrp="1"/>
          </p:cNvSpPr>
          <p:nvPr>
            <p:ph type="title"/>
          </p:nvPr>
        </p:nvSpPr>
        <p:spPr/>
        <p:txBody>
          <a:bodyPr/>
          <a:lstStyle/>
          <a:p>
            <a:r>
              <a:rPr lang="en-GB"/>
              <a:t>MALL HOTSPOTS</a:t>
            </a:r>
          </a:p>
        </p:txBody>
      </p:sp>
      <p:graphicFrame>
        <p:nvGraphicFramePr>
          <p:cNvPr id="22" name="Table 22">
            <a:extLst>
              <a:ext uri="{FF2B5EF4-FFF2-40B4-BE49-F238E27FC236}">
                <a16:creationId xmlns:a16="http://schemas.microsoft.com/office/drawing/2014/main" id="{981F0779-D9D1-4854-8468-CF199986D043}"/>
              </a:ext>
            </a:extLst>
          </p:cNvPr>
          <p:cNvGraphicFramePr>
            <a:graphicFrameLocks noGrp="1"/>
          </p:cNvGraphicFramePr>
          <p:nvPr>
            <p:ph idx="1"/>
            <p:extLst>
              <p:ext uri="{D42A27DB-BD31-4B8C-83A1-F6EECF244321}">
                <p14:modId xmlns:p14="http://schemas.microsoft.com/office/powerpoint/2010/main" val="1812732961"/>
              </p:ext>
            </p:extLst>
          </p:nvPr>
        </p:nvGraphicFramePr>
        <p:xfrm>
          <a:off x="6699359" y="620181"/>
          <a:ext cx="5221287" cy="5933440"/>
        </p:xfrm>
        <a:graphic>
          <a:graphicData uri="http://schemas.openxmlformats.org/drawingml/2006/table">
            <a:tbl>
              <a:tblPr firstRow="1" bandRow="1">
                <a:tableStyleId>{F5AB1C69-6EDB-4FF4-983F-18BD219EF322}</a:tableStyleId>
              </a:tblPr>
              <a:tblGrid>
                <a:gridCol w="3456117">
                  <a:extLst>
                    <a:ext uri="{9D8B030D-6E8A-4147-A177-3AD203B41FA5}">
                      <a16:colId xmlns:a16="http://schemas.microsoft.com/office/drawing/2014/main" val="1820165798"/>
                    </a:ext>
                  </a:extLst>
                </a:gridCol>
                <a:gridCol w="1765170">
                  <a:extLst>
                    <a:ext uri="{9D8B030D-6E8A-4147-A177-3AD203B41FA5}">
                      <a16:colId xmlns:a16="http://schemas.microsoft.com/office/drawing/2014/main" val="1260981060"/>
                    </a:ext>
                  </a:extLst>
                </a:gridCol>
              </a:tblGrid>
              <a:tr h="370840">
                <a:tc>
                  <a:txBody>
                    <a:bodyPr/>
                    <a:lstStyle/>
                    <a:p>
                      <a:pPr algn="ctr"/>
                      <a:r>
                        <a:rPr lang="en-GB" dirty="0"/>
                        <a:t>MALL</a:t>
                      </a:r>
                    </a:p>
                  </a:txBody>
                  <a:tcPr/>
                </a:tc>
                <a:tc>
                  <a:txBody>
                    <a:bodyPr/>
                    <a:lstStyle/>
                    <a:p>
                      <a:pPr algn="ctr"/>
                      <a:r>
                        <a:rPr lang="en-GB"/>
                        <a:t>INDEX </a:t>
                      </a:r>
                    </a:p>
                  </a:txBody>
                  <a:tcPr/>
                </a:tc>
                <a:extLst>
                  <a:ext uri="{0D108BD9-81ED-4DB2-BD59-A6C34878D82A}">
                    <a16:rowId xmlns:a16="http://schemas.microsoft.com/office/drawing/2014/main" val="3927428250"/>
                  </a:ext>
                </a:extLst>
              </a:tr>
              <a:tr h="370840">
                <a:tc>
                  <a:txBody>
                    <a:bodyPr/>
                    <a:lstStyle/>
                    <a:p>
                      <a:r>
                        <a:rPr lang="en-GB">
                          <a:solidFill>
                            <a:schemeClr val="tx1"/>
                          </a:solidFill>
                        </a:rPr>
                        <a:t>East Kilbride Shopping Centre </a:t>
                      </a:r>
                    </a:p>
                  </a:txBody>
                  <a:tcPr/>
                </a:tc>
                <a:tc>
                  <a:txBody>
                    <a:bodyPr/>
                    <a:lstStyle/>
                    <a:p>
                      <a:pPr algn="ctr"/>
                      <a:r>
                        <a:rPr lang="en-GB" b="1" dirty="0">
                          <a:solidFill>
                            <a:schemeClr val="tx1"/>
                          </a:solidFill>
                        </a:rPr>
                        <a:t>347</a:t>
                      </a:r>
                    </a:p>
                  </a:txBody>
                  <a:tcPr/>
                </a:tc>
                <a:extLst>
                  <a:ext uri="{0D108BD9-81ED-4DB2-BD59-A6C34878D82A}">
                    <a16:rowId xmlns:a16="http://schemas.microsoft.com/office/drawing/2014/main" val="1528874500"/>
                  </a:ext>
                </a:extLst>
              </a:tr>
              <a:tr h="370840">
                <a:tc>
                  <a:txBody>
                    <a:bodyPr/>
                    <a:lstStyle/>
                    <a:p>
                      <a:r>
                        <a:rPr lang="en-GB">
                          <a:solidFill>
                            <a:schemeClr val="tx1"/>
                          </a:solidFill>
                        </a:rPr>
                        <a:t>Telford Shopping Centre</a:t>
                      </a:r>
                    </a:p>
                  </a:txBody>
                  <a:tcPr/>
                </a:tc>
                <a:tc>
                  <a:txBody>
                    <a:bodyPr/>
                    <a:lstStyle/>
                    <a:p>
                      <a:pPr algn="ctr"/>
                      <a:r>
                        <a:rPr lang="en-GB" b="1" dirty="0">
                          <a:solidFill>
                            <a:schemeClr val="tx1"/>
                          </a:solidFill>
                        </a:rPr>
                        <a:t>263</a:t>
                      </a:r>
                    </a:p>
                  </a:txBody>
                  <a:tcPr/>
                </a:tc>
                <a:extLst>
                  <a:ext uri="{0D108BD9-81ED-4DB2-BD59-A6C34878D82A}">
                    <a16:rowId xmlns:a16="http://schemas.microsoft.com/office/drawing/2014/main" val="3534786305"/>
                  </a:ext>
                </a:extLst>
              </a:tr>
              <a:tr h="370840">
                <a:tc>
                  <a:txBody>
                    <a:bodyPr/>
                    <a:lstStyle/>
                    <a:p>
                      <a:r>
                        <a:rPr lang="en-GB">
                          <a:solidFill>
                            <a:schemeClr val="tx1"/>
                          </a:solidFill>
                        </a:rPr>
                        <a:t>Metrocentre </a:t>
                      </a:r>
                    </a:p>
                  </a:txBody>
                  <a:tcPr/>
                </a:tc>
                <a:tc>
                  <a:txBody>
                    <a:bodyPr/>
                    <a:lstStyle/>
                    <a:p>
                      <a:pPr algn="ctr"/>
                      <a:r>
                        <a:rPr lang="en-GB" b="1" dirty="0">
                          <a:solidFill>
                            <a:schemeClr val="tx1"/>
                          </a:solidFill>
                        </a:rPr>
                        <a:t>260</a:t>
                      </a:r>
                    </a:p>
                  </a:txBody>
                  <a:tcPr/>
                </a:tc>
                <a:extLst>
                  <a:ext uri="{0D108BD9-81ED-4DB2-BD59-A6C34878D82A}">
                    <a16:rowId xmlns:a16="http://schemas.microsoft.com/office/drawing/2014/main" val="109939472"/>
                  </a:ext>
                </a:extLst>
              </a:tr>
              <a:tr h="370840">
                <a:tc>
                  <a:txBody>
                    <a:bodyPr/>
                    <a:lstStyle/>
                    <a:p>
                      <a:r>
                        <a:rPr lang="en-GB">
                          <a:solidFill>
                            <a:schemeClr val="tx1"/>
                          </a:solidFill>
                        </a:rPr>
                        <a:t>Atria Watford </a:t>
                      </a:r>
                    </a:p>
                  </a:txBody>
                  <a:tcPr/>
                </a:tc>
                <a:tc>
                  <a:txBody>
                    <a:bodyPr/>
                    <a:lstStyle/>
                    <a:p>
                      <a:pPr algn="ctr"/>
                      <a:r>
                        <a:rPr lang="en-GB" b="1" dirty="0">
                          <a:solidFill>
                            <a:schemeClr val="tx1"/>
                          </a:solidFill>
                        </a:rPr>
                        <a:t>268</a:t>
                      </a:r>
                    </a:p>
                  </a:txBody>
                  <a:tcPr/>
                </a:tc>
                <a:extLst>
                  <a:ext uri="{0D108BD9-81ED-4DB2-BD59-A6C34878D82A}">
                    <a16:rowId xmlns:a16="http://schemas.microsoft.com/office/drawing/2014/main" val="1569489721"/>
                  </a:ext>
                </a:extLst>
              </a:tr>
              <a:tr h="370840">
                <a:tc>
                  <a:txBody>
                    <a:bodyPr/>
                    <a:lstStyle/>
                    <a:p>
                      <a:r>
                        <a:rPr lang="en-GB">
                          <a:solidFill>
                            <a:schemeClr val="tx1"/>
                          </a:solidFill>
                        </a:rPr>
                        <a:t>Centre:MK</a:t>
                      </a:r>
                    </a:p>
                  </a:txBody>
                  <a:tcPr/>
                </a:tc>
                <a:tc>
                  <a:txBody>
                    <a:bodyPr/>
                    <a:lstStyle/>
                    <a:p>
                      <a:pPr algn="ctr"/>
                      <a:r>
                        <a:rPr lang="en-GB" b="1" dirty="0">
                          <a:solidFill>
                            <a:schemeClr val="tx1"/>
                          </a:solidFill>
                        </a:rPr>
                        <a:t>265</a:t>
                      </a:r>
                    </a:p>
                  </a:txBody>
                  <a:tcPr/>
                </a:tc>
                <a:extLst>
                  <a:ext uri="{0D108BD9-81ED-4DB2-BD59-A6C34878D82A}">
                    <a16:rowId xmlns:a16="http://schemas.microsoft.com/office/drawing/2014/main" val="2478251740"/>
                  </a:ext>
                </a:extLst>
              </a:tr>
              <a:tr h="370840">
                <a:tc>
                  <a:txBody>
                    <a:bodyPr/>
                    <a:lstStyle/>
                    <a:p>
                      <a:r>
                        <a:rPr lang="en-GB">
                          <a:solidFill>
                            <a:schemeClr val="tx1"/>
                          </a:solidFill>
                        </a:rPr>
                        <a:t>Braehead Shopping Centre </a:t>
                      </a:r>
                    </a:p>
                  </a:txBody>
                  <a:tcPr/>
                </a:tc>
                <a:tc>
                  <a:txBody>
                    <a:bodyPr/>
                    <a:lstStyle/>
                    <a:p>
                      <a:pPr algn="ctr"/>
                      <a:r>
                        <a:rPr lang="en-GB" b="1" dirty="0">
                          <a:solidFill>
                            <a:schemeClr val="tx1"/>
                          </a:solidFill>
                        </a:rPr>
                        <a:t>204</a:t>
                      </a:r>
                    </a:p>
                  </a:txBody>
                  <a:tcPr/>
                </a:tc>
                <a:extLst>
                  <a:ext uri="{0D108BD9-81ED-4DB2-BD59-A6C34878D82A}">
                    <a16:rowId xmlns:a16="http://schemas.microsoft.com/office/drawing/2014/main" val="440422096"/>
                  </a:ext>
                </a:extLst>
              </a:tr>
              <a:tr h="370840">
                <a:tc>
                  <a:txBody>
                    <a:bodyPr/>
                    <a:lstStyle/>
                    <a:p>
                      <a:r>
                        <a:rPr lang="en-GB">
                          <a:solidFill>
                            <a:schemeClr val="tx1"/>
                          </a:solidFill>
                        </a:rPr>
                        <a:t>Liverpool ONE </a:t>
                      </a:r>
                    </a:p>
                  </a:txBody>
                  <a:tcPr/>
                </a:tc>
                <a:tc>
                  <a:txBody>
                    <a:bodyPr/>
                    <a:lstStyle/>
                    <a:p>
                      <a:pPr algn="ctr"/>
                      <a:r>
                        <a:rPr lang="en-GB" b="1" dirty="0">
                          <a:solidFill>
                            <a:schemeClr val="tx1"/>
                          </a:solidFill>
                        </a:rPr>
                        <a:t>209</a:t>
                      </a:r>
                    </a:p>
                  </a:txBody>
                  <a:tcPr/>
                </a:tc>
                <a:extLst>
                  <a:ext uri="{0D108BD9-81ED-4DB2-BD59-A6C34878D82A}">
                    <a16:rowId xmlns:a16="http://schemas.microsoft.com/office/drawing/2014/main" val="3750953019"/>
                  </a:ext>
                </a:extLst>
              </a:tr>
              <a:tr h="370840">
                <a:tc>
                  <a:txBody>
                    <a:bodyPr/>
                    <a:lstStyle/>
                    <a:p>
                      <a:r>
                        <a:rPr lang="en-GB">
                          <a:solidFill>
                            <a:schemeClr val="tx1"/>
                          </a:solidFill>
                        </a:rPr>
                        <a:t>Victoria Centre</a:t>
                      </a:r>
                    </a:p>
                  </a:txBody>
                  <a:tcPr/>
                </a:tc>
                <a:tc>
                  <a:txBody>
                    <a:bodyPr/>
                    <a:lstStyle/>
                    <a:p>
                      <a:pPr algn="ctr"/>
                      <a:r>
                        <a:rPr lang="en-GB" b="1" dirty="0">
                          <a:solidFill>
                            <a:schemeClr val="tx1"/>
                          </a:solidFill>
                        </a:rPr>
                        <a:t>196</a:t>
                      </a:r>
                    </a:p>
                  </a:txBody>
                  <a:tcPr/>
                </a:tc>
                <a:extLst>
                  <a:ext uri="{0D108BD9-81ED-4DB2-BD59-A6C34878D82A}">
                    <a16:rowId xmlns:a16="http://schemas.microsoft.com/office/drawing/2014/main" val="1888046249"/>
                  </a:ext>
                </a:extLst>
              </a:tr>
              <a:tr h="370840">
                <a:tc>
                  <a:txBody>
                    <a:bodyPr/>
                    <a:lstStyle/>
                    <a:p>
                      <a:r>
                        <a:rPr lang="en-GB">
                          <a:solidFill>
                            <a:schemeClr val="tx1"/>
                          </a:solidFill>
                        </a:rPr>
                        <a:t>St Enoch (Glasgow) </a:t>
                      </a:r>
                    </a:p>
                  </a:txBody>
                  <a:tcPr/>
                </a:tc>
                <a:tc>
                  <a:txBody>
                    <a:bodyPr/>
                    <a:lstStyle/>
                    <a:p>
                      <a:pPr algn="ctr"/>
                      <a:r>
                        <a:rPr lang="en-GB" b="1" dirty="0">
                          <a:solidFill>
                            <a:schemeClr val="tx1"/>
                          </a:solidFill>
                        </a:rPr>
                        <a:t>181</a:t>
                      </a:r>
                    </a:p>
                  </a:txBody>
                  <a:tcPr/>
                </a:tc>
                <a:extLst>
                  <a:ext uri="{0D108BD9-81ED-4DB2-BD59-A6C34878D82A}">
                    <a16:rowId xmlns:a16="http://schemas.microsoft.com/office/drawing/2014/main" val="1915889909"/>
                  </a:ext>
                </a:extLst>
              </a:tr>
              <a:tr h="370840">
                <a:tc>
                  <a:txBody>
                    <a:bodyPr/>
                    <a:lstStyle/>
                    <a:p>
                      <a:r>
                        <a:rPr lang="en-GB">
                          <a:solidFill>
                            <a:schemeClr val="tx1"/>
                          </a:solidFill>
                        </a:rPr>
                        <a:t>Bluewater (Kent) </a:t>
                      </a:r>
                    </a:p>
                  </a:txBody>
                  <a:tcPr/>
                </a:tc>
                <a:tc>
                  <a:txBody>
                    <a:bodyPr/>
                    <a:lstStyle/>
                    <a:p>
                      <a:pPr algn="ctr"/>
                      <a:r>
                        <a:rPr lang="en-GB" b="1" dirty="0">
                          <a:solidFill>
                            <a:schemeClr val="tx1"/>
                          </a:solidFill>
                        </a:rPr>
                        <a:t>191</a:t>
                      </a:r>
                    </a:p>
                  </a:txBody>
                  <a:tcPr/>
                </a:tc>
                <a:extLst>
                  <a:ext uri="{0D108BD9-81ED-4DB2-BD59-A6C34878D82A}">
                    <a16:rowId xmlns:a16="http://schemas.microsoft.com/office/drawing/2014/main" val="3469355000"/>
                  </a:ext>
                </a:extLst>
              </a:tr>
              <a:tr h="370840">
                <a:tc>
                  <a:txBody>
                    <a:bodyPr/>
                    <a:lstStyle/>
                    <a:p>
                      <a:r>
                        <a:rPr lang="en-GB">
                          <a:solidFill>
                            <a:schemeClr val="tx1"/>
                          </a:solidFill>
                        </a:rPr>
                        <a:t>Westfield London </a:t>
                      </a:r>
                    </a:p>
                  </a:txBody>
                  <a:tcPr/>
                </a:tc>
                <a:tc>
                  <a:txBody>
                    <a:bodyPr/>
                    <a:lstStyle/>
                    <a:p>
                      <a:pPr algn="ctr"/>
                      <a:r>
                        <a:rPr lang="en-GB" b="1" dirty="0">
                          <a:solidFill>
                            <a:schemeClr val="tx1"/>
                          </a:solidFill>
                        </a:rPr>
                        <a:t>194</a:t>
                      </a:r>
                    </a:p>
                  </a:txBody>
                  <a:tcPr/>
                </a:tc>
                <a:extLst>
                  <a:ext uri="{0D108BD9-81ED-4DB2-BD59-A6C34878D82A}">
                    <a16:rowId xmlns:a16="http://schemas.microsoft.com/office/drawing/2014/main" val="3197229675"/>
                  </a:ext>
                </a:extLst>
              </a:tr>
              <a:tr h="370840">
                <a:tc>
                  <a:txBody>
                    <a:bodyPr/>
                    <a:lstStyle/>
                    <a:p>
                      <a:r>
                        <a:rPr lang="en-GB" dirty="0">
                          <a:solidFill>
                            <a:schemeClr val="tx1"/>
                          </a:solidFill>
                        </a:rPr>
                        <a:t>Eldon Square </a:t>
                      </a:r>
                    </a:p>
                  </a:txBody>
                  <a:tcPr/>
                </a:tc>
                <a:tc>
                  <a:txBody>
                    <a:bodyPr/>
                    <a:lstStyle/>
                    <a:p>
                      <a:pPr algn="ctr"/>
                      <a:r>
                        <a:rPr lang="en-GB" b="1" dirty="0">
                          <a:solidFill>
                            <a:schemeClr val="tx1"/>
                          </a:solidFill>
                        </a:rPr>
                        <a:t>177</a:t>
                      </a:r>
                    </a:p>
                  </a:txBody>
                  <a:tcPr/>
                </a:tc>
                <a:extLst>
                  <a:ext uri="{0D108BD9-81ED-4DB2-BD59-A6C34878D82A}">
                    <a16:rowId xmlns:a16="http://schemas.microsoft.com/office/drawing/2014/main" val="3769563745"/>
                  </a:ext>
                </a:extLst>
              </a:tr>
              <a:tr h="370840">
                <a:tc>
                  <a:txBody>
                    <a:bodyPr/>
                    <a:lstStyle/>
                    <a:p>
                      <a:r>
                        <a:rPr lang="en-GB">
                          <a:solidFill>
                            <a:schemeClr val="tx1"/>
                          </a:solidFill>
                        </a:rPr>
                        <a:t>St David’s Centre </a:t>
                      </a:r>
                    </a:p>
                  </a:txBody>
                  <a:tcPr/>
                </a:tc>
                <a:tc>
                  <a:txBody>
                    <a:bodyPr/>
                    <a:lstStyle/>
                    <a:p>
                      <a:pPr algn="ctr"/>
                      <a:r>
                        <a:rPr lang="en-GB" b="1" dirty="0">
                          <a:solidFill>
                            <a:schemeClr val="tx1"/>
                          </a:solidFill>
                        </a:rPr>
                        <a:t>174</a:t>
                      </a:r>
                    </a:p>
                  </a:txBody>
                  <a:tcPr/>
                </a:tc>
                <a:extLst>
                  <a:ext uri="{0D108BD9-81ED-4DB2-BD59-A6C34878D82A}">
                    <a16:rowId xmlns:a16="http://schemas.microsoft.com/office/drawing/2014/main" val="370995566"/>
                  </a:ext>
                </a:extLst>
              </a:tr>
              <a:tr h="370840">
                <a:tc>
                  <a:txBody>
                    <a:bodyPr/>
                    <a:lstStyle/>
                    <a:p>
                      <a:r>
                        <a:rPr lang="en-GB">
                          <a:solidFill>
                            <a:schemeClr val="tx1"/>
                          </a:solidFill>
                        </a:rPr>
                        <a:t>Lakeside Shopping Centre  </a:t>
                      </a:r>
                    </a:p>
                  </a:txBody>
                  <a:tcPr/>
                </a:tc>
                <a:tc>
                  <a:txBody>
                    <a:bodyPr/>
                    <a:lstStyle/>
                    <a:p>
                      <a:pPr algn="ctr"/>
                      <a:r>
                        <a:rPr lang="en-GB" b="1" dirty="0">
                          <a:solidFill>
                            <a:schemeClr val="tx1"/>
                          </a:solidFill>
                        </a:rPr>
                        <a:t>177</a:t>
                      </a:r>
                    </a:p>
                  </a:txBody>
                  <a:tcPr/>
                </a:tc>
                <a:extLst>
                  <a:ext uri="{0D108BD9-81ED-4DB2-BD59-A6C34878D82A}">
                    <a16:rowId xmlns:a16="http://schemas.microsoft.com/office/drawing/2014/main" val="3955966613"/>
                  </a:ext>
                </a:extLst>
              </a:tr>
              <a:tr h="370840">
                <a:tc>
                  <a:txBody>
                    <a:bodyPr/>
                    <a:lstStyle/>
                    <a:p>
                      <a:r>
                        <a:rPr lang="en-GB">
                          <a:solidFill>
                            <a:schemeClr val="tx1"/>
                          </a:solidFill>
                        </a:rPr>
                        <a:t>Westfield Stratford </a:t>
                      </a:r>
                    </a:p>
                  </a:txBody>
                  <a:tcPr/>
                </a:tc>
                <a:tc>
                  <a:txBody>
                    <a:bodyPr/>
                    <a:lstStyle/>
                    <a:p>
                      <a:pPr algn="ctr"/>
                      <a:r>
                        <a:rPr lang="en-GB" b="1" dirty="0">
                          <a:solidFill>
                            <a:schemeClr val="tx1"/>
                          </a:solidFill>
                        </a:rPr>
                        <a:t>154</a:t>
                      </a:r>
                    </a:p>
                  </a:txBody>
                  <a:tcPr/>
                </a:tc>
                <a:extLst>
                  <a:ext uri="{0D108BD9-81ED-4DB2-BD59-A6C34878D82A}">
                    <a16:rowId xmlns:a16="http://schemas.microsoft.com/office/drawing/2014/main" val="1865046477"/>
                  </a:ext>
                </a:extLst>
              </a:tr>
            </a:tbl>
          </a:graphicData>
        </a:graphic>
      </p:graphicFrame>
      <p:sp>
        <p:nvSpPr>
          <p:cNvPr id="8" name="Text Placeholder 3">
            <a:extLst>
              <a:ext uri="{FF2B5EF4-FFF2-40B4-BE49-F238E27FC236}">
                <a16:creationId xmlns:a16="http://schemas.microsoft.com/office/drawing/2014/main" id="{40CCB78A-90E0-4FE3-9070-CC25F0FC1133}"/>
              </a:ext>
            </a:extLst>
          </p:cNvPr>
          <p:cNvSpPr>
            <a:spLocks noGrp="1"/>
          </p:cNvSpPr>
          <p:nvPr>
            <p:ph type="body" sz="quarter" idx="13"/>
          </p:nvPr>
        </p:nvSpPr>
        <p:spPr>
          <a:xfrm>
            <a:off x="695325" y="6308724"/>
            <a:ext cx="5572126" cy="396875"/>
          </a:xfrm>
        </p:spPr>
        <p:txBody>
          <a:bodyPr/>
          <a:lstStyle/>
          <a:p>
            <a:r>
              <a:rPr lang="en-GB" dirty="0">
                <a:solidFill>
                  <a:schemeClr val="bg1">
                    <a:lumMod val="50000"/>
                  </a:schemeClr>
                </a:solidFill>
              </a:rPr>
              <a:t>Source: YouGov profiles 2022: Target audience are those who wish they could go and see FIFA Women’s World Cup live or agree they are really passionate about women’s football and FIFA Women’s World Cup vs Nat Rep. *more likely to</a:t>
            </a:r>
            <a:endParaRPr lang="en-US" dirty="0">
              <a:solidFill>
                <a:schemeClr val="bg1">
                  <a:lumMod val="50000"/>
                </a:schemeClr>
              </a:solidFill>
            </a:endParaRPr>
          </a:p>
        </p:txBody>
      </p:sp>
    </p:spTree>
    <p:extLst>
      <p:ext uri="{BB962C8B-B14F-4D97-AF65-F5344CB8AC3E}">
        <p14:creationId xmlns:p14="http://schemas.microsoft.com/office/powerpoint/2010/main" val="2506734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0E7E-7992-42BF-8492-B4D87CB71E23}"/>
              </a:ext>
            </a:extLst>
          </p:cNvPr>
          <p:cNvSpPr>
            <a:spLocks noGrp="1"/>
          </p:cNvSpPr>
          <p:nvPr>
            <p:ph type="title"/>
          </p:nvPr>
        </p:nvSpPr>
        <p:spPr/>
        <p:txBody>
          <a:bodyPr/>
          <a:lstStyle/>
          <a:p>
            <a:r>
              <a:rPr lang="en-GB"/>
              <a:t>REACH THE FANS</a:t>
            </a:r>
          </a:p>
        </p:txBody>
      </p:sp>
      <p:sp>
        <p:nvSpPr>
          <p:cNvPr id="5" name="Text Placeholder 4">
            <a:extLst>
              <a:ext uri="{FF2B5EF4-FFF2-40B4-BE49-F238E27FC236}">
                <a16:creationId xmlns:a16="http://schemas.microsoft.com/office/drawing/2014/main" id="{1A22A563-B15A-4E2F-9165-94D5DFE9DE11}"/>
              </a:ext>
            </a:extLst>
          </p:cNvPr>
          <p:cNvSpPr>
            <a:spLocks noGrp="1"/>
          </p:cNvSpPr>
          <p:nvPr>
            <p:ph type="body" sz="quarter" idx="13"/>
          </p:nvPr>
        </p:nvSpPr>
        <p:spPr/>
        <p:txBody>
          <a:bodyPr/>
          <a:lstStyle/>
          <a:p>
            <a:r>
              <a:rPr lang="en-GB" dirty="0"/>
              <a:t>Source: Adsquare *Audience are those who are football enthusiasts</a:t>
            </a:r>
          </a:p>
        </p:txBody>
      </p:sp>
      <p:sp>
        <p:nvSpPr>
          <p:cNvPr id="13" name="Content Placeholder 4">
            <a:extLst>
              <a:ext uri="{FF2B5EF4-FFF2-40B4-BE49-F238E27FC236}">
                <a16:creationId xmlns:a16="http://schemas.microsoft.com/office/drawing/2014/main" id="{8160AE5C-A5D6-49EB-A547-EF4693096B61}"/>
              </a:ext>
            </a:extLst>
          </p:cNvPr>
          <p:cNvSpPr>
            <a:spLocks noGrp="1"/>
          </p:cNvSpPr>
          <p:nvPr>
            <p:ph idx="1"/>
          </p:nvPr>
        </p:nvSpPr>
        <p:spPr>
          <a:xfrm>
            <a:off x="695326" y="1628775"/>
            <a:ext cx="5221287" cy="4679950"/>
          </a:xfrm>
        </p:spPr>
        <p:txBody>
          <a:bodyPr/>
          <a:lstStyle/>
          <a:p>
            <a:pPr marL="0" lvl="0" indent="0">
              <a:lnSpc>
                <a:spcPct val="100000"/>
              </a:lnSpc>
              <a:spcBef>
                <a:spcPts val="0"/>
              </a:spcBef>
              <a:buNone/>
              <a:defRPr/>
            </a:pPr>
            <a:endParaRPr lang="en-US" sz="4000"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507</a:t>
            </a:r>
          </a:p>
          <a:p>
            <a:pPr marL="0" lvl="0" indent="0">
              <a:lnSpc>
                <a:spcPct val="100000"/>
              </a:lnSpc>
              <a:spcBef>
                <a:spcPts val="0"/>
              </a:spcBef>
              <a:buNone/>
              <a:defRPr/>
            </a:pPr>
            <a:r>
              <a:rPr lang="en-US" kern="0" spc="600">
                <a:latin typeface="Arial" panose="020B0604020202020204" pitchFamily="34" charset="0"/>
                <a:cs typeface="Arial" panose="020B0604020202020204" pitchFamily="34" charset="0"/>
              </a:rPr>
              <a:t>over-indexing</a:t>
            </a:r>
            <a:r>
              <a:rPr lang="en-US" kern="0" spc="600" dirty="0">
                <a:latin typeface="Arial" panose="020B0604020202020204" pitchFamily="34" charset="0"/>
                <a:cs typeface="Arial" panose="020B0604020202020204" pitchFamily="34" charset="0"/>
              </a:rPr>
              <a:t> digital 6-sheets</a:t>
            </a:r>
            <a:r>
              <a:rPr lang="en-US" kern="0" spc="600">
                <a:latin typeface="Arial" panose="020B0604020202020204" pitchFamily="34" charset="0"/>
                <a:cs typeface="Arial" panose="020B0604020202020204" pitchFamily="34" charset="0"/>
              </a:rPr>
              <a:t> which deliver...</a:t>
            </a: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100" kern="0"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100" kern="0"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200" kern="0"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200" kern="0"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12.7m</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fortnightly impressions</a:t>
            </a:r>
          </a:p>
          <a:p>
            <a:pPr marL="0" lvl="0" indent="0">
              <a:lnSpc>
                <a:spcPct val="100000"/>
              </a:lnSpc>
              <a:spcBef>
                <a:spcPts val="0"/>
              </a:spcBef>
              <a:buNone/>
              <a:defRPr/>
            </a:pPr>
            <a:endParaRPr lang="en-US" sz="1200" kern="0" spc="600" dirty="0">
              <a:solidFill>
                <a:srgbClr val="FF0000"/>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p:txBody>
      </p:sp>
      <p:pic>
        <p:nvPicPr>
          <p:cNvPr id="22" name="Picture Placeholder 7">
            <a:extLst>
              <a:ext uri="{FF2B5EF4-FFF2-40B4-BE49-F238E27FC236}">
                <a16:creationId xmlns:a16="http://schemas.microsoft.com/office/drawing/2014/main" id="{871731E4-D24D-4139-A310-12AF5CCA8A0D}"/>
              </a:ext>
            </a:extLst>
          </p:cNvPr>
          <p:cNvPicPr>
            <a:picLocks noGrp="1" noChangeAspect="1"/>
          </p:cNvPicPr>
          <p:nvPr>
            <p:ph type="pic" sz="quarter" idx="14"/>
          </p:nvPr>
        </p:nvPicPr>
        <p:blipFill>
          <a:blip r:embed="rId3"/>
          <a:srcRect l="20370" r="20370"/>
          <a:stretch>
            <a:fillRect/>
          </a:stretch>
        </p:blipFill>
        <p:spPr>
          <a:xfrm>
            <a:off x="6096000" y="0"/>
            <a:ext cx="6095999" cy="6858000"/>
          </a:xfrm>
        </p:spPr>
      </p:pic>
    </p:spTree>
    <p:extLst>
      <p:ext uri="{BB962C8B-B14F-4D97-AF65-F5344CB8AC3E}">
        <p14:creationId xmlns:p14="http://schemas.microsoft.com/office/powerpoint/2010/main" val="1077911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86AEA5-E0AA-4F51-9165-20B13A406E57}"/>
              </a:ext>
            </a:extLst>
          </p:cNvPr>
          <p:cNvSpPr/>
          <p:nvPr/>
        </p:nvSpPr>
        <p:spPr>
          <a:xfrm>
            <a:off x="342900" y="412750"/>
            <a:ext cx="5581650" cy="603249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CC11482-4AEA-462E-B5A5-EB8FD9539361}"/>
              </a:ext>
            </a:extLst>
          </p:cNvPr>
          <p:cNvSpPr/>
          <p:nvPr/>
        </p:nvSpPr>
        <p:spPr>
          <a:xfrm>
            <a:off x="6096000" y="412750"/>
            <a:ext cx="5581650" cy="60324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4"/>
          <p:cNvSpPr txBox="1">
            <a:spLocks/>
          </p:cNvSpPr>
          <p:nvPr/>
        </p:nvSpPr>
        <p:spPr>
          <a:xfrm>
            <a:off x="6942931" y="2528885"/>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endPar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endParaRP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FOOTBALL ATTENDEES</a:t>
            </a:r>
          </a:p>
        </p:txBody>
      </p:sp>
      <p:sp>
        <p:nvSpPr>
          <p:cNvPr id="20" name="Title 4"/>
          <p:cNvSpPr txBox="1">
            <a:spLocks/>
          </p:cNvSpPr>
          <p:nvPr/>
        </p:nvSpPr>
        <p:spPr>
          <a:xfrm>
            <a:off x="1185792" y="2528885"/>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a:ln>
                  <a:noFill/>
                </a:ln>
                <a:solidFill>
                  <a:srgbClr val="FFFFFF"/>
                </a:solidFill>
                <a:effectLst/>
                <a:uLnTx/>
                <a:uFillTx/>
                <a:latin typeface="Arial" panose="020B0604020202020204"/>
                <a:ea typeface="+mj-ea"/>
                <a:cs typeface="+mj-cs"/>
              </a:rPr>
              <a:t>PASSIONATE SUPPORTER </a:t>
            </a:r>
          </a:p>
        </p:txBody>
      </p:sp>
    </p:spTree>
    <p:extLst>
      <p:ext uri="{BB962C8B-B14F-4D97-AF65-F5344CB8AC3E}">
        <p14:creationId xmlns:p14="http://schemas.microsoft.com/office/powerpoint/2010/main" val="10034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2" name="Group 1">
            <a:extLst>
              <a:ext uri="{FF2B5EF4-FFF2-40B4-BE49-F238E27FC236}">
                <a16:creationId xmlns:a16="http://schemas.microsoft.com/office/drawing/2014/main" id="{55C7E1B1-C7B7-47D7-B05E-259E23C9B32B}"/>
              </a:ext>
            </a:extLst>
          </p:cNvPr>
          <p:cNvGrpSpPr/>
          <p:nvPr/>
        </p:nvGrpSpPr>
        <p:grpSpPr>
          <a:xfrm>
            <a:off x="2621620" y="1901833"/>
            <a:ext cx="2206361" cy="4282565"/>
            <a:chOff x="2635162" y="1901833"/>
            <a:chExt cx="2134658" cy="4282565"/>
          </a:xfrm>
        </p:grpSpPr>
        <p:sp>
          <p:nvSpPr>
            <p:cNvPr id="41" name="Rectangle 40"/>
            <p:cNvSpPr/>
            <p:nvPr/>
          </p:nvSpPr>
          <p:spPr>
            <a:xfrm>
              <a:off x="2635162" y="1901833"/>
              <a:ext cx="2134658"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Content Placeholder 4"/>
            <p:cNvSpPr txBox="1">
              <a:spLocks/>
            </p:cNvSpPr>
            <p:nvPr/>
          </p:nvSpPr>
          <p:spPr>
            <a:xfrm>
              <a:off x="2635163" y="2361964"/>
              <a:ext cx="2126994" cy="207779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a:cs typeface="Arial"/>
                </a:rPr>
                <a:t>+80%</a:t>
              </a:r>
            </a:p>
            <a:p>
              <a:pPr marL="0" indent="0" algn="ctr">
                <a:lnSpc>
                  <a:spcPct val="100000"/>
                </a:lnSpc>
                <a:spcBef>
                  <a:spcPts val="0"/>
                </a:spcBef>
                <a:buNone/>
                <a:defRPr/>
              </a:pPr>
              <a:r>
                <a:rPr kumimoji="0" lang="en-US" sz="1200" b="0" i="0" u="none" strike="noStrike" kern="0" cap="none" spc="600" normalizeH="0" baseline="0" noProof="0" dirty="0">
                  <a:ln>
                    <a:noFill/>
                  </a:ln>
                  <a:solidFill>
                    <a:srgbClr val="737A76"/>
                  </a:solidFill>
                  <a:effectLst/>
                  <a:uLnTx/>
                  <a:uFillTx/>
                  <a:latin typeface="Arial"/>
                  <a:cs typeface="Arial"/>
                </a:rPr>
                <a:t>more likely</a:t>
              </a:r>
              <a:r>
                <a:rPr lang="en-US" sz="1200" kern="0" spc="600" dirty="0">
                  <a:solidFill>
                    <a:srgbClr val="737A76"/>
                  </a:solidFill>
                  <a:latin typeface="Arial"/>
                  <a:cs typeface="Arial"/>
                </a:rPr>
                <a:t> </a:t>
              </a:r>
              <a:endParaRPr lang="en-US" sz="1200" b="0" i="0" u="none" strike="noStrike" kern="0" cap="none" spc="600" normalizeH="0" baseline="0" noProof="0" dirty="0">
                <a:ln>
                  <a:noFill/>
                </a:ln>
                <a:solidFill>
                  <a:srgbClr val="737A76"/>
                </a:solidFill>
                <a:effectLst/>
                <a:uLnTx/>
                <a:uFillTx/>
                <a:latin typeface="Arial" panose="020B0604020202020204" pitchFamily="34" charset="0"/>
                <a:cs typeface="Arial" panose="020B0604020202020204" pitchFamily="34" charset="0"/>
              </a:endParaRPr>
            </a:p>
            <a:p>
              <a:pPr marL="0" indent="0" algn="ctr">
                <a:lnSpc>
                  <a:spcPct val="100000"/>
                </a:lnSpc>
                <a:spcBef>
                  <a:spcPts val="0"/>
                </a:spcBef>
                <a:buNone/>
                <a:defRPr/>
              </a:pPr>
              <a:r>
                <a:rPr lang="en-US" sz="1200" kern="0" spc="600" dirty="0">
                  <a:solidFill>
                    <a:srgbClr val="737A76"/>
                  </a:solidFill>
                  <a:latin typeface="Arial"/>
                  <a:cs typeface="Arial"/>
                </a:rPr>
                <a:t>to be</a:t>
              </a:r>
              <a:endParaRPr lang="en-US" sz="1200" b="0" i="0" u="none" strike="noStrike" kern="0" cap="none" spc="600" normalizeH="0" baseline="0" noProof="0" dirty="0">
                <a:ln>
                  <a:noFill/>
                </a:ln>
                <a:solidFill>
                  <a:srgbClr val="737A76"/>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indent="0" algn="ctr">
                <a:lnSpc>
                  <a:spcPct val="100000"/>
                </a:lnSpc>
                <a:spcBef>
                  <a:spcPts val="0"/>
                </a:spcBef>
                <a:buNone/>
                <a:defRPr/>
              </a:pPr>
              <a:endParaRPr lang="en-US" sz="1400" b="0" i="0" u="none" strike="noStrike" kern="0" cap="none" spc="600" normalizeH="0" baseline="0" noProof="0" dirty="0">
                <a:ln>
                  <a:noFill/>
                </a:ln>
                <a:solidFill>
                  <a:srgbClr val="737A76"/>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dirty="0">
                  <a:solidFill>
                    <a:schemeClr val="accent1"/>
                  </a:solidFill>
                  <a:latin typeface="Arial"/>
                  <a:cs typeface="Arial"/>
                </a:rPr>
                <a:t>Out-of-Home for 20 hours + a week</a:t>
              </a:r>
              <a:endParaRPr kumimoji="0" lang="en-US" sz="1600" b="1" i="0" u="none" strike="noStrike" kern="0" cap="none" spc="600" normalizeH="0" baseline="0" noProof="0" dirty="0">
                <a:ln>
                  <a:noFill/>
                </a:ln>
                <a:solidFill>
                  <a:schemeClr val="accent1"/>
                </a:solidFill>
                <a:effectLst/>
                <a:uLnTx/>
                <a:uFillTx/>
                <a:latin typeface="Arial"/>
                <a:cs typeface="Arial"/>
              </a:endParaRPr>
            </a:p>
          </p:txBody>
        </p:sp>
      </p:grpSp>
      <p:grpSp>
        <p:nvGrpSpPr>
          <p:cNvPr id="6" name="Group 5">
            <a:extLst>
              <a:ext uri="{FF2B5EF4-FFF2-40B4-BE49-F238E27FC236}">
                <a16:creationId xmlns:a16="http://schemas.microsoft.com/office/drawing/2014/main" id="{910A4ADB-2EAC-4BA1-9FE4-AA5D3C033753}"/>
              </a:ext>
            </a:extLst>
          </p:cNvPr>
          <p:cNvGrpSpPr/>
          <p:nvPr/>
        </p:nvGrpSpPr>
        <p:grpSpPr>
          <a:xfrm>
            <a:off x="7307713" y="1901833"/>
            <a:ext cx="2321857" cy="4282565"/>
            <a:chOff x="7360039" y="1901833"/>
            <a:chExt cx="2246402" cy="4282565"/>
          </a:xfrm>
        </p:grpSpPr>
        <p:sp>
          <p:nvSpPr>
            <p:cNvPr id="37" name="Rectangle 36"/>
            <p:cNvSpPr/>
            <p:nvPr/>
          </p:nvSpPr>
          <p:spPr>
            <a:xfrm>
              <a:off x="7360039" y="1901833"/>
              <a:ext cx="2246402"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75000"/>
                  </a:schemeClr>
                </a:solidFill>
                <a:effectLst/>
                <a:uLnTx/>
                <a:uFillTx/>
              </a:endParaRPr>
            </a:p>
          </p:txBody>
        </p:sp>
        <p:sp>
          <p:nvSpPr>
            <p:cNvPr id="20" name="Content Placeholder 4"/>
            <p:cNvSpPr txBox="1">
              <a:spLocks/>
            </p:cNvSpPr>
            <p:nvPr/>
          </p:nvSpPr>
          <p:spPr>
            <a:xfrm>
              <a:off x="7360039" y="2367007"/>
              <a:ext cx="224640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+83%</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rPr>
                <a:t>to</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a:solidFill>
                    <a:schemeClr val="accent1"/>
                  </a:solidFill>
                  <a:latin typeface="Arial" panose="020B0604020202020204" pitchFamily="34" charset="0"/>
                  <a:cs typeface="Arial" panose="020B0604020202020204" pitchFamily="34" charset="0"/>
                </a:rPr>
                <a:t>often notice ads at train stations</a:t>
              </a:r>
              <a:endParaRPr kumimoji="0" lang="en-US" b="1" i="0" u="none" strike="noStrike" kern="0" cap="none" spc="60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grpSp>
      <p:sp>
        <p:nvSpPr>
          <p:cNvPr id="3" name="Title 2"/>
          <p:cNvSpPr>
            <a:spLocks noGrp="1"/>
          </p:cNvSpPr>
          <p:nvPr>
            <p:ph type="title"/>
          </p:nvPr>
        </p:nvSpPr>
        <p:spPr/>
        <p:txBody>
          <a:bodyPr/>
          <a:lstStyle/>
          <a:p>
            <a:r>
              <a:rPr lang="en-GB" dirty="0"/>
              <a:t>AFFINITY FOR OUT-OF-HOME</a:t>
            </a:r>
          </a:p>
        </p:txBody>
      </p:sp>
      <p:grpSp>
        <p:nvGrpSpPr>
          <p:cNvPr id="8" name="Group 7">
            <a:extLst>
              <a:ext uri="{FF2B5EF4-FFF2-40B4-BE49-F238E27FC236}">
                <a16:creationId xmlns:a16="http://schemas.microsoft.com/office/drawing/2014/main" id="{7E105AF7-0991-41BD-8B83-94FB4F7E7605}"/>
              </a:ext>
            </a:extLst>
          </p:cNvPr>
          <p:cNvGrpSpPr/>
          <p:nvPr/>
        </p:nvGrpSpPr>
        <p:grpSpPr>
          <a:xfrm>
            <a:off x="216475" y="1901832"/>
            <a:ext cx="2326207" cy="4282565"/>
            <a:chOff x="216475" y="1901832"/>
            <a:chExt cx="2250610" cy="4282565"/>
          </a:xfrm>
        </p:grpSpPr>
        <p:sp>
          <p:nvSpPr>
            <p:cNvPr id="40" name="Rectangle 39"/>
            <p:cNvSpPr/>
            <p:nvPr/>
          </p:nvSpPr>
          <p:spPr>
            <a:xfrm>
              <a:off x="216475" y="1901832"/>
              <a:ext cx="2242946" cy="42825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Content Placeholder 4"/>
            <p:cNvSpPr txBox="1">
              <a:spLocks/>
            </p:cNvSpPr>
            <p:nvPr/>
          </p:nvSpPr>
          <p:spPr>
            <a:xfrm>
              <a:off x="216475" y="3296307"/>
              <a:ext cx="2250610"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FOOTBALL ATTENDEES</a:t>
              </a:r>
              <a:endParaRPr kumimoji="0" lang="en-US" sz="3200" b="1" i="0" u="none" strike="noStrike" kern="0" cap="none" spc="-15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BC940C1C-16B3-4A3D-82C9-F07ABCE4057D}"/>
              </a:ext>
            </a:extLst>
          </p:cNvPr>
          <p:cNvGrpSpPr/>
          <p:nvPr/>
        </p:nvGrpSpPr>
        <p:grpSpPr>
          <a:xfrm>
            <a:off x="4864053" y="1901833"/>
            <a:ext cx="2415508" cy="4282565"/>
            <a:chOff x="4896425" y="1901833"/>
            <a:chExt cx="2337010" cy="4282565"/>
          </a:xfrm>
        </p:grpSpPr>
        <p:sp>
          <p:nvSpPr>
            <p:cNvPr id="42" name="Rectangle 41"/>
            <p:cNvSpPr/>
            <p:nvPr/>
          </p:nvSpPr>
          <p:spPr>
            <a:xfrm>
              <a:off x="4945561" y="1901833"/>
              <a:ext cx="223873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Content Placeholder 4"/>
            <p:cNvSpPr txBox="1">
              <a:spLocks/>
            </p:cNvSpPr>
            <p:nvPr/>
          </p:nvSpPr>
          <p:spPr>
            <a:xfrm>
              <a:off x="4896425" y="2361964"/>
              <a:ext cx="2337010"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+51%</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chemeClr val="bg1">
                      <a:lumMod val="50000"/>
                    </a:scheme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chemeClr val="bg1">
                      <a:lumMod val="50000"/>
                    </a:schemeClr>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chemeClr val="bg1">
                      <a:lumMod val="50000"/>
                    </a:schemeClr>
                  </a:solidFill>
                  <a:effectLst/>
                  <a:uLnTx/>
                  <a:uFillTx/>
                  <a:latin typeface="Arial" panose="020B0604020202020204" pitchFamily="34" charset="0"/>
                  <a:ea typeface="+mn-ea"/>
                  <a:cs typeface="Arial" panose="020B0604020202020204" pitchFamily="34" charset="0"/>
                </a:rPr>
                <a:t>o </a:t>
              </a:r>
              <a:r>
                <a:rPr lang="en-US" sz="1200" kern="0" spc="600">
                  <a:solidFill>
                    <a:schemeClr val="bg1">
                      <a:lumMod val="50000"/>
                    </a:schemeClr>
                  </a:solidFill>
                  <a:latin typeface="Arial" panose="020B0604020202020204" pitchFamily="34" charset="0"/>
                  <a:cs typeface="Arial" panose="020B0604020202020204" pitchFamily="34" charset="0"/>
                </a:rPr>
                <a:t>find</a:t>
              </a:r>
              <a:endParaRPr kumimoji="0" lang="en-US" sz="1400" b="0" i="0" u="none" strike="noStrike" kern="0" cap="none" spc="600" normalizeH="0" baseline="0" noProof="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r>
                <a:rPr kumimoji="0" lang="en-US" sz="1400" b="0" i="0" u="none" strike="noStrike" kern="0" cap="none" spc="600" normalizeH="0" noProof="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chemeClr val="bg1">
                    <a:lumMod val="50000"/>
                  </a:scheme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b="1" i="0" u="none" strike="noStrike" kern="0" cap="none" spc="600" normalizeH="0" baseline="0" noProof="0">
                  <a:ln>
                    <a:noFill/>
                  </a:ln>
                  <a:solidFill>
                    <a:schemeClr val="accent1"/>
                  </a:solidFill>
                  <a:effectLst/>
                  <a:uLnTx/>
                  <a:uFillTx/>
                  <a:latin typeface="Arial" panose="020B0604020202020204" pitchFamily="34" charset="0"/>
                  <a:cs typeface="Arial" panose="020B0604020202020204" pitchFamily="34" charset="0"/>
                </a:rPr>
                <a:t>OOH ads to be a good way to reach them with ad</a:t>
              </a:r>
              <a:r>
                <a:rPr lang="en-US" b="1" kern="0" spc="600">
                  <a:solidFill>
                    <a:schemeClr val="accent1"/>
                  </a:solidFill>
                  <a:latin typeface="Arial" panose="020B0604020202020204" pitchFamily="34" charset="0"/>
                  <a:cs typeface="Arial" panose="020B0604020202020204" pitchFamily="34" charset="0"/>
                </a:rPr>
                <a:t>vertising</a:t>
              </a:r>
              <a:endParaRPr kumimoji="0" lang="en-US" b="1" i="0" u="none" strike="noStrike" kern="0" cap="none" spc="600" normalizeH="0" baseline="0" noProof="0">
                <a:ln>
                  <a:noFill/>
                </a:ln>
                <a:solidFill>
                  <a:schemeClr val="accent1"/>
                </a:solidFill>
                <a:effectLst/>
                <a:uLnTx/>
                <a:uFillTx/>
                <a:latin typeface="Arial" panose="020B0604020202020204"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A364A28A-2E7D-496D-99F1-0772C2898322}"/>
              </a:ext>
            </a:extLst>
          </p:cNvPr>
          <p:cNvGrpSpPr/>
          <p:nvPr/>
        </p:nvGrpSpPr>
        <p:grpSpPr>
          <a:xfrm>
            <a:off x="9708508" y="1901832"/>
            <a:ext cx="2267017" cy="4282565"/>
            <a:chOff x="9782182" y="1901832"/>
            <a:chExt cx="2193343" cy="4282565"/>
          </a:xfrm>
        </p:grpSpPr>
        <p:sp>
          <p:nvSpPr>
            <p:cNvPr id="39" name="Rectangle 38"/>
            <p:cNvSpPr/>
            <p:nvPr/>
          </p:nvSpPr>
          <p:spPr>
            <a:xfrm>
              <a:off x="9782182" y="1901832"/>
              <a:ext cx="21933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Content Placeholder 4"/>
            <p:cNvSpPr txBox="1">
              <a:spLocks/>
            </p:cNvSpPr>
            <p:nvPr/>
          </p:nvSpPr>
          <p:spPr>
            <a:xfrm>
              <a:off x="9782182" y="2367007"/>
              <a:ext cx="2193343"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+112%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rPr>
                <a:t>o have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a:solidFill>
                    <a:schemeClr val="accent1"/>
                  </a:solidFill>
                  <a:latin typeface="Arial" panose="020B0604020202020204" pitchFamily="34" charset="0"/>
                  <a:cs typeface="Arial" panose="020B0604020202020204" pitchFamily="34" charset="0"/>
                </a:rPr>
                <a:t>p</a:t>
              </a:r>
              <a:r>
                <a:rPr kumimoji="0" lang="en-US" sz="2000" b="1" i="0" u="none" strike="noStrike" kern="0" cap="none" spc="600" normalizeH="0" baseline="0" noProof="0">
                  <a:ln>
                    <a:noFill/>
                  </a:ln>
                  <a:solidFill>
                    <a:schemeClr val="accent1"/>
                  </a:solidFill>
                  <a:effectLst/>
                  <a:uLnTx/>
                  <a:uFillTx/>
                  <a:latin typeface="Arial" panose="020B0604020202020204" pitchFamily="34" charset="0"/>
                  <a:ea typeface="+mn-ea"/>
                  <a:cs typeface="Arial" panose="020B0604020202020204" pitchFamily="34" charset="0"/>
                </a:rPr>
                <a:t>reviously purchased a product or service after seeing an OOH ad</a:t>
              </a:r>
            </a:p>
          </p:txBody>
        </p:sp>
      </p:gr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a:t>Source: YouGov Profiles 2022, Target audience: Those who are passionate about women’s football AND have attended a live football match in the last 12 months, Base: National rep.</a:t>
            </a:r>
          </a:p>
        </p:txBody>
      </p:sp>
    </p:spTree>
    <p:extLst>
      <p:ext uri="{BB962C8B-B14F-4D97-AF65-F5344CB8AC3E}">
        <p14:creationId xmlns:p14="http://schemas.microsoft.com/office/powerpoint/2010/main" val="268459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a:xfrm>
            <a:off x="695324" y="620181"/>
            <a:ext cx="9085131" cy="1008594"/>
          </a:xfrm>
        </p:spPr>
        <p:txBody>
          <a:bodyPr>
            <a:normAutofit fontScale="90000"/>
          </a:bodyPr>
          <a:lstStyle/>
          <a:p>
            <a:r>
              <a:rPr lang="en-US" dirty="0"/>
              <a:t>FOOTBALL CRAZY, SPONSOR MAD</a:t>
            </a:r>
            <a:br>
              <a:rPr lang="en-US" dirty="0"/>
            </a:br>
            <a:br>
              <a:rPr lang="en-US" dirty="0"/>
            </a:br>
            <a:br>
              <a:rPr lang="en-US" dirty="0">
                <a:solidFill>
                  <a:schemeClr val="accent3"/>
                </a:solidFill>
              </a:rPr>
            </a:br>
            <a:br>
              <a:rPr lang="en-US" dirty="0">
                <a:solidFill>
                  <a:schemeClr val="accent3"/>
                </a:solidFill>
              </a:rPr>
            </a:br>
            <a:endParaRPr lang="en-GB" dirty="0">
              <a:solidFill>
                <a:schemeClr val="accent3"/>
              </a:solidFill>
            </a:endParaRPr>
          </a:p>
        </p:txBody>
      </p:sp>
      <p:sp>
        <p:nvSpPr>
          <p:cNvPr id="8" name="Text Placeholder 10">
            <a:extLst>
              <a:ext uri="{FF2B5EF4-FFF2-40B4-BE49-F238E27FC236}">
                <a16:creationId xmlns:a16="http://schemas.microsoft.com/office/drawing/2014/main" id="{58F62AB9-5AC3-4F88-BD6C-645A745CAE85}"/>
              </a:ext>
            </a:extLst>
          </p:cNvPr>
          <p:cNvSpPr>
            <a:spLocks noGrp="1"/>
          </p:cNvSpPr>
          <p:nvPr>
            <p:ph type="body" sz="quarter" idx="13"/>
          </p:nvPr>
        </p:nvSpPr>
        <p:spPr>
          <a:xfrm>
            <a:off x="695325" y="6308725"/>
            <a:ext cx="10013524" cy="360362"/>
          </a:xfrm>
        </p:spPr>
        <p:txBody>
          <a:bodyPr/>
          <a:lstStyle/>
          <a:p>
            <a:r>
              <a:rPr lang="en-GB"/>
              <a:t>Source: YouGov Profiles 2022, Target audience: Those who are passionate about women’s football AND have attended a live football match in the last 12 months, Base: National rep.</a:t>
            </a:r>
          </a:p>
        </p:txBody>
      </p:sp>
      <p:sp>
        <p:nvSpPr>
          <p:cNvPr id="25" name="TextBox 24">
            <a:extLst>
              <a:ext uri="{FF2B5EF4-FFF2-40B4-BE49-F238E27FC236}">
                <a16:creationId xmlns:a16="http://schemas.microsoft.com/office/drawing/2014/main" id="{2B3D66BF-C488-4D4C-A52A-68348B954F19}"/>
              </a:ext>
            </a:extLst>
          </p:cNvPr>
          <p:cNvSpPr txBox="1"/>
          <p:nvPr/>
        </p:nvSpPr>
        <p:spPr>
          <a:xfrm>
            <a:off x="10133657" y="3312548"/>
            <a:ext cx="15418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63%</a:t>
            </a:r>
          </a:p>
        </p:txBody>
      </p:sp>
      <p:sp>
        <p:nvSpPr>
          <p:cNvPr id="42" name="TextBox 41">
            <a:extLst>
              <a:ext uri="{FF2B5EF4-FFF2-40B4-BE49-F238E27FC236}">
                <a16:creationId xmlns:a16="http://schemas.microsoft.com/office/drawing/2014/main" id="{71D5A324-9F96-477E-842E-64799F52F5CC}"/>
              </a:ext>
            </a:extLst>
          </p:cNvPr>
          <p:cNvSpPr txBox="1"/>
          <p:nvPr/>
        </p:nvSpPr>
        <p:spPr>
          <a:xfrm>
            <a:off x="728409" y="4328717"/>
            <a:ext cx="2352676" cy="830997"/>
          </a:xfrm>
          <a:prstGeom prst="rect">
            <a:avLst/>
          </a:prstGeom>
          <a:noFill/>
        </p:spPr>
        <p:txBody>
          <a:bodyPr wrap="square" rtlCol="0">
            <a:spAutoFit/>
          </a:bodyPr>
          <a:lstStyle/>
          <a:p>
            <a:pPr algn="ctr"/>
            <a:r>
              <a:rPr lang="en-GB" sz="1600"/>
              <a:t>‘If you sponsor my team, I will buy your products’ </a:t>
            </a:r>
          </a:p>
        </p:txBody>
      </p:sp>
      <p:sp>
        <p:nvSpPr>
          <p:cNvPr id="43" name="TextBox 42">
            <a:extLst>
              <a:ext uri="{FF2B5EF4-FFF2-40B4-BE49-F238E27FC236}">
                <a16:creationId xmlns:a16="http://schemas.microsoft.com/office/drawing/2014/main" id="{B65C0BEE-4C40-4E84-AD27-AEBCF741A21C}"/>
              </a:ext>
            </a:extLst>
          </p:cNvPr>
          <p:cNvSpPr txBox="1"/>
          <p:nvPr/>
        </p:nvSpPr>
        <p:spPr>
          <a:xfrm>
            <a:off x="3339054" y="4339851"/>
            <a:ext cx="2352676" cy="1077218"/>
          </a:xfrm>
          <a:prstGeom prst="rect">
            <a:avLst/>
          </a:prstGeom>
          <a:noFill/>
        </p:spPr>
        <p:txBody>
          <a:bodyPr wrap="square" rtlCol="0">
            <a:spAutoFit/>
          </a:bodyPr>
          <a:lstStyle/>
          <a:p>
            <a:pPr algn="ctr"/>
            <a:r>
              <a:rPr lang="en-GB" sz="1600"/>
              <a:t>‘I like to support my team by buying products from sponsors’</a:t>
            </a:r>
          </a:p>
        </p:txBody>
      </p:sp>
      <p:sp>
        <p:nvSpPr>
          <p:cNvPr id="44" name="TextBox 43">
            <a:extLst>
              <a:ext uri="{FF2B5EF4-FFF2-40B4-BE49-F238E27FC236}">
                <a16:creationId xmlns:a16="http://schemas.microsoft.com/office/drawing/2014/main" id="{20220F0C-17AB-4C1B-A920-D1FC95118C55}"/>
              </a:ext>
            </a:extLst>
          </p:cNvPr>
          <p:cNvSpPr txBox="1"/>
          <p:nvPr/>
        </p:nvSpPr>
        <p:spPr>
          <a:xfrm>
            <a:off x="6096000" y="4355556"/>
            <a:ext cx="2352676" cy="830997"/>
          </a:xfrm>
          <a:prstGeom prst="rect">
            <a:avLst/>
          </a:prstGeom>
          <a:noFill/>
        </p:spPr>
        <p:txBody>
          <a:bodyPr wrap="square" rtlCol="0">
            <a:spAutoFit/>
          </a:bodyPr>
          <a:lstStyle/>
          <a:p>
            <a:pPr algn="ctr"/>
            <a:r>
              <a:rPr lang="en-GB" sz="1600"/>
              <a:t>‘I take notice of who sponsors the sporting events I watch’</a:t>
            </a:r>
          </a:p>
        </p:txBody>
      </p:sp>
      <p:sp>
        <p:nvSpPr>
          <p:cNvPr id="45" name="TextBox 44">
            <a:extLst>
              <a:ext uri="{FF2B5EF4-FFF2-40B4-BE49-F238E27FC236}">
                <a16:creationId xmlns:a16="http://schemas.microsoft.com/office/drawing/2014/main" id="{C6F76E97-6095-417F-A142-EECC7763B042}"/>
              </a:ext>
            </a:extLst>
          </p:cNvPr>
          <p:cNvSpPr txBox="1"/>
          <p:nvPr/>
        </p:nvSpPr>
        <p:spPr>
          <a:xfrm>
            <a:off x="8957319" y="4328716"/>
            <a:ext cx="2352676" cy="830997"/>
          </a:xfrm>
          <a:prstGeom prst="rect">
            <a:avLst/>
          </a:prstGeom>
          <a:noFill/>
        </p:spPr>
        <p:txBody>
          <a:bodyPr wrap="square" rtlCol="0">
            <a:spAutoFit/>
          </a:bodyPr>
          <a:lstStyle/>
          <a:p>
            <a:pPr algn="ctr"/>
            <a:r>
              <a:rPr lang="en-GB" sz="1600"/>
              <a:t>‘Sponsorship can help keep companies socially relevant’ </a:t>
            </a:r>
          </a:p>
        </p:txBody>
      </p:sp>
      <p:grpSp>
        <p:nvGrpSpPr>
          <p:cNvPr id="34" name="Group 33">
            <a:extLst>
              <a:ext uri="{FF2B5EF4-FFF2-40B4-BE49-F238E27FC236}">
                <a16:creationId xmlns:a16="http://schemas.microsoft.com/office/drawing/2014/main" id="{81033DAF-BA88-4108-A008-DA967722DE8B}"/>
              </a:ext>
            </a:extLst>
          </p:cNvPr>
          <p:cNvGrpSpPr/>
          <p:nvPr/>
        </p:nvGrpSpPr>
        <p:grpSpPr>
          <a:xfrm>
            <a:off x="903871" y="2375533"/>
            <a:ext cx="1926000" cy="1926000"/>
            <a:chOff x="695325" y="2562578"/>
            <a:chExt cx="1652764" cy="1652764"/>
          </a:xfrm>
        </p:grpSpPr>
        <p:sp>
          <p:nvSpPr>
            <p:cNvPr id="35" name="Oval 34">
              <a:extLst>
                <a:ext uri="{FF2B5EF4-FFF2-40B4-BE49-F238E27FC236}">
                  <a16:creationId xmlns:a16="http://schemas.microsoft.com/office/drawing/2014/main" id="{59A7970D-A730-4CE8-A7F9-7F435E403A13}"/>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5DAED370-3AA5-48A2-B823-4489F929662C}"/>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ACCBD869-7754-4BF7-AACC-F7AF207A05EB}"/>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+262%</a:t>
              </a:r>
            </a:p>
          </p:txBody>
        </p:sp>
      </p:grpSp>
      <p:grpSp>
        <p:nvGrpSpPr>
          <p:cNvPr id="46" name="Group 45">
            <a:extLst>
              <a:ext uri="{FF2B5EF4-FFF2-40B4-BE49-F238E27FC236}">
                <a16:creationId xmlns:a16="http://schemas.microsoft.com/office/drawing/2014/main" id="{2B2AF2DD-8612-46B0-B3DE-F30C10055FD9}"/>
              </a:ext>
            </a:extLst>
          </p:cNvPr>
          <p:cNvGrpSpPr/>
          <p:nvPr/>
        </p:nvGrpSpPr>
        <p:grpSpPr>
          <a:xfrm>
            <a:off x="3514516" y="2420317"/>
            <a:ext cx="1926000" cy="1926000"/>
            <a:chOff x="695325" y="2562578"/>
            <a:chExt cx="1652764" cy="1652764"/>
          </a:xfrm>
          <a:solidFill>
            <a:schemeClr val="accent1"/>
          </a:solidFill>
        </p:grpSpPr>
        <p:sp>
          <p:nvSpPr>
            <p:cNvPr id="47" name="Oval 46">
              <a:extLst>
                <a:ext uri="{FF2B5EF4-FFF2-40B4-BE49-F238E27FC236}">
                  <a16:creationId xmlns:a16="http://schemas.microsoft.com/office/drawing/2014/main" id="{957DFF7D-D8A6-4938-929F-827B9CB099CF}"/>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Oval 47">
              <a:extLst>
                <a:ext uri="{FF2B5EF4-FFF2-40B4-BE49-F238E27FC236}">
                  <a16:creationId xmlns:a16="http://schemas.microsoft.com/office/drawing/2014/main" id="{B35652CC-8557-4A82-9012-396975E30FC5}"/>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TextBox 48">
              <a:extLst>
                <a:ext uri="{FF2B5EF4-FFF2-40B4-BE49-F238E27FC236}">
                  <a16:creationId xmlns:a16="http://schemas.microsoft.com/office/drawing/2014/main" id="{67F00C72-8C2A-4077-9CE9-DC639CBE17DA}"/>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+251%</a:t>
              </a:r>
            </a:p>
          </p:txBody>
        </p:sp>
      </p:grpSp>
      <p:grpSp>
        <p:nvGrpSpPr>
          <p:cNvPr id="50" name="Group 49">
            <a:extLst>
              <a:ext uri="{FF2B5EF4-FFF2-40B4-BE49-F238E27FC236}">
                <a16:creationId xmlns:a16="http://schemas.microsoft.com/office/drawing/2014/main" id="{2B3B659F-9EA3-4D4E-85F2-93A78E1E8623}"/>
              </a:ext>
            </a:extLst>
          </p:cNvPr>
          <p:cNvGrpSpPr/>
          <p:nvPr/>
        </p:nvGrpSpPr>
        <p:grpSpPr>
          <a:xfrm>
            <a:off x="6320327" y="2375533"/>
            <a:ext cx="1926000" cy="1926000"/>
            <a:chOff x="695325" y="2562578"/>
            <a:chExt cx="1652764" cy="1652764"/>
          </a:xfrm>
        </p:grpSpPr>
        <p:sp>
          <p:nvSpPr>
            <p:cNvPr id="51" name="Oval 50">
              <a:extLst>
                <a:ext uri="{FF2B5EF4-FFF2-40B4-BE49-F238E27FC236}">
                  <a16:creationId xmlns:a16="http://schemas.microsoft.com/office/drawing/2014/main" id="{DAC7C98E-93A6-488E-BACC-545F041D68D5}"/>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Oval 51">
              <a:extLst>
                <a:ext uri="{FF2B5EF4-FFF2-40B4-BE49-F238E27FC236}">
                  <a16:creationId xmlns:a16="http://schemas.microsoft.com/office/drawing/2014/main" id="{89833E72-DE13-4652-85BE-2FFEFF282847}"/>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TextBox 52">
              <a:extLst>
                <a:ext uri="{FF2B5EF4-FFF2-40B4-BE49-F238E27FC236}">
                  <a16:creationId xmlns:a16="http://schemas.microsoft.com/office/drawing/2014/main" id="{AE6020BC-ED33-4CA8-B911-6170DB0A7CDD}"/>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+162%</a:t>
              </a:r>
            </a:p>
          </p:txBody>
        </p:sp>
      </p:grpSp>
      <p:grpSp>
        <p:nvGrpSpPr>
          <p:cNvPr id="54" name="Group 53">
            <a:extLst>
              <a:ext uri="{FF2B5EF4-FFF2-40B4-BE49-F238E27FC236}">
                <a16:creationId xmlns:a16="http://schemas.microsoft.com/office/drawing/2014/main" id="{20B3C510-8F6E-4028-808D-D831936BB9B1}"/>
              </a:ext>
            </a:extLst>
          </p:cNvPr>
          <p:cNvGrpSpPr/>
          <p:nvPr/>
        </p:nvGrpSpPr>
        <p:grpSpPr>
          <a:xfrm>
            <a:off x="9126138" y="2375532"/>
            <a:ext cx="1926000" cy="1926000"/>
            <a:chOff x="695325" y="2562578"/>
            <a:chExt cx="1652764" cy="1652764"/>
          </a:xfrm>
          <a:solidFill>
            <a:schemeClr val="accent1"/>
          </a:solidFill>
        </p:grpSpPr>
        <p:sp>
          <p:nvSpPr>
            <p:cNvPr id="55" name="Oval 54">
              <a:extLst>
                <a:ext uri="{FF2B5EF4-FFF2-40B4-BE49-F238E27FC236}">
                  <a16:creationId xmlns:a16="http://schemas.microsoft.com/office/drawing/2014/main" id="{024432BD-B401-4E6A-8C15-205AEF4C5372}"/>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Oval 55">
              <a:extLst>
                <a:ext uri="{FF2B5EF4-FFF2-40B4-BE49-F238E27FC236}">
                  <a16:creationId xmlns:a16="http://schemas.microsoft.com/office/drawing/2014/main" id="{1F5DEA3B-EDF7-4930-822B-5BAC783FC926}"/>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7" name="TextBox 56">
              <a:extLst>
                <a:ext uri="{FF2B5EF4-FFF2-40B4-BE49-F238E27FC236}">
                  <a16:creationId xmlns:a16="http://schemas.microsoft.com/office/drawing/2014/main" id="{55B1D903-9ED4-4903-B44E-1F3640271F84}"/>
                </a:ext>
              </a:extLst>
            </p:cNvPr>
            <p:cNvSpPr txBox="1"/>
            <p:nvPr/>
          </p:nvSpPr>
          <p:spPr>
            <a:xfrm>
              <a:off x="783278" y="3127349"/>
              <a:ext cx="1541864" cy="5018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a:t>
              </a:r>
              <a:r>
                <a:rPr lang="en-GB" sz="3200" b="1">
                  <a:solidFill>
                    <a:srgbClr val="FFFFFF"/>
                  </a:solidFill>
                  <a:latin typeface="Arial" panose="020B0604020202020204"/>
                </a:rPr>
                <a:t>83</a:t>
              </a:r>
              <a:r>
                <a:rPr kumimoji="0" lang="en-GB" sz="3200" b="1" i="0" u="none" strike="noStrike" kern="1200" cap="none" spc="0" normalizeH="0" baseline="0" noProof="0">
                  <a:ln>
                    <a:noFill/>
                  </a:ln>
                  <a:solidFill>
                    <a:srgbClr val="FFFFFF"/>
                  </a:solidFill>
                  <a:effectLst/>
                  <a:uLnTx/>
                  <a:uFillTx/>
                  <a:latin typeface="Arial" panose="020B0604020202020204"/>
                  <a:ea typeface="+mn-ea"/>
                  <a:cs typeface="+mn-cs"/>
                </a:rPr>
                <a:t>%</a:t>
              </a:r>
            </a:p>
          </p:txBody>
        </p:sp>
      </p:grpSp>
      <p:grpSp>
        <p:nvGrpSpPr>
          <p:cNvPr id="12" name="Group 11">
            <a:extLst>
              <a:ext uri="{FF2B5EF4-FFF2-40B4-BE49-F238E27FC236}">
                <a16:creationId xmlns:a16="http://schemas.microsoft.com/office/drawing/2014/main" id="{E2CEE391-BB34-4E4C-93A4-785A0455B39B}"/>
              </a:ext>
            </a:extLst>
          </p:cNvPr>
          <p:cNvGrpSpPr/>
          <p:nvPr/>
        </p:nvGrpSpPr>
        <p:grpSpPr>
          <a:xfrm>
            <a:off x="903871" y="2205557"/>
            <a:ext cx="663531" cy="663531"/>
            <a:chOff x="695325" y="2562578"/>
            <a:chExt cx="1652764" cy="1652764"/>
          </a:xfrm>
        </p:grpSpPr>
        <p:sp>
          <p:nvSpPr>
            <p:cNvPr id="13" name="Oval 12">
              <a:extLst>
                <a:ext uri="{FF2B5EF4-FFF2-40B4-BE49-F238E27FC236}">
                  <a16:creationId xmlns:a16="http://schemas.microsoft.com/office/drawing/2014/main" id="{3D4CB09B-E41A-4DA8-BBFE-8AE743BAF206}"/>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3E5B6959-4BFF-4779-B238-10805B062F46}"/>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F0E9475F-4EB6-46CE-88C3-C88FFDE4EC2D}"/>
                </a:ext>
              </a:extLst>
            </p:cNvPr>
            <p:cNvSpPr txBox="1"/>
            <p:nvPr/>
          </p:nvSpPr>
          <p:spPr>
            <a:xfrm>
              <a:off x="783277" y="3127349"/>
              <a:ext cx="1541863" cy="6133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a:ea typeface="+mn-ea"/>
                  <a:cs typeface="+mn-cs"/>
                </a:rPr>
                <a:t>+194%</a:t>
              </a:r>
            </a:p>
          </p:txBody>
        </p:sp>
      </p:grpSp>
      <p:grpSp>
        <p:nvGrpSpPr>
          <p:cNvPr id="26" name="Group 25">
            <a:extLst>
              <a:ext uri="{FF2B5EF4-FFF2-40B4-BE49-F238E27FC236}">
                <a16:creationId xmlns:a16="http://schemas.microsoft.com/office/drawing/2014/main" id="{B99DAAE3-0337-4DF1-9C4B-E60F41A98274}"/>
              </a:ext>
            </a:extLst>
          </p:cNvPr>
          <p:cNvGrpSpPr/>
          <p:nvPr/>
        </p:nvGrpSpPr>
        <p:grpSpPr>
          <a:xfrm>
            <a:off x="3514516" y="2250341"/>
            <a:ext cx="663531" cy="663531"/>
            <a:chOff x="695325" y="2562578"/>
            <a:chExt cx="1652764" cy="1652764"/>
          </a:xfrm>
          <a:solidFill>
            <a:schemeClr val="accent1"/>
          </a:solidFill>
        </p:grpSpPr>
        <p:sp>
          <p:nvSpPr>
            <p:cNvPr id="27" name="Oval 26">
              <a:extLst>
                <a:ext uri="{FF2B5EF4-FFF2-40B4-BE49-F238E27FC236}">
                  <a16:creationId xmlns:a16="http://schemas.microsoft.com/office/drawing/2014/main" id="{D550298E-1D1A-4915-ADCA-A3E3BC151857}"/>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9505B694-3E94-4F1E-8BDC-0DB668AF08AD}"/>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DD212490-681D-47D3-9200-A320759D1472}"/>
                </a:ext>
              </a:extLst>
            </p:cNvPr>
            <p:cNvSpPr txBox="1"/>
            <p:nvPr/>
          </p:nvSpPr>
          <p:spPr>
            <a:xfrm>
              <a:off x="783277" y="3127349"/>
              <a:ext cx="1541863" cy="6133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a:ea typeface="+mn-ea"/>
                  <a:cs typeface="+mn-cs"/>
                </a:rPr>
                <a:t>+168%</a:t>
              </a:r>
            </a:p>
          </p:txBody>
        </p:sp>
      </p:grpSp>
      <p:grpSp>
        <p:nvGrpSpPr>
          <p:cNvPr id="30" name="Group 29">
            <a:extLst>
              <a:ext uri="{FF2B5EF4-FFF2-40B4-BE49-F238E27FC236}">
                <a16:creationId xmlns:a16="http://schemas.microsoft.com/office/drawing/2014/main" id="{9DC8D4B5-0C45-4E02-85F2-C2DE11747576}"/>
              </a:ext>
            </a:extLst>
          </p:cNvPr>
          <p:cNvGrpSpPr/>
          <p:nvPr/>
        </p:nvGrpSpPr>
        <p:grpSpPr>
          <a:xfrm>
            <a:off x="6320327" y="2205557"/>
            <a:ext cx="663531" cy="663531"/>
            <a:chOff x="695325" y="2562578"/>
            <a:chExt cx="1652764" cy="1652764"/>
          </a:xfrm>
        </p:grpSpPr>
        <p:sp>
          <p:nvSpPr>
            <p:cNvPr id="31" name="Oval 30">
              <a:extLst>
                <a:ext uri="{FF2B5EF4-FFF2-40B4-BE49-F238E27FC236}">
                  <a16:creationId xmlns:a16="http://schemas.microsoft.com/office/drawing/2014/main" id="{FC3EF4A5-EDD4-41FB-B01F-48105747BC56}"/>
                </a:ext>
              </a:extLst>
            </p:cNvPr>
            <p:cNvSpPr/>
            <p:nvPr/>
          </p:nvSpPr>
          <p:spPr>
            <a:xfrm>
              <a:off x="695325" y="2562578"/>
              <a:ext cx="1652764" cy="16527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153EB652-640C-4C9C-AC3B-9639B8EE0FCB}"/>
                </a:ext>
              </a:extLst>
            </p:cNvPr>
            <p:cNvSpPr/>
            <p:nvPr/>
          </p:nvSpPr>
          <p:spPr>
            <a:xfrm>
              <a:off x="804862" y="2672115"/>
              <a:ext cx="1433689" cy="143368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70251A9A-8116-4AAE-90A4-249EAE73D76D}"/>
                </a:ext>
              </a:extLst>
            </p:cNvPr>
            <p:cNvSpPr txBox="1"/>
            <p:nvPr/>
          </p:nvSpPr>
          <p:spPr>
            <a:xfrm>
              <a:off x="783277" y="3127349"/>
              <a:ext cx="1541863" cy="6133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a:ea typeface="+mn-ea"/>
                  <a:cs typeface="+mn-cs"/>
                </a:rPr>
                <a:t>+119%</a:t>
              </a:r>
            </a:p>
          </p:txBody>
        </p:sp>
      </p:grpSp>
      <p:grpSp>
        <p:nvGrpSpPr>
          <p:cNvPr id="38" name="Group 37">
            <a:extLst>
              <a:ext uri="{FF2B5EF4-FFF2-40B4-BE49-F238E27FC236}">
                <a16:creationId xmlns:a16="http://schemas.microsoft.com/office/drawing/2014/main" id="{9F977A36-6E0C-4942-B61A-66A93A267DEC}"/>
              </a:ext>
            </a:extLst>
          </p:cNvPr>
          <p:cNvGrpSpPr/>
          <p:nvPr/>
        </p:nvGrpSpPr>
        <p:grpSpPr>
          <a:xfrm>
            <a:off x="9126138" y="2205556"/>
            <a:ext cx="663531" cy="663531"/>
            <a:chOff x="695325" y="2562578"/>
            <a:chExt cx="1652764" cy="1652764"/>
          </a:xfrm>
          <a:solidFill>
            <a:schemeClr val="accent1"/>
          </a:solidFill>
        </p:grpSpPr>
        <p:sp>
          <p:nvSpPr>
            <p:cNvPr id="39" name="Oval 38">
              <a:extLst>
                <a:ext uri="{FF2B5EF4-FFF2-40B4-BE49-F238E27FC236}">
                  <a16:creationId xmlns:a16="http://schemas.microsoft.com/office/drawing/2014/main" id="{F86A59DD-256C-4C3E-A627-5A5FCF875C44}"/>
                </a:ext>
              </a:extLst>
            </p:cNvPr>
            <p:cNvSpPr/>
            <p:nvPr/>
          </p:nvSpPr>
          <p:spPr>
            <a:xfrm>
              <a:off x="695325" y="2562578"/>
              <a:ext cx="1652764" cy="16527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47AD936C-1647-4AE7-B7A3-3B76E4ED926B}"/>
                </a:ext>
              </a:extLst>
            </p:cNvPr>
            <p:cNvSpPr/>
            <p:nvPr/>
          </p:nvSpPr>
          <p:spPr>
            <a:xfrm>
              <a:off x="804862" y="2672115"/>
              <a:ext cx="1433689" cy="143368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extBox 40">
              <a:extLst>
                <a:ext uri="{FF2B5EF4-FFF2-40B4-BE49-F238E27FC236}">
                  <a16:creationId xmlns:a16="http://schemas.microsoft.com/office/drawing/2014/main" id="{268F3353-BCE0-4D79-A3D1-44CFECBF37DD}"/>
                </a:ext>
              </a:extLst>
            </p:cNvPr>
            <p:cNvSpPr txBox="1"/>
            <p:nvPr/>
          </p:nvSpPr>
          <p:spPr>
            <a:xfrm>
              <a:off x="783277" y="3127349"/>
              <a:ext cx="1541863" cy="6133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panose="020B0604020202020204"/>
                  <a:ea typeface="+mn-ea"/>
                  <a:cs typeface="+mn-cs"/>
                </a:rPr>
                <a:t>+63%</a:t>
              </a:r>
            </a:p>
          </p:txBody>
        </p:sp>
      </p:grpSp>
    </p:spTree>
    <p:extLst>
      <p:ext uri="{BB962C8B-B14F-4D97-AF65-F5344CB8AC3E}">
        <p14:creationId xmlns:p14="http://schemas.microsoft.com/office/powerpoint/2010/main" val="3763919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9A3902FB-1976-43E3-AF49-CCDF69F83B99}"/>
              </a:ext>
            </a:extLst>
          </p:cNvPr>
          <p:cNvPicPr>
            <a:picLocks noChangeAspect="1"/>
          </p:cNvPicPr>
          <p:nvPr/>
        </p:nvPicPr>
        <p:blipFill rotWithShape="1">
          <a:blip r:embed="rId3">
            <a:extLst>
              <a:ext uri="{28A0092B-C50C-407E-A947-70E740481C1C}">
                <a14:useLocalDpi xmlns:a14="http://schemas.microsoft.com/office/drawing/2010/main" val="0"/>
              </a:ext>
            </a:extLst>
          </a:blip>
          <a:srcRect l="3618"/>
          <a:stretch/>
        </p:blipFill>
        <p:spPr>
          <a:xfrm>
            <a:off x="1" y="0"/>
            <a:ext cx="12192000" cy="6858000"/>
          </a:xfrm>
          <a:prstGeom prst="rect">
            <a:avLst/>
          </a:prstGeom>
        </p:spPr>
      </p:pic>
      <p:sp>
        <p:nvSpPr>
          <p:cNvPr id="9" name="Rectangle 8">
            <a:extLst>
              <a:ext uri="{FF2B5EF4-FFF2-40B4-BE49-F238E27FC236}">
                <a16:creationId xmlns:a16="http://schemas.microsoft.com/office/drawing/2014/main" id="{9DF276F1-55C9-4CB2-95A0-53A23B651321}"/>
              </a:ext>
            </a:extLst>
          </p:cNvPr>
          <p:cNvSpPr/>
          <p:nvPr/>
        </p:nvSpPr>
        <p:spPr>
          <a:xfrm>
            <a:off x="-1"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a:t>WOMEN’S EUROS </a:t>
            </a:r>
            <a:br>
              <a:rPr lang="en-GB" b="1"/>
            </a:br>
            <a:r>
              <a:rPr lang="en-GB" sz="2000"/>
              <a:t>6</a:t>
            </a:r>
            <a:r>
              <a:rPr lang="en-GB" sz="2000" baseline="30000"/>
              <a:t>TH</a:t>
            </a:r>
            <a:r>
              <a:rPr lang="en-GB" sz="2000"/>
              <a:t> – 31</a:t>
            </a:r>
            <a:r>
              <a:rPr lang="en-GB" sz="2000" baseline="30000"/>
              <a:t>ST</a:t>
            </a:r>
            <a:r>
              <a:rPr lang="en-GB" sz="2000"/>
              <a:t> JULY 2022</a:t>
            </a:r>
            <a:endParaRPr lang="en-GB" b="1"/>
          </a:p>
        </p:txBody>
      </p:sp>
    </p:spTree>
    <p:extLst>
      <p:ext uri="{BB962C8B-B14F-4D97-AF65-F5344CB8AC3E}">
        <p14:creationId xmlns:p14="http://schemas.microsoft.com/office/powerpoint/2010/main" val="3982252674"/>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3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2" ma:contentTypeDescription="Create a new document." ma:contentTypeScope="" ma:versionID="8172b5622e77c638119168c93866a4c6">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4dde90df768c383dfdb2e3f8cb4bf94d"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2759F0-B73C-49CB-A416-2C6A3C91C1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106CD2-E512-493C-BDF9-95D81750A551}">
  <ds:schemaRefs>
    <ds:schemaRef ds:uri="346e40b5-83c8-4ce0-a044-4b2b877df6fa"/>
    <ds:schemaRef ds:uri="7aa58a9a-7717-4ad1-8e04-2edb3dcb4bd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F15364C-53B8-40BA-8C11-6D8457B32E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240</TotalTime>
  <Words>1870</Words>
  <Application>Microsoft Office PowerPoint</Application>
  <PresentationFormat>Widescreen</PresentationFormat>
  <Paragraphs>374</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Century Gothic Regular</vt:lpstr>
      <vt:lpstr>Roboto Regular</vt:lpstr>
      <vt:lpstr>Times New Roman</vt:lpstr>
      <vt:lpstr>1 - JCDecaux</vt:lpstr>
      <vt:lpstr>3_JCDecaux_Theme_2018</vt:lpstr>
      <vt:lpstr>WOMEN’S EUROS  6TH – 31ST JULY 2022</vt:lpstr>
      <vt:lpstr>WOMEN’S EUROS 6TH – 31ST JULY </vt:lpstr>
      <vt:lpstr>WOMEN’S EUROS PARTNERS 2022 </vt:lpstr>
      <vt:lpstr>PowerPoint Presentation</vt:lpstr>
      <vt:lpstr>A PASSIONATE AUDIENCE  </vt:lpstr>
      <vt:lpstr>PRIMED BY OUT-OF-HOME </vt:lpstr>
      <vt:lpstr>BRAND PREFERENCES </vt:lpstr>
      <vt:lpstr>PRO SPONSORSHIPS </vt:lpstr>
      <vt:lpstr>OWN THE MOMENT CONTEXTUAL DOOH: CRICKET WORLD CUP</vt:lpstr>
      <vt:lpstr>TESCO SUMMER BBQ CONTEXUAL DOOH CONSIDERABLE SALES UPLIFT INCREASE WHEN USING CONTEXTUAL</vt:lpstr>
      <vt:lpstr>VIRGIN MEDIA CONTEXUAL DOOH INCREASED AD RECALL WHEN USING CONTEXTUAL</vt:lpstr>
      <vt:lpstr>OUT-OF-HOME EXPOSURE </vt:lpstr>
      <vt:lpstr>HEAVY EXPOSURE TO OUT-OF-HOME </vt:lpstr>
      <vt:lpstr>KEY RAIL TERMINI NATIONWIDE &amp; LONDON   </vt:lpstr>
      <vt:lpstr>MALL HOTSPOTS</vt:lpstr>
      <vt:lpstr>REACH THE FANS</vt:lpstr>
      <vt:lpstr>PowerPoint Presentation</vt:lpstr>
      <vt:lpstr>AFFINITY FOR OUT-OF-HOME</vt:lpstr>
      <vt:lpstr>FOOTBALL CRAZY, SPONSOR MAD    </vt:lpstr>
      <vt:lpstr>WOMEN’S EUROS  6TH – 31ST JULY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Michael-Wilson, Hannah</cp:lastModifiedBy>
  <cp:revision>20</cp:revision>
  <dcterms:created xsi:type="dcterms:W3CDTF">2021-02-03T15:00:31Z</dcterms:created>
  <dcterms:modified xsi:type="dcterms:W3CDTF">2022-05-10T09:21:17Z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