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144445184" r:id="rId5"/>
    <p:sldId id="474" r:id="rId6"/>
    <p:sldId id="2144445181" r:id="rId7"/>
    <p:sldId id="559" r:id="rId8"/>
    <p:sldId id="579" r:id="rId9"/>
    <p:sldId id="2144445179" r:id="rId10"/>
    <p:sldId id="2144445182" r:id="rId11"/>
    <p:sldId id="2144445180" r:id="rId12"/>
    <p:sldId id="2144445194" r:id="rId13"/>
    <p:sldId id="2144445189" r:id="rId14"/>
    <p:sldId id="214444519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7A76"/>
    <a:srgbClr val="00335B"/>
    <a:srgbClr val="DB2B38"/>
    <a:srgbClr val="169BB2"/>
    <a:srgbClr val="2CA58D"/>
    <a:srgbClr val="C7CAC8"/>
    <a:srgbClr val="003340"/>
    <a:srgbClr val="F9D7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778" autoAdjust="0"/>
    <p:restoredTop sz="95822" autoAdjust="0"/>
  </p:normalViewPr>
  <p:slideViewPr>
    <p:cSldViewPr snapToGrid="0" snapToObjects="1">
      <p:cViewPr varScale="1">
        <p:scale>
          <a:sx n="99" d="100"/>
          <a:sy n="99" d="100"/>
        </p:scale>
        <p:origin x="132" y="72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6" d="100"/>
          <a:sy n="86" d="100"/>
        </p:scale>
        <p:origin x="39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llamy, Charlotte" userId="4125b3c1-d1f2-483b-8779-9dd1c7c8d181" providerId="ADAL" clId="{F4681D59-594D-44D1-9A52-DEC60FA76F36}"/>
    <pc:docChg chg="delSld modSld">
      <pc:chgData name="Bellamy, Charlotte" userId="4125b3c1-d1f2-483b-8779-9dd1c7c8d181" providerId="ADAL" clId="{F4681D59-594D-44D1-9A52-DEC60FA76F36}" dt="2021-06-07T16:14:22.063" v="29" actId="20577"/>
      <pc:docMkLst>
        <pc:docMk/>
      </pc:docMkLst>
      <pc:sldChg chg="modSp mod">
        <pc:chgData name="Bellamy, Charlotte" userId="4125b3c1-d1f2-483b-8779-9dd1c7c8d181" providerId="ADAL" clId="{F4681D59-594D-44D1-9A52-DEC60FA76F36}" dt="2021-06-07T15:53:33.011" v="7" actId="404"/>
        <pc:sldMkLst>
          <pc:docMk/>
          <pc:sldMk cId="2576671943" sldId="559"/>
        </pc:sldMkLst>
        <pc:spChg chg="mod">
          <ac:chgData name="Bellamy, Charlotte" userId="4125b3c1-d1f2-483b-8779-9dd1c7c8d181" providerId="ADAL" clId="{F4681D59-594D-44D1-9A52-DEC60FA76F36}" dt="2021-06-07T15:53:33.011" v="7" actId="404"/>
          <ac:spMkLst>
            <pc:docMk/>
            <pc:sldMk cId="2576671943" sldId="559"/>
            <ac:spMk id="10" creationId="{7962E041-F431-4E94-B3E6-4C3E43C7631F}"/>
          </ac:spMkLst>
        </pc:spChg>
      </pc:sldChg>
      <pc:sldChg chg="modSp mod">
        <pc:chgData name="Bellamy, Charlotte" userId="4125b3c1-d1f2-483b-8779-9dd1c7c8d181" providerId="ADAL" clId="{F4681D59-594D-44D1-9A52-DEC60FA76F36}" dt="2021-06-07T15:53:27.756" v="3" actId="404"/>
        <pc:sldMkLst>
          <pc:docMk/>
          <pc:sldMk cId="3838931088" sldId="2144445181"/>
        </pc:sldMkLst>
        <pc:spChg chg="mod">
          <ac:chgData name="Bellamy, Charlotte" userId="4125b3c1-d1f2-483b-8779-9dd1c7c8d181" providerId="ADAL" clId="{F4681D59-594D-44D1-9A52-DEC60FA76F36}" dt="2021-06-07T15:53:27.756" v="3" actId="404"/>
          <ac:spMkLst>
            <pc:docMk/>
            <pc:sldMk cId="3838931088" sldId="2144445181"/>
            <ac:spMk id="2" creationId="{9230FDFE-B2D4-46A4-9E3E-F888B4D563CC}"/>
          </ac:spMkLst>
        </pc:spChg>
      </pc:sldChg>
      <pc:sldChg chg="modSp mod">
        <pc:chgData name="Bellamy, Charlotte" userId="4125b3c1-d1f2-483b-8779-9dd1c7c8d181" providerId="ADAL" clId="{F4681D59-594D-44D1-9A52-DEC60FA76F36}" dt="2021-06-07T16:14:22.063" v="29" actId="20577"/>
        <pc:sldMkLst>
          <pc:docMk/>
          <pc:sldMk cId="2402106490" sldId="2144445184"/>
        </pc:sldMkLst>
        <pc:spChg chg="mod">
          <ac:chgData name="Bellamy, Charlotte" userId="4125b3c1-d1f2-483b-8779-9dd1c7c8d181" providerId="ADAL" clId="{F4681D59-594D-44D1-9A52-DEC60FA76F36}" dt="2021-06-07T16:14:22.063" v="29" actId="20577"/>
          <ac:spMkLst>
            <pc:docMk/>
            <pc:sldMk cId="2402106490" sldId="2144445184"/>
            <ac:spMk id="3" creationId="{0016232C-2F0E-449B-996C-F6B72698AAAA}"/>
          </ac:spMkLst>
        </pc:spChg>
      </pc:sldChg>
      <pc:sldChg chg="del">
        <pc:chgData name="Bellamy, Charlotte" userId="4125b3c1-d1f2-483b-8779-9dd1c7c8d181" providerId="ADAL" clId="{F4681D59-594D-44D1-9A52-DEC60FA76F36}" dt="2021-06-07T15:57:02.954" v="8" actId="47"/>
        <pc:sldMkLst>
          <pc:docMk/>
          <pc:sldMk cId="1833102683" sldId="2144445193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10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pPr>
            <a:r>
              <a:rPr lang="en-GB" spc="100" baseline="0" dirty="0"/>
              <a:t>Working status of workforce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100" baseline="0">
              <a:solidFill>
                <a:srgbClr val="262626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Working at a workplace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  <a:effectLst/>
          </c:spPr>
          <c:dLbls>
            <c:dLbl>
              <c:idx val="0"/>
              <c:layout>
                <c:manualLayout>
                  <c:x val="1.646090534979424E-2"/>
                  <c:y val="9.950133811424037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318-4590-80EF-5ACB726B58D8}"/>
                </c:ext>
              </c:extLst>
            </c:dLbl>
            <c:dLbl>
              <c:idx val="16"/>
              <c:layout>
                <c:manualLayout>
                  <c:x val="-1.7636684303350969E-2"/>
                  <c:y val="-1.08548168249660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2D5-43A9-82AB-33428ECA94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spc="1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Sheet1!$A$2:$A$18</c:f>
              <c:strCache>
                <c:ptCount val="17"/>
                <c:pt idx="0">
                  <c:v>May 28th</c:v>
                </c:pt>
                <c:pt idx="1">
                  <c:v>Jun 1st</c:v>
                </c:pt>
                <c:pt idx="2">
                  <c:v>Jun 8th</c:v>
                </c:pt>
                <c:pt idx="3">
                  <c:v>Jun 15th</c:v>
                </c:pt>
                <c:pt idx="4">
                  <c:v>Jun 22nd</c:v>
                </c:pt>
                <c:pt idx="5">
                  <c:v>Jul 6th</c:v>
                </c:pt>
                <c:pt idx="6">
                  <c:v>Jul 13th</c:v>
                </c:pt>
                <c:pt idx="7">
                  <c:v>Jul 20th</c:v>
                </c:pt>
                <c:pt idx="8">
                  <c:v>Aug 3rd</c:v>
                </c:pt>
                <c:pt idx="9">
                  <c:v>Aug 10th</c:v>
                </c:pt>
                <c:pt idx="10">
                  <c:v>Aug 31st</c:v>
                </c:pt>
                <c:pt idx="11">
                  <c:v>Sep 21st</c:v>
                </c:pt>
                <c:pt idx="12">
                  <c:v>Oct 12th</c:v>
                </c:pt>
                <c:pt idx="13">
                  <c:v>Nov 2nd</c:v>
                </c:pt>
                <c:pt idx="14">
                  <c:v>Jan 20th</c:v>
                </c:pt>
                <c:pt idx="15">
                  <c:v>Mar 2nd</c:v>
                </c:pt>
                <c:pt idx="16">
                  <c:v>May 24th</c:v>
                </c:pt>
              </c:strCache>
            </c:strRef>
          </c:cat>
          <c:val>
            <c:numRef>
              <c:f>Sheet1!$B$2:$B$18</c:f>
              <c:numCache>
                <c:formatCode>0%</c:formatCode>
                <c:ptCount val="17"/>
                <c:pt idx="0">
                  <c:v>0.38087520259319285</c:v>
                </c:pt>
                <c:pt idx="1">
                  <c:v>0.39308176100628928</c:v>
                </c:pt>
                <c:pt idx="2">
                  <c:v>0.41896024464831805</c:v>
                </c:pt>
                <c:pt idx="3">
                  <c:v>0.40975609756097564</c:v>
                </c:pt>
                <c:pt idx="4">
                  <c:v>0.3762057877813505</c:v>
                </c:pt>
                <c:pt idx="5">
                  <c:v>0.44788273615635182</c:v>
                </c:pt>
                <c:pt idx="6">
                  <c:v>0.45000000000000007</c:v>
                </c:pt>
                <c:pt idx="7">
                  <c:v>0.47160883280757104</c:v>
                </c:pt>
                <c:pt idx="8">
                  <c:v>0.44918032786885248</c:v>
                </c:pt>
                <c:pt idx="9">
                  <c:v>0.51768488745980701</c:v>
                </c:pt>
                <c:pt idx="10">
                  <c:v>0.55095541401273895</c:v>
                </c:pt>
                <c:pt idx="11">
                  <c:v>0.581239533094703</c:v>
                </c:pt>
                <c:pt idx="12">
                  <c:v>0.52215189707849308</c:v>
                </c:pt>
                <c:pt idx="13">
                  <c:v>0.56990881711726604</c:v>
                </c:pt>
                <c:pt idx="14">
                  <c:v>0.44749596122778679</c:v>
                </c:pt>
                <c:pt idx="15">
                  <c:v>0.48623853814816376</c:v>
                </c:pt>
                <c:pt idx="16">
                  <c:v>0.642967534317609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80-46C3-94DB-7024E7A724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Working from home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bg1"/>
              </a:solidFill>
            </a:ln>
            <a:effectLst/>
          </c:spPr>
          <c:dLbls>
            <c:dLbl>
              <c:idx val="0"/>
              <c:layout>
                <c:manualLayout>
                  <c:x val="1.5873062163525849E-2"/>
                  <c:y val="-1.35685210312071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1757789535567307E-2"/>
                      <c:h val="4.206241519674355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318-4590-80EF-5ACB726B58D8}"/>
                </c:ext>
              </c:extLst>
            </c:dLbl>
            <c:dLbl>
              <c:idx val="16"/>
              <c:layout>
                <c:manualLayout>
                  <c:x val="-1.7636684303350969E-2"/>
                  <c:y val="2.71370420624151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2D5-43A9-82AB-33428ECA94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 algn="ctr" rtl="0">
                  <a:defRPr sz="1000" b="0" i="0" u="none" strike="noStrike" kern="1200" spc="1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Sheet1!$A$2:$A$18</c:f>
              <c:strCache>
                <c:ptCount val="17"/>
                <c:pt idx="0">
                  <c:v>May 28th</c:v>
                </c:pt>
                <c:pt idx="1">
                  <c:v>Jun 1st</c:v>
                </c:pt>
                <c:pt idx="2">
                  <c:v>Jun 8th</c:v>
                </c:pt>
                <c:pt idx="3">
                  <c:v>Jun 15th</c:v>
                </c:pt>
                <c:pt idx="4">
                  <c:v>Jun 22nd</c:v>
                </c:pt>
                <c:pt idx="5">
                  <c:v>Jul 6th</c:v>
                </c:pt>
                <c:pt idx="6">
                  <c:v>Jul 13th</c:v>
                </c:pt>
                <c:pt idx="7">
                  <c:v>Jul 20th</c:v>
                </c:pt>
                <c:pt idx="8">
                  <c:v>Aug 3rd</c:v>
                </c:pt>
                <c:pt idx="9">
                  <c:v>Aug 10th</c:v>
                </c:pt>
                <c:pt idx="10">
                  <c:v>Aug 31st</c:v>
                </c:pt>
                <c:pt idx="11">
                  <c:v>Sep 21st</c:v>
                </c:pt>
                <c:pt idx="12">
                  <c:v>Oct 12th</c:v>
                </c:pt>
                <c:pt idx="13">
                  <c:v>Nov 2nd</c:v>
                </c:pt>
                <c:pt idx="14">
                  <c:v>Jan 20th</c:v>
                </c:pt>
                <c:pt idx="15">
                  <c:v>Mar 2nd</c:v>
                </c:pt>
                <c:pt idx="16">
                  <c:v>May 24th</c:v>
                </c:pt>
              </c:strCache>
            </c:strRef>
          </c:cat>
          <c:val>
            <c:numRef>
              <c:f>Sheet1!$C$2:$C$18</c:f>
              <c:numCache>
                <c:formatCode>0%</c:formatCode>
                <c:ptCount val="17"/>
                <c:pt idx="0">
                  <c:v>0.37601296596434364</c:v>
                </c:pt>
                <c:pt idx="1">
                  <c:v>0.38993710691823896</c:v>
                </c:pt>
                <c:pt idx="2">
                  <c:v>0.34403669724770641</c:v>
                </c:pt>
                <c:pt idx="3">
                  <c:v>0.35121951219512193</c:v>
                </c:pt>
                <c:pt idx="4">
                  <c:v>0.40192926045016075</c:v>
                </c:pt>
                <c:pt idx="5">
                  <c:v>0.37947882736156352</c:v>
                </c:pt>
                <c:pt idx="6">
                  <c:v>0.37096774193548387</c:v>
                </c:pt>
                <c:pt idx="7">
                  <c:v>0.3848580441640379</c:v>
                </c:pt>
                <c:pt idx="8">
                  <c:v>0.39508196721311473</c:v>
                </c:pt>
                <c:pt idx="9">
                  <c:v>0.36977491961414788</c:v>
                </c:pt>
                <c:pt idx="10">
                  <c:v>0.35031847133757971</c:v>
                </c:pt>
                <c:pt idx="11">
                  <c:v>0.35175879220044948</c:v>
                </c:pt>
                <c:pt idx="12">
                  <c:v>0.38449366649600436</c:v>
                </c:pt>
                <c:pt idx="13">
                  <c:v>0.35410333653153608</c:v>
                </c:pt>
                <c:pt idx="14">
                  <c:v>0.41195476575121165</c:v>
                </c:pt>
                <c:pt idx="15">
                  <c:v>0.34250764123455746</c:v>
                </c:pt>
                <c:pt idx="16">
                  <c:v>0.30448222781115553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80-46C3-94DB-7024E7A724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Furloughed</c:v>
                </c:pt>
              </c:strCache>
            </c:strRef>
          </c:tx>
          <c:spPr>
            <a:solidFill>
              <a:schemeClr val="accent5"/>
            </a:solidFill>
            <a:ln>
              <a:solidFill>
                <a:schemeClr val="bg1"/>
              </a:solidFill>
            </a:ln>
            <a:effectLst/>
          </c:spPr>
          <c:dLbls>
            <c:dLbl>
              <c:idx val="0"/>
              <c:layout>
                <c:manualLayout>
                  <c:x val="1.7636684303350969E-2"/>
                  <c:y val="2.713704206241519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318-4590-80EF-5ACB726B58D8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 algn="ctr">
                    <a:defRPr sz="1000" b="0" i="0" u="none" strike="noStrike" kern="1200" spc="1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BF99-4036-8BEC-523A55239ACA}"/>
                </c:ext>
              </c:extLst>
            </c:dLbl>
            <c:dLbl>
              <c:idx val="16"/>
              <c:layout>
                <c:manualLayout>
                  <c:x val="-1.646090534979441E-2"/>
                  <c:y val="5.42740841248302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2D5-43A9-82AB-33428ECA94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spc="1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Sheet1!$A$2:$A$18</c:f>
              <c:strCache>
                <c:ptCount val="17"/>
                <c:pt idx="0">
                  <c:v>May 28th</c:v>
                </c:pt>
                <c:pt idx="1">
                  <c:v>Jun 1st</c:v>
                </c:pt>
                <c:pt idx="2">
                  <c:v>Jun 8th</c:v>
                </c:pt>
                <c:pt idx="3">
                  <c:v>Jun 15th</c:v>
                </c:pt>
                <c:pt idx="4">
                  <c:v>Jun 22nd</c:v>
                </c:pt>
                <c:pt idx="5">
                  <c:v>Jul 6th</c:v>
                </c:pt>
                <c:pt idx="6">
                  <c:v>Jul 13th</c:v>
                </c:pt>
                <c:pt idx="7">
                  <c:v>Jul 20th</c:v>
                </c:pt>
                <c:pt idx="8">
                  <c:v>Aug 3rd</c:v>
                </c:pt>
                <c:pt idx="9">
                  <c:v>Aug 10th</c:v>
                </c:pt>
                <c:pt idx="10">
                  <c:v>Aug 31st</c:v>
                </c:pt>
                <c:pt idx="11">
                  <c:v>Sep 21st</c:v>
                </c:pt>
                <c:pt idx="12">
                  <c:v>Oct 12th</c:v>
                </c:pt>
                <c:pt idx="13">
                  <c:v>Nov 2nd</c:v>
                </c:pt>
                <c:pt idx="14">
                  <c:v>Jan 20th</c:v>
                </c:pt>
                <c:pt idx="15">
                  <c:v>Mar 2nd</c:v>
                </c:pt>
                <c:pt idx="16">
                  <c:v>May 24th</c:v>
                </c:pt>
              </c:strCache>
            </c:strRef>
          </c:cat>
          <c:val>
            <c:numRef>
              <c:f>Sheet1!$D$2:$D$18</c:f>
              <c:numCache>
                <c:formatCode>0%</c:formatCode>
                <c:ptCount val="17"/>
                <c:pt idx="0">
                  <c:v>0.24311183144246354</c:v>
                </c:pt>
                <c:pt idx="1">
                  <c:v>0.21698113207547171</c:v>
                </c:pt>
                <c:pt idx="2">
                  <c:v>0.23700305810397551</c:v>
                </c:pt>
                <c:pt idx="3">
                  <c:v>0.23902439024390243</c:v>
                </c:pt>
                <c:pt idx="4">
                  <c:v>0.22186495176848878</c:v>
                </c:pt>
                <c:pt idx="5">
                  <c:v>0.17263843648208468</c:v>
                </c:pt>
                <c:pt idx="6">
                  <c:v>0.17903225806451614</c:v>
                </c:pt>
                <c:pt idx="7">
                  <c:v>0.14353312302839119</c:v>
                </c:pt>
                <c:pt idx="8">
                  <c:v>0.15573770491803279</c:v>
                </c:pt>
                <c:pt idx="9">
                  <c:v>0.112540192926045</c:v>
                </c:pt>
                <c:pt idx="10">
                  <c:v>9.8726114649681548E-2</c:v>
                </c:pt>
                <c:pt idx="11">
                  <c:v>6.7001674704847525E-2</c:v>
                </c:pt>
                <c:pt idx="12">
                  <c:v>9.3354436425502674E-2</c:v>
                </c:pt>
                <c:pt idx="13">
                  <c:v>7.5987846351197763E-2</c:v>
                </c:pt>
                <c:pt idx="14">
                  <c:v>0.14054927302100162</c:v>
                </c:pt>
                <c:pt idx="15">
                  <c:v>0.17125382061727873</c:v>
                </c:pt>
                <c:pt idx="16">
                  <c:v>5.2550237871235389E-2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80-46C3-94DB-7024E7A724C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203024560"/>
        <c:axId val="203024952"/>
      </c:areaChart>
      <c:catAx>
        <c:axId val="20302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spc="10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3024952"/>
        <c:crosses val="autoZero"/>
        <c:auto val="1"/>
        <c:lblAlgn val="ctr"/>
        <c:lblOffset val="100"/>
        <c:noMultiLvlLbl val="0"/>
      </c:catAx>
      <c:valAx>
        <c:axId val="203024952"/>
        <c:scaling>
          <c:orientation val="minMax"/>
          <c:min val="0"/>
        </c:scaling>
        <c:delete val="1"/>
        <c:axPos val="l"/>
        <c:numFmt formatCode="0%" sourceLinked="0"/>
        <c:majorTickMark val="out"/>
        <c:minorTickMark val="none"/>
        <c:tickLblPos val="nextTo"/>
        <c:crossAx val="20302456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100" baseline="0">
              <a:solidFill>
                <a:srgbClr val="262626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 spc="100" baseline="0">
          <a:solidFill>
            <a:srgbClr val="262626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1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Worried</a:t>
            </a:r>
            <a:r>
              <a:rPr lang="en-GB" baseline="0" dirty="0"/>
              <a:t> about visiting workplace (very / extremely)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100" baseline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Worried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solidFill>
                <a:schemeClr val="tx2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spc="1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Sheet1!$A$2:$A$16</c:f>
              <c:strCache>
                <c:ptCount val="15"/>
                <c:pt idx="0">
                  <c:v>May 28th</c:v>
                </c:pt>
                <c:pt idx="1">
                  <c:v>Jun 1st</c:v>
                </c:pt>
                <c:pt idx="2">
                  <c:v>Jun 8th</c:v>
                </c:pt>
                <c:pt idx="3">
                  <c:v>Jun 15th</c:v>
                </c:pt>
                <c:pt idx="4">
                  <c:v>Jun 22nd</c:v>
                </c:pt>
                <c:pt idx="5">
                  <c:v>Jul 6th</c:v>
                </c:pt>
                <c:pt idx="6">
                  <c:v>Jul 13th</c:v>
                </c:pt>
                <c:pt idx="7">
                  <c:v>Jul 20th</c:v>
                </c:pt>
                <c:pt idx="8">
                  <c:v>Aug 3rd</c:v>
                </c:pt>
                <c:pt idx="9">
                  <c:v>Aug 10th</c:v>
                </c:pt>
                <c:pt idx="10">
                  <c:v>Aug 31st</c:v>
                </c:pt>
                <c:pt idx="11">
                  <c:v>Sep 21st</c:v>
                </c:pt>
                <c:pt idx="12">
                  <c:v>Oct 12th</c:v>
                </c:pt>
                <c:pt idx="13">
                  <c:v>Nov 2nd</c:v>
                </c:pt>
                <c:pt idx="14">
                  <c:v>May 24th</c:v>
                </c:pt>
              </c:strCache>
            </c:strRef>
          </c:cat>
          <c:val>
            <c:numRef>
              <c:f>Sheet1!$B$2:$B$16</c:f>
              <c:numCache>
                <c:formatCode>0%</c:formatCode>
                <c:ptCount val="15"/>
                <c:pt idx="0">
                  <c:v>0.313</c:v>
                </c:pt>
                <c:pt idx="1">
                  <c:v>0.308</c:v>
                </c:pt>
                <c:pt idx="2">
                  <c:v>0.29299999999999998</c:v>
                </c:pt>
                <c:pt idx="3">
                  <c:v>0.27400000000000002</c:v>
                </c:pt>
                <c:pt idx="4">
                  <c:v>0.25700000000000001</c:v>
                </c:pt>
                <c:pt idx="5">
                  <c:v>0.23899999999999999</c:v>
                </c:pt>
                <c:pt idx="6">
                  <c:v>0.23599999999999999</c:v>
                </c:pt>
                <c:pt idx="7">
                  <c:v>0.23</c:v>
                </c:pt>
                <c:pt idx="8">
                  <c:v>0.245</c:v>
                </c:pt>
                <c:pt idx="9">
                  <c:v>0.246</c:v>
                </c:pt>
                <c:pt idx="10">
                  <c:v>0.24299999999999999</c:v>
                </c:pt>
                <c:pt idx="11">
                  <c:v>0.25174825000000001</c:v>
                </c:pt>
                <c:pt idx="12">
                  <c:v>0.249501</c:v>
                </c:pt>
                <c:pt idx="13">
                  <c:v>0.26892430000000001</c:v>
                </c:pt>
                <c:pt idx="14">
                  <c:v>0.11976048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09-4698-BDEC-7F710C6EDF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22728672"/>
        <c:axId val="765963968"/>
      </c:barChart>
      <c:catAx>
        <c:axId val="92272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spc="1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5963968"/>
        <c:crosses val="autoZero"/>
        <c:auto val="1"/>
        <c:lblAlgn val="ctr"/>
        <c:lblOffset val="100"/>
        <c:noMultiLvlLbl val="0"/>
      </c:catAx>
      <c:valAx>
        <c:axId val="7659639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9227286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 spc="100" baseline="0">
          <a:solidFill>
            <a:schemeClr val="tx1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1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Workplace visitation frequency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100" baseline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09-4698-BDEC-7F710C6EDF53}"/>
                </c:ext>
              </c:extLst>
            </c:dLbl>
            <c:dLbl>
              <c:idx val="5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D09-4698-BDEC-7F710C6EDF53}"/>
                </c:ext>
              </c:extLst>
            </c:dLbl>
            <c:spPr>
              <a:solidFill>
                <a:schemeClr val="tx2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spc="1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5 days +</c:v>
                </c:pt>
                <c:pt idx="1">
                  <c:v>4 days</c:v>
                </c:pt>
                <c:pt idx="2">
                  <c:v>3 days</c:v>
                </c:pt>
                <c:pt idx="3">
                  <c:v>2 days</c:v>
                </c:pt>
                <c:pt idx="4">
                  <c:v>1 day</c:v>
                </c:pt>
                <c:pt idx="5">
                  <c:v>Less often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0.21278722</c:v>
                </c:pt>
                <c:pt idx="1">
                  <c:v>5.6943059999999997E-2</c:v>
                </c:pt>
                <c:pt idx="2">
                  <c:v>8.0919080000000004E-2</c:v>
                </c:pt>
                <c:pt idx="3">
                  <c:v>4.0959040000000002E-2</c:v>
                </c:pt>
                <c:pt idx="4">
                  <c:v>3.9960040000000002E-2</c:v>
                </c:pt>
                <c:pt idx="5">
                  <c:v>0.11188811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09-4698-BDEC-7F710C6EDF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D09-4698-BDEC-7F710C6EDF53}"/>
                </c:ext>
              </c:extLst>
            </c:dLbl>
            <c:dLbl>
              <c:idx val="5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D09-4698-BDEC-7F710C6EDF53}"/>
                </c:ext>
              </c:extLst>
            </c:dLbl>
            <c:spPr>
              <a:solidFill>
                <a:schemeClr val="accent2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spc="1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5 days +</c:v>
                </c:pt>
                <c:pt idx="1">
                  <c:v>4 days</c:v>
                </c:pt>
                <c:pt idx="2">
                  <c:v>3 days</c:v>
                </c:pt>
                <c:pt idx="3">
                  <c:v>2 days</c:v>
                </c:pt>
                <c:pt idx="4">
                  <c:v>1 day</c:v>
                </c:pt>
                <c:pt idx="5">
                  <c:v>Less often</c:v>
                </c:pt>
              </c:strCache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0.26646705999999998</c:v>
                </c:pt>
                <c:pt idx="1">
                  <c:v>7.3852299999999996E-2</c:v>
                </c:pt>
                <c:pt idx="2">
                  <c:v>8.4830340000000004E-2</c:v>
                </c:pt>
                <c:pt idx="3">
                  <c:v>5.9880240000000001E-2</c:v>
                </c:pt>
                <c:pt idx="4">
                  <c:v>3.2934129999999999E-2</c:v>
                </c:pt>
                <c:pt idx="5">
                  <c:v>7.4850299999999995E-2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D09-4698-BDEC-7F710C6EDF5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22728672"/>
        <c:axId val="765963968"/>
      </c:lineChart>
      <c:catAx>
        <c:axId val="9227286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spc="100" baseline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Number</a:t>
                </a:r>
                <a:r>
                  <a:rPr lang="en-GB" baseline="0" dirty="0"/>
                  <a:t> of days currently visiting workplace</a:t>
                </a:r>
                <a:endParaRPr lang="en-GB" dirty="0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spc="100" baseline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spc="1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5963968"/>
        <c:crosses val="autoZero"/>
        <c:auto val="1"/>
        <c:lblAlgn val="ctr"/>
        <c:lblOffset val="100"/>
        <c:noMultiLvlLbl val="0"/>
      </c:catAx>
      <c:valAx>
        <c:axId val="7659639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92272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100" baseline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 spc="100" baseline="0">
          <a:solidFill>
            <a:schemeClr val="tx1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1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Average workplace visitation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100" baseline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spc="1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Before lockdown</c:v>
                </c:pt>
                <c:pt idx="1">
                  <c:v>Now</c:v>
                </c:pt>
                <c:pt idx="2">
                  <c:v>In the future</c:v>
                </c:pt>
              </c:strCache>
            </c:strRef>
          </c:cat>
          <c:val>
            <c:numRef>
              <c:f>Sheet1!$B$2:$B$4</c:f>
              <c:numCache>
                <c:formatCode>0.0</c:formatCode>
                <c:ptCount val="3"/>
                <c:pt idx="0">
                  <c:v>4.3836265274596657</c:v>
                </c:pt>
                <c:pt idx="1">
                  <c:v>3.2803309298599856</c:v>
                </c:pt>
                <c:pt idx="2">
                  <c:v>3.9495912899252916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67-4C7A-9EDE-C84DFFD3A0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spc="1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Before lockdown</c:v>
                </c:pt>
                <c:pt idx="1">
                  <c:v>Now</c:v>
                </c:pt>
                <c:pt idx="2">
                  <c:v>In the future</c:v>
                </c:pt>
              </c:strCache>
            </c:strRef>
          </c:cat>
          <c:val>
            <c:numRef>
              <c:f>Sheet1!$C$2:$C$4</c:f>
              <c:numCache>
                <c:formatCode>0.0</c:formatCode>
                <c:ptCount val="3"/>
                <c:pt idx="0">
                  <c:v>4.3561452603874722</c:v>
                </c:pt>
                <c:pt idx="1">
                  <c:v>3.6119528445304048</c:v>
                </c:pt>
                <c:pt idx="2">
                  <c:v>3.8660221181809162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67-4C7A-9EDE-C84DFFD3A042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22728672"/>
        <c:axId val="765963968"/>
      </c:barChart>
      <c:catAx>
        <c:axId val="92272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spc="1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5963968"/>
        <c:crosses val="autoZero"/>
        <c:auto val="1"/>
        <c:lblAlgn val="ctr"/>
        <c:lblOffset val="100"/>
        <c:noMultiLvlLbl val="0"/>
      </c:catAx>
      <c:valAx>
        <c:axId val="7659639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92272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100" baseline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 spc="100" baseline="0">
          <a:solidFill>
            <a:schemeClr val="tx1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10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Working from home / furloughed workers: expected return to workplace timeline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100" baseline="0">
              <a:solidFill>
                <a:srgbClr val="262626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May-21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spc="1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In the next week</c:v>
                </c:pt>
                <c:pt idx="1">
                  <c:v>In the next 2 weeks</c:v>
                </c:pt>
                <c:pt idx="2">
                  <c:v>In the next month</c:v>
                </c:pt>
                <c:pt idx="3">
                  <c:v>In the next 2 months</c:v>
                </c:pt>
                <c:pt idx="4">
                  <c:v>In the next 3 months</c:v>
                </c:pt>
                <c:pt idx="5">
                  <c:v>In over 3 months</c:v>
                </c:pt>
                <c:pt idx="6">
                  <c:v>Not sure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9.5238099999999992E-2</c:v>
                </c:pt>
                <c:pt idx="1">
                  <c:v>5.6277059999999997E-2</c:v>
                </c:pt>
                <c:pt idx="2">
                  <c:v>0.10822511</c:v>
                </c:pt>
                <c:pt idx="3">
                  <c:v>0.17316017</c:v>
                </c:pt>
                <c:pt idx="4">
                  <c:v>6.9264069999999997E-2</c:v>
                </c:pt>
                <c:pt idx="5">
                  <c:v>0.17748918</c:v>
                </c:pt>
                <c:pt idx="6">
                  <c:v>0.32034632000000002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80-46C3-94DB-7024E7A724C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610179208"/>
        <c:axId val="610179536"/>
      </c:barChart>
      <c:catAx>
        <c:axId val="61017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95000"/>
                <a:lumOff val="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spc="100" baseline="0">
                <a:solidFill>
                  <a:srgbClr val="262626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10179536"/>
        <c:crosses val="autoZero"/>
        <c:auto val="1"/>
        <c:lblAlgn val="ctr"/>
        <c:lblOffset val="100"/>
        <c:noMultiLvlLbl val="0"/>
      </c:catAx>
      <c:valAx>
        <c:axId val="610179536"/>
        <c:scaling>
          <c:orientation val="minMax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610179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 spc="100" baseline="0">
          <a:solidFill>
            <a:srgbClr val="262626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1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Currently considering what to spend </a:t>
            </a:r>
            <a:r>
              <a:rPr lang="en-US" baseline="0" dirty="0"/>
              <a:t>money saved since start of pandemic on</a:t>
            </a:r>
            <a:endParaRPr lang="en-US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1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9425900165993557"/>
          <c:y val="0.15035114459990168"/>
          <c:w val="0.62364355761328572"/>
          <c:h val="0.7538269853513807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F7-42E3-AF79-A5B82F97BA4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1F7-42E3-AF79-A5B82F97BA4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spc="1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Currently considering</c:v>
                </c:pt>
                <c:pt idx="1">
                  <c:v>Not currently considering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0.69</c:v>
                </c:pt>
                <c:pt idx="1">
                  <c:v>0.32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F7-42E3-AF79-A5B82F97BA4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1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2"/>
    </a:solidFill>
    <a:ln>
      <a:noFill/>
    </a:ln>
    <a:effectLst/>
  </c:spPr>
  <c:txPr>
    <a:bodyPr/>
    <a:lstStyle/>
    <a:p>
      <a:pPr>
        <a:defRPr sz="1000" spc="100" baseline="0"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1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Purchases currently considering with</a:t>
            </a:r>
            <a:r>
              <a:rPr lang="en-GB" baseline="0" dirty="0"/>
              <a:t> money saved since start of first lockdown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100" baseline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All adults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409-4346-B514-4D2762A3A44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spc="1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Holiday</c:v>
                </c:pt>
                <c:pt idx="1">
                  <c:v>Fashion</c:v>
                </c:pt>
                <c:pt idx="2">
                  <c:v>Meals out</c:v>
                </c:pt>
                <c:pt idx="3">
                  <c:v>Car</c:v>
                </c:pt>
                <c:pt idx="4">
                  <c:v>Computing</c:v>
                </c:pt>
                <c:pt idx="5">
                  <c:v>House / flat</c:v>
                </c:pt>
                <c:pt idx="6">
                  <c:v>Stocks / shares</c:v>
                </c:pt>
                <c:pt idx="7">
                  <c:v>Jewellery</c:v>
                </c:pt>
                <c:pt idx="8">
                  <c:v>Fragrance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0.21756486999999999</c:v>
                </c:pt>
                <c:pt idx="1">
                  <c:v>0.16766466999999999</c:v>
                </c:pt>
                <c:pt idx="2">
                  <c:v>0.16966068000000001</c:v>
                </c:pt>
                <c:pt idx="3">
                  <c:v>8.0838319999999991E-2</c:v>
                </c:pt>
                <c:pt idx="4">
                  <c:v>8.8822360000000003E-2</c:v>
                </c:pt>
                <c:pt idx="5">
                  <c:v>7.0858279999999996E-2</c:v>
                </c:pt>
                <c:pt idx="6">
                  <c:v>7.784431E-2</c:v>
                </c:pt>
                <c:pt idx="7">
                  <c:v>6.2874249999999993E-2</c:v>
                </c:pt>
                <c:pt idx="8">
                  <c:v>5.7884230000000002E-2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09-4346-B514-4D2762A3A4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Current workplace workers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spc="1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Holiday</c:v>
                </c:pt>
                <c:pt idx="1">
                  <c:v>Fashion</c:v>
                </c:pt>
                <c:pt idx="2">
                  <c:v>Meals out</c:v>
                </c:pt>
                <c:pt idx="3">
                  <c:v>Car</c:v>
                </c:pt>
                <c:pt idx="4">
                  <c:v>Computing</c:v>
                </c:pt>
                <c:pt idx="5">
                  <c:v>House / flat</c:v>
                </c:pt>
                <c:pt idx="6">
                  <c:v>Stocks / shares</c:v>
                </c:pt>
                <c:pt idx="7">
                  <c:v>Jewellery</c:v>
                </c:pt>
                <c:pt idx="8">
                  <c:v>Fragrance</c:v>
                </c:pt>
              </c:strCache>
            </c:strRef>
          </c:cat>
          <c:val>
            <c:numRef>
              <c:f>Sheet1!$C$2:$C$10</c:f>
              <c:numCache>
                <c:formatCode>0%</c:formatCode>
                <c:ptCount val="9"/>
                <c:pt idx="0">
                  <c:v>0.22115385000000001</c:v>
                </c:pt>
                <c:pt idx="1">
                  <c:v>0.17788461999999999</c:v>
                </c:pt>
                <c:pt idx="2">
                  <c:v>0.17548077000000001</c:v>
                </c:pt>
                <c:pt idx="3">
                  <c:v>0.11298076999999999</c:v>
                </c:pt>
                <c:pt idx="4">
                  <c:v>9.8557690000000003E-2</c:v>
                </c:pt>
                <c:pt idx="5">
                  <c:v>9.1346150000000001E-2</c:v>
                </c:pt>
                <c:pt idx="6">
                  <c:v>8.6538459999999998E-2</c:v>
                </c:pt>
                <c:pt idx="7">
                  <c:v>7.2115380000000007E-2</c:v>
                </c:pt>
                <c:pt idx="8">
                  <c:v>7.2115380000000007E-2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09-4346-B514-4D2762A3A44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922728672"/>
        <c:axId val="765963968"/>
      </c:barChart>
      <c:catAx>
        <c:axId val="922728672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spc="1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5963968"/>
        <c:crosses val="autoZero"/>
        <c:auto val="1"/>
        <c:lblAlgn val="ctr"/>
        <c:lblOffset val="100"/>
        <c:noMultiLvlLbl val="0"/>
      </c:catAx>
      <c:valAx>
        <c:axId val="765963968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bg2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92272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100" baseline="0">
              <a:solidFill>
                <a:schemeClr val="tx1">
                  <a:lumMod val="85000"/>
                  <a:lumOff val="1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000" spc="100" baseline="0">
          <a:solidFill>
            <a:schemeClr val="tx1">
              <a:lumMod val="85000"/>
              <a:lumOff val="15000"/>
            </a:schemeClr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33D990E-A797-3442-AF1F-C602B2A79D2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C068E1-13E3-5A49-9DEA-A6D85E70CD9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666E58-9524-1744-AF97-816A29E6AA22}" type="datetimeFigureOut">
              <a:rPr lang="en-US" smtClean="0"/>
              <a:t>6/7/2021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05EB24-CE33-4E42-A4E0-9340078E142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282EC19-C0CB-CC4E-AED0-27DCD2EE99D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8643B-DD60-6C41-B50D-5C0A2BB06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3614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Century Gothic Regular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Century Gothic Regular" charset="0"/>
              </a:defRPr>
            </a:lvl1pPr>
          </a:lstStyle>
          <a:p>
            <a:fld id="{8FC4A71E-E864-4241-AB48-92564129C85C}" type="datetimeFigureOut">
              <a:rPr lang="en-US" smtClean="0"/>
              <a:pPr/>
              <a:t>6/7/2021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Century Gothic Regular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Century Gothic Regular" charset="0"/>
              </a:defRPr>
            </a:lvl1pPr>
          </a:lstStyle>
          <a:p>
            <a:fld id="{46B08BC3-A6B2-2F4E-8766-A451EC4B11E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764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Century Gothic Regular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09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latin typeface="Century Gothic Regular"/>
              </a:rPr>
              <a:t>Of all workers (working at workplace, working from home, furloughed)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3780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latest wave of research – when do they expect to return?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8207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466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938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63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254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5334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517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3547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558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01557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577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860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14313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90621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828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8317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76058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6082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1723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26899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5467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1582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07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634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5902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2005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4314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05327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8326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201944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59800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103147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514431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6543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8941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02551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613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9740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789221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877810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172350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9559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47498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9848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4776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795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430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1391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6269949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61251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0314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22637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8115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6336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2354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403985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9849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242230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4689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728624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60919707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5554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5420077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6704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02962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2725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09828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62570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253244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13109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34202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153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5106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32783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971533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51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79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3" r:id="rId2"/>
    <p:sldLayoutId id="2147483705" r:id="rId3"/>
    <p:sldLayoutId id="2147483650" r:id="rId4"/>
    <p:sldLayoutId id="2147483677" r:id="rId5"/>
    <p:sldLayoutId id="2147483681" r:id="rId6"/>
    <p:sldLayoutId id="2147483687" r:id="rId7"/>
    <p:sldLayoutId id="2147483728" r:id="rId8"/>
    <p:sldLayoutId id="2147483717" r:id="rId9"/>
    <p:sldLayoutId id="2147483703" r:id="rId10"/>
    <p:sldLayoutId id="2147483669" r:id="rId11"/>
    <p:sldLayoutId id="2147483727" r:id="rId12"/>
    <p:sldLayoutId id="2147483715" r:id="rId13"/>
    <p:sldLayoutId id="2147483711" r:id="rId14"/>
    <p:sldLayoutId id="2147483712" r:id="rId15"/>
    <p:sldLayoutId id="2147483661" r:id="rId16"/>
    <p:sldLayoutId id="2147483706" r:id="rId17"/>
    <p:sldLayoutId id="2147483660" r:id="rId18"/>
    <p:sldLayoutId id="2147483707" r:id="rId19"/>
    <p:sldLayoutId id="2147483679" r:id="rId20"/>
    <p:sldLayoutId id="2147483701" r:id="rId21"/>
    <p:sldLayoutId id="2147483684" r:id="rId22"/>
    <p:sldLayoutId id="2147483663" r:id="rId23"/>
    <p:sldLayoutId id="2147483662" r:id="rId24"/>
    <p:sldLayoutId id="2147483723" r:id="rId25"/>
    <p:sldLayoutId id="2147483725" r:id="rId26"/>
    <p:sldLayoutId id="2147483724" r:id="rId27"/>
    <p:sldLayoutId id="2147483665" r:id="rId28"/>
    <p:sldLayoutId id="2147483664" r:id="rId29"/>
    <p:sldLayoutId id="2147483708" r:id="rId30"/>
    <p:sldLayoutId id="2147483698" r:id="rId31"/>
    <p:sldLayoutId id="2147483691" r:id="rId32"/>
    <p:sldLayoutId id="2147483709" r:id="rId33"/>
    <p:sldLayoutId id="2147483674" r:id="rId34"/>
    <p:sldLayoutId id="2147483716" r:id="rId35"/>
    <p:sldLayoutId id="2147483683" r:id="rId36"/>
    <p:sldLayoutId id="2147483704" r:id="rId37"/>
    <p:sldLayoutId id="2147483699" r:id="rId38"/>
    <p:sldLayoutId id="2147483667" r:id="rId39"/>
    <p:sldLayoutId id="2147483666" r:id="rId40"/>
    <p:sldLayoutId id="2147483670" r:id="rId41"/>
    <p:sldLayoutId id="2147483673" r:id="rId42"/>
    <p:sldLayoutId id="2147483675" r:id="rId43"/>
    <p:sldLayoutId id="2147483676" r:id="rId44"/>
    <p:sldLayoutId id="2147483695" r:id="rId45"/>
    <p:sldLayoutId id="2147483710" r:id="rId46"/>
    <p:sldLayoutId id="2147483700" r:id="rId47"/>
    <p:sldLayoutId id="2147483696" r:id="rId48"/>
    <p:sldLayoutId id="2147483697" r:id="rId49"/>
    <p:sldLayoutId id="2147483671" r:id="rId50"/>
    <p:sldLayoutId id="2147483702" r:id="rId51"/>
    <p:sldLayoutId id="2147483654" r:id="rId52"/>
    <p:sldLayoutId id="2147483655" r:id="rId53"/>
    <p:sldLayoutId id="2147483668" r:id="rId54"/>
    <p:sldLayoutId id="2147483653" r:id="rId55"/>
    <p:sldLayoutId id="2147483672" r:id="rId56"/>
    <p:sldLayoutId id="2147483659" r:id="rId57"/>
    <p:sldLayoutId id="2147483689" r:id="rId58"/>
    <p:sldLayoutId id="2147483690" r:id="rId59"/>
    <p:sldLayoutId id="2147483713" r:id="rId60"/>
    <p:sldLayoutId id="2147483678" r:id="rId61"/>
    <p:sldLayoutId id="2147483694" r:id="rId62"/>
    <p:sldLayoutId id="2147483685" r:id="rId63"/>
    <p:sldLayoutId id="2147483692" r:id="rId64"/>
    <p:sldLayoutId id="2147483726" r:id="rId65"/>
    <p:sldLayoutId id="2147483658" r:id="rId66"/>
    <p:sldLayoutId id="2147483686" r:id="rId67"/>
    <p:sldLayoutId id="2147483657" r:id="rId68"/>
    <p:sldLayoutId id="2147483680" r:id="rId69"/>
    <p:sldLayoutId id="2147483718" r:id="rId70"/>
    <p:sldLayoutId id="2147483719" r:id="rId71"/>
    <p:sldLayoutId id="2147483720" r:id="rId72"/>
    <p:sldLayoutId id="2147483721" r:id="rId73"/>
    <p:sldLayoutId id="2147483722" r:id="rId7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613" userDrawn="1">
          <p15:clr>
            <a:srgbClr val="F26B43"/>
          </p15:clr>
        </p15:guide>
        <p15:guide id="4" pos="3386" userDrawn="1">
          <p15:clr>
            <a:srgbClr val="F26B43"/>
          </p15:clr>
        </p15:guide>
        <p15:guide id="5" pos="3160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2706" userDrawn="1">
          <p15:clr>
            <a:srgbClr val="F26B43"/>
          </p15:clr>
        </p15:guide>
        <p15:guide id="8" pos="2479" userDrawn="1">
          <p15:clr>
            <a:srgbClr val="F26B43"/>
          </p15:clr>
        </p15:guide>
        <p15:guide id="9" pos="2252" userDrawn="1">
          <p15:clr>
            <a:srgbClr val="F26B43"/>
          </p15:clr>
        </p15:guide>
        <p15:guide id="10" pos="2026" userDrawn="1">
          <p15:clr>
            <a:srgbClr val="F26B43"/>
          </p15:clr>
        </p15:guide>
        <p15:guide id="11" pos="1799" userDrawn="1">
          <p15:clr>
            <a:srgbClr val="F26B43"/>
          </p15:clr>
        </p15:guide>
        <p15:guide id="12" pos="1572" userDrawn="1">
          <p15:clr>
            <a:srgbClr val="F26B43"/>
          </p15:clr>
        </p15:guide>
        <p15:guide id="13" pos="1345" userDrawn="1">
          <p15:clr>
            <a:srgbClr val="F26B43"/>
          </p15:clr>
        </p15:guide>
        <p15:guide id="14" pos="1118" userDrawn="1">
          <p15:clr>
            <a:srgbClr val="F26B43"/>
          </p15:clr>
        </p15:guide>
        <p15:guide id="15" pos="892" userDrawn="1">
          <p15:clr>
            <a:srgbClr val="F26B43"/>
          </p15:clr>
        </p15:guide>
        <p15:guide id="16" pos="665" userDrawn="1">
          <p15:clr>
            <a:srgbClr val="F26B43"/>
          </p15:clr>
        </p15:guide>
        <p15:guide id="17" pos="438" userDrawn="1">
          <p15:clr>
            <a:srgbClr val="F26B43"/>
          </p15:clr>
        </p15:guide>
        <p15:guide id="18" pos="211" userDrawn="1">
          <p15:clr>
            <a:srgbClr val="F26B43"/>
          </p15:clr>
        </p15:guide>
        <p15:guide id="20" pos="4067" userDrawn="1">
          <p15:clr>
            <a:srgbClr val="F26B43"/>
          </p15:clr>
        </p15:guide>
        <p15:guide id="21" pos="4294" userDrawn="1">
          <p15:clr>
            <a:srgbClr val="F26B43"/>
          </p15:clr>
        </p15:guide>
        <p15:guide id="22" pos="4520" userDrawn="1">
          <p15:clr>
            <a:srgbClr val="F26B43"/>
          </p15:clr>
        </p15:guide>
        <p15:guide id="23" pos="4747" userDrawn="1">
          <p15:clr>
            <a:srgbClr val="F26B43"/>
          </p15:clr>
        </p15:guide>
        <p15:guide id="24" pos="4974" userDrawn="1">
          <p15:clr>
            <a:srgbClr val="F26B43"/>
          </p15:clr>
        </p15:guide>
        <p15:guide id="25" pos="5201" userDrawn="1">
          <p15:clr>
            <a:srgbClr val="F26B43"/>
          </p15:clr>
        </p15:guide>
        <p15:guide id="26" pos="5428" userDrawn="1">
          <p15:clr>
            <a:srgbClr val="F26B43"/>
          </p15:clr>
        </p15:guide>
        <p15:guide id="27" pos="5654" userDrawn="1">
          <p15:clr>
            <a:srgbClr val="F26B43"/>
          </p15:clr>
        </p15:guide>
        <p15:guide id="28" pos="5881" userDrawn="1">
          <p15:clr>
            <a:srgbClr val="F26B43"/>
          </p15:clr>
        </p15:guide>
        <p15:guide id="29" pos="6108" userDrawn="1">
          <p15:clr>
            <a:srgbClr val="F26B43"/>
          </p15:clr>
        </p15:guide>
        <p15:guide id="30" pos="6335" userDrawn="1">
          <p15:clr>
            <a:srgbClr val="F26B43"/>
          </p15:clr>
        </p15:guide>
        <p15:guide id="31" pos="6562" userDrawn="1">
          <p15:clr>
            <a:srgbClr val="F26B43"/>
          </p15:clr>
        </p15:guide>
        <p15:guide id="32" pos="6788" userDrawn="1">
          <p15:clr>
            <a:srgbClr val="F26B43"/>
          </p15:clr>
        </p15:guide>
        <p15:guide id="33" pos="7015" userDrawn="1">
          <p15:clr>
            <a:srgbClr val="F26B43"/>
          </p15:clr>
        </p15:guide>
        <p15:guide id="34" pos="7242" userDrawn="1">
          <p15:clr>
            <a:srgbClr val="F26B43"/>
          </p15:clr>
        </p15:guide>
        <p15:guide id="35" pos="7469" userDrawn="1">
          <p15:clr>
            <a:srgbClr val="F26B43"/>
          </p15:clr>
        </p15:guide>
        <p15:guide id="36" pos="7680" userDrawn="1">
          <p15:clr>
            <a:srgbClr val="F26B43"/>
          </p15:clr>
        </p15:guide>
        <p15:guide id="37" userDrawn="1">
          <p15:clr>
            <a:srgbClr val="F26B43"/>
          </p15:clr>
        </p15:guide>
        <p15:guide id="38" orient="horz" pos="1933" userDrawn="1">
          <p15:clr>
            <a:srgbClr val="F26B43"/>
          </p15:clr>
        </p15:guide>
        <p15:guide id="39" orient="horz" pos="1706" userDrawn="1">
          <p15:clr>
            <a:srgbClr val="F26B43"/>
          </p15:clr>
        </p15:guide>
        <p15:guide id="40" orient="horz" pos="1480" userDrawn="1">
          <p15:clr>
            <a:srgbClr val="F26B43"/>
          </p15:clr>
        </p15:guide>
        <p15:guide id="41" orient="horz" pos="1253" userDrawn="1">
          <p15:clr>
            <a:srgbClr val="F26B43"/>
          </p15:clr>
        </p15:guide>
        <p15:guide id="42" orient="horz" pos="1026" userDrawn="1">
          <p15:clr>
            <a:srgbClr val="F26B43"/>
          </p15:clr>
        </p15:guide>
        <p15:guide id="43" orient="horz" pos="799" userDrawn="1">
          <p15:clr>
            <a:srgbClr val="F26B43"/>
          </p15:clr>
        </p15:guide>
        <p15:guide id="44" orient="horz" pos="572" userDrawn="1">
          <p15:clr>
            <a:srgbClr val="F26B43"/>
          </p15:clr>
        </p15:guide>
        <p15:guide id="45" orient="horz" pos="346" userDrawn="1">
          <p15:clr>
            <a:srgbClr val="F26B43"/>
          </p15:clr>
        </p15:guide>
        <p15:guide id="46" orient="horz" pos="119" userDrawn="1">
          <p15:clr>
            <a:srgbClr val="F26B43"/>
          </p15:clr>
        </p15:guide>
        <p15:guide id="47" orient="horz" userDrawn="1">
          <p15:clr>
            <a:srgbClr val="F26B43"/>
          </p15:clr>
        </p15:guide>
        <p15:guide id="48" orient="horz" pos="4320" userDrawn="1">
          <p15:clr>
            <a:srgbClr val="F26B43"/>
          </p15:clr>
        </p15:guide>
        <p15:guide id="49" orient="horz" pos="2387" userDrawn="1">
          <p15:clr>
            <a:srgbClr val="F26B43"/>
          </p15:clr>
        </p15:guide>
        <p15:guide id="50" orient="horz" pos="2614" userDrawn="1">
          <p15:clr>
            <a:srgbClr val="F26B43"/>
          </p15:clr>
        </p15:guide>
        <p15:guide id="51" orient="horz" pos="2840" userDrawn="1">
          <p15:clr>
            <a:srgbClr val="F26B43"/>
          </p15:clr>
        </p15:guide>
        <p15:guide id="52" orient="horz" pos="3067" userDrawn="1">
          <p15:clr>
            <a:srgbClr val="F26B43"/>
          </p15:clr>
        </p15:guide>
        <p15:guide id="53" orient="horz" pos="3294" userDrawn="1">
          <p15:clr>
            <a:srgbClr val="F26B43"/>
          </p15:clr>
        </p15:guide>
        <p15:guide id="54" orient="horz" pos="3521" userDrawn="1">
          <p15:clr>
            <a:srgbClr val="F26B43"/>
          </p15:clr>
        </p15:guide>
        <p15:guide id="55" orient="horz" pos="3748" userDrawn="1">
          <p15:clr>
            <a:srgbClr val="F26B43"/>
          </p15:clr>
        </p15:guide>
        <p15:guide id="56" orient="horz" pos="3974" userDrawn="1">
          <p15:clr>
            <a:srgbClr val="F26B43"/>
          </p15:clr>
        </p15:guide>
        <p15:guide id="57" orient="horz" pos="4201" userDrawn="1">
          <p15:clr>
            <a:srgbClr val="F26B43"/>
          </p15:clr>
        </p15:guide>
        <p15:guide id="58" pos="3500" userDrawn="1">
          <p15:clr>
            <a:srgbClr val="F26B43"/>
          </p15:clr>
        </p15:guide>
        <p15:guide id="59" pos="3953" userDrawn="1">
          <p15:clr>
            <a:srgbClr val="F26B43"/>
          </p15:clr>
        </p15:guide>
        <p15:guide id="60" pos="3727" userDrawn="1">
          <p15:clr>
            <a:srgbClr val="F26B43"/>
          </p15:clr>
        </p15:guide>
        <p15:guide id="61" pos="4180" userDrawn="1">
          <p15:clr>
            <a:srgbClr val="F26B43"/>
          </p15:clr>
        </p15:guide>
        <p15:guide id="62" orient="horz" pos="2047" userDrawn="1">
          <p15:clr>
            <a:srgbClr val="F26B43"/>
          </p15:clr>
        </p15:guide>
        <p15:guide id="63" orient="horz" pos="2273" userDrawn="1">
          <p15:clr>
            <a:srgbClr val="F26B43"/>
          </p15:clr>
        </p15:guide>
        <p15:guide id="64" pos="98" userDrawn="1">
          <p15:clr>
            <a:srgbClr val="F26B43"/>
          </p15:clr>
        </p15:guide>
        <p15:guide id="65" pos="7582" userDrawn="1">
          <p15:clr>
            <a:srgbClr val="F26B43"/>
          </p15:clr>
        </p15:guide>
        <p15:guide id="66" orient="horz" pos="4088" userDrawn="1">
          <p15:clr>
            <a:srgbClr val="F26B43"/>
          </p15:clr>
        </p15:guide>
        <p15:guide id="67" orient="horz" pos="1820" userDrawn="1">
          <p15:clr>
            <a:srgbClr val="F26B43"/>
          </p15:clr>
        </p15:guide>
        <p15:guide id="68" pos="5541" userDrawn="1">
          <p15:clr>
            <a:srgbClr val="F26B43"/>
          </p15:clr>
        </p15:guide>
        <p15:guide id="69" pos="3273" userDrawn="1">
          <p15:clr>
            <a:srgbClr val="F26B43"/>
          </p15:clr>
        </p15:guide>
        <p15:guide id="70" pos="6221" userDrawn="1">
          <p15:clr>
            <a:srgbClr val="F26B43"/>
          </p15:clr>
        </p15:guide>
        <p15:guide id="71" pos="5995" userDrawn="1">
          <p15:clr>
            <a:srgbClr val="F26B43"/>
          </p15:clr>
        </p15:guide>
        <p15:guide id="72" pos="2593" userDrawn="1">
          <p15:clr>
            <a:srgbClr val="F26B43"/>
          </p15:clr>
        </p15:guide>
        <p15:guide id="73" pos="5087" userDrawn="1">
          <p15:clr>
            <a:srgbClr val="F26B43"/>
          </p15:clr>
        </p15:guide>
        <p15:guide id="74" pos="325" userDrawn="1">
          <p15:clr>
            <a:srgbClr val="F26B43"/>
          </p15:clr>
        </p15:guide>
        <p15:guide id="75" pos="7355" userDrawn="1">
          <p15:clr>
            <a:srgbClr val="F26B43"/>
          </p15:clr>
        </p15:guide>
        <p15:guide id="76" pos="2139" userDrawn="1">
          <p15:clr>
            <a:srgbClr val="F26B43"/>
          </p15:clr>
        </p15:guide>
        <p15:guide id="77" pos="1912" userDrawn="1">
          <p15:clr>
            <a:srgbClr val="F26B43"/>
          </p15:clr>
        </p15:guide>
        <p15:guide id="78" pos="2366" userDrawn="1">
          <p15:clr>
            <a:srgbClr val="F26B43"/>
          </p15:clr>
        </p15:guide>
        <p15:guide id="79" pos="5768" userDrawn="1">
          <p15:clr>
            <a:srgbClr val="F26B43"/>
          </p15:clr>
        </p15:guide>
        <p15:guide id="80" pos="1685" userDrawn="1">
          <p15:clr>
            <a:srgbClr val="F26B43"/>
          </p15:clr>
        </p15:guide>
        <p15:guide id="81" pos="2819" userDrawn="1">
          <p15:clr>
            <a:srgbClr val="F26B43"/>
          </p15:clr>
        </p15:guide>
        <p15:guide id="82" pos="3046" userDrawn="1">
          <p15:clr>
            <a:srgbClr val="F26B43"/>
          </p15:clr>
        </p15:guide>
        <p15:guide id="83" orient="horz" pos="232" userDrawn="1">
          <p15:clr>
            <a:srgbClr val="F26B43"/>
          </p15:clr>
        </p15:guide>
        <p15:guide id="84" orient="horz" pos="2954" userDrawn="1">
          <p15:clr>
            <a:srgbClr val="F26B43"/>
          </p15:clr>
        </p15:guide>
        <p15:guide id="85" orient="horz" pos="31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3.svg"/><Relationship Id="rId3" Type="http://schemas.openxmlformats.org/officeDocument/2006/relationships/image" Target="../media/image4.png"/><Relationship Id="rId7" Type="http://schemas.openxmlformats.org/officeDocument/2006/relationships/image" Target="../media/image8.sv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5" Type="http://schemas.openxmlformats.org/officeDocument/2006/relationships/image" Target="../media/image15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0016232C-2F0E-449B-996C-F6B72698AA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r>
              <a:rPr lang="en-US" sz="2000" b="1" dirty="0"/>
              <a:t>SENTIMENT TRACKER </a:t>
            </a:r>
            <a:br>
              <a:rPr lang="en-US" sz="3200" b="1" dirty="0"/>
            </a:br>
            <a:r>
              <a:rPr lang="en-US" sz="4000" b="1" dirty="0"/>
              <a:t>THE WORKPLACE RETURN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24021064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48FBCC3-0B30-44C0-9517-5BB2102526E4}"/>
              </a:ext>
            </a:extLst>
          </p:cNvPr>
          <p:cNvGrpSpPr/>
          <p:nvPr/>
        </p:nvGrpSpPr>
        <p:grpSpPr>
          <a:xfrm>
            <a:off x="681677" y="2158508"/>
            <a:ext cx="10832298" cy="2540984"/>
            <a:chOff x="776614" y="1916717"/>
            <a:chExt cx="10832298" cy="2540984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C4439D0-DF8C-4A34-BB94-0CB5E5634C00}"/>
                </a:ext>
              </a:extLst>
            </p:cNvPr>
            <p:cNvCxnSpPr/>
            <p:nvPr/>
          </p:nvCxnSpPr>
          <p:spPr>
            <a:xfrm>
              <a:off x="2016690" y="2431067"/>
              <a:ext cx="0" cy="16927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331BC3B-B91F-4A3F-9760-2BEB015DA81A}"/>
                </a:ext>
              </a:extLst>
            </p:cNvPr>
            <p:cNvCxnSpPr/>
            <p:nvPr/>
          </p:nvCxnSpPr>
          <p:spPr>
            <a:xfrm>
              <a:off x="7584785" y="2477234"/>
              <a:ext cx="0" cy="16927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46C4DC4-F222-4EF1-84F0-D116CF4DBDCF}"/>
                </a:ext>
              </a:extLst>
            </p:cNvPr>
            <p:cNvCxnSpPr/>
            <p:nvPr/>
          </p:nvCxnSpPr>
          <p:spPr>
            <a:xfrm>
              <a:off x="4810619" y="2621176"/>
              <a:ext cx="0" cy="16927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7BB3FF8-6290-41D7-A6FB-AD1818CB665A}"/>
                </a:ext>
              </a:extLst>
            </p:cNvPr>
            <p:cNvCxnSpPr/>
            <p:nvPr/>
          </p:nvCxnSpPr>
          <p:spPr>
            <a:xfrm>
              <a:off x="10368835" y="2477234"/>
              <a:ext cx="0" cy="169276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C31132A-37C0-4420-A8DB-644CA72D536E}"/>
                </a:ext>
              </a:extLst>
            </p:cNvPr>
            <p:cNvSpPr/>
            <p:nvPr/>
          </p:nvSpPr>
          <p:spPr>
            <a:xfrm>
              <a:off x="776614" y="3429000"/>
              <a:ext cx="2480153" cy="10287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8B5A0CA-985A-408A-8CAC-1107DE0D82B3}"/>
                </a:ext>
              </a:extLst>
            </p:cNvPr>
            <p:cNvSpPr/>
            <p:nvPr/>
          </p:nvSpPr>
          <p:spPr>
            <a:xfrm>
              <a:off x="3560662" y="3429000"/>
              <a:ext cx="2480153" cy="10287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296544B-2932-43D1-8E7F-C07BF539A677}"/>
                </a:ext>
              </a:extLst>
            </p:cNvPr>
            <p:cNvSpPr/>
            <p:nvPr/>
          </p:nvSpPr>
          <p:spPr>
            <a:xfrm>
              <a:off x="6344710" y="3429000"/>
              <a:ext cx="2480153" cy="10287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6E8EB70-57D3-4B91-8997-2B46F6A25792}"/>
                </a:ext>
              </a:extLst>
            </p:cNvPr>
            <p:cNvSpPr/>
            <p:nvPr/>
          </p:nvSpPr>
          <p:spPr>
            <a:xfrm>
              <a:off x="9128759" y="3429000"/>
              <a:ext cx="2480153" cy="1028701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FB28163-08C3-426D-9B53-69B9E2F6AFB6}"/>
                </a:ext>
              </a:extLst>
            </p:cNvPr>
            <p:cNvSpPr/>
            <p:nvPr/>
          </p:nvSpPr>
          <p:spPr>
            <a:xfrm>
              <a:off x="896862" y="3702691"/>
              <a:ext cx="226929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Nationally representative panel of 1000 respondents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3D5EE19-F49C-4F69-8398-6246F85D1767}"/>
                </a:ext>
              </a:extLst>
            </p:cNvPr>
            <p:cNvSpPr/>
            <p:nvPr/>
          </p:nvSpPr>
          <p:spPr>
            <a:xfrm>
              <a:off x="3611252" y="3708219"/>
              <a:ext cx="239873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20-25 questions per wave of research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1702B31-5399-4DF7-9DC1-304F00314F8F}"/>
                </a:ext>
              </a:extLst>
            </p:cNvPr>
            <p:cNvSpPr/>
            <p:nvPr/>
          </p:nvSpPr>
          <p:spPr>
            <a:xfrm>
              <a:off x="6334826" y="3702691"/>
              <a:ext cx="249991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Responses analysed for week-on-week changes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FAC3BA7-E7B2-4FBC-9063-81BA5C181264}"/>
                </a:ext>
              </a:extLst>
            </p:cNvPr>
            <p:cNvSpPr/>
            <p:nvPr/>
          </p:nvSpPr>
          <p:spPr>
            <a:xfrm>
              <a:off x="9138638" y="3702691"/>
              <a:ext cx="246039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200" dirty="0">
                  <a:solidFill>
                    <a:srgbClr val="000000"/>
                  </a:solidFill>
                  <a:latin typeface="Arial" panose="020B0604020202020204"/>
                </a:rPr>
                <a:t>Cross breaks of audiences compared</a:t>
              </a: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D8C0ABC-E3C3-4C2E-ACA4-F0364CF601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6269" y="1916717"/>
              <a:ext cx="1028700" cy="1028700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C0DC6FE-B4BA-457D-BCE4-4A707AE16C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4485" y="1916717"/>
              <a:ext cx="1028700" cy="102870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2F046500-4B5E-489B-8ABC-A0D8DEFAA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7161" y="1916717"/>
              <a:ext cx="1028700" cy="1028700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F51EE1A-E458-417D-95AC-75ED981C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5377" y="1916717"/>
              <a:ext cx="1028700" cy="1028700"/>
            </a:xfrm>
            <a:prstGeom prst="rect">
              <a:avLst/>
            </a:prstGeom>
          </p:spPr>
        </p:pic>
      </p:grpSp>
      <p:sp>
        <p:nvSpPr>
          <p:cNvPr id="25" name="Oval 24">
            <a:extLst>
              <a:ext uri="{FF2B5EF4-FFF2-40B4-BE49-F238E27FC236}">
                <a16:creationId xmlns:a16="http://schemas.microsoft.com/office/drawing/2014/main" id="{03CB8156-CD75-45C1-8801-0DA3164E72D7}"/>
              </a:ext>
            </a:extLst>
          </p:cNvPr>
          <p:cNvSpPr/>
          <p:nvPr/>
        </p:nvSpPr>
        <p:spPr>
          <a:xfrm>
            <a:off x="1506316" y="2264898"/>
            <a:ext cx="842266" cy="78578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AB30DBD-2A43-41FF-BE96-B2780F8575C6}"/>
              </a:ext>
            </a:extLst>
          </p:cNvPr>
          <p:cNvSpPr/>
          <p:nvPr/>
        </p:nvSpPr>
        <p:spPr>
          <a:xfrm>
            <a:off x="4274786" y="2283958"/>
            <a:ext cx="842266" cy="78578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5E9AACC7-C98F-44E1-B1FC-CBE22E167FBB}"/>
              </a:ext>
            </a:extLst>
          </p:cNvPr>
          <p:cNvSpPr/>
          <p:nvPr/>
        </p:nvSpPr>
        <p:spPr>
          <a:xfrm>
            <a:off x="7078599" y="2263945"/>
            <a:ext cx="842266" cy="78578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9F385802-1759-4331-BB7A-B612F5951102}"/>
              </a:ext>
            </a:extLst>
          </p:cNvPr>
          <p:cNvSpPr/>
          <p:nvPr/>
        </p:nvSpPr>
        <p:spPr>
          <a:xfrm>
            <a:off x="9866411" y="2279966"/>
            <a:ext cx="842266" cy="78578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9" name="Graphic 28" descr="Users">
            <a:extLst>
              <a:ext uri="{FF2B5EF4-FFF2-40B4-BE49-F238E27FC236}">
                <a16:creationId xmlns:a16="http://schemas.microsoft.com/office/drawing/2014/main" id="{FFE4A1C5-E52D-4331-AD77-CFF5223F8A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543682" y="2288135"/>
            <a:ext cx="785784" cy="785784"/>
          </a:xfrm>
          <a:prstGeom prst="rect">
            <a:avLst/>
          </a:prstGeom>
        </p:spPr>
      </p:pic>
      <p:pic>
        <p:nvPicPr>
          <p:cNvPr id="30" name="Graphic 29" descr="Clipboard">
            <a:extLst>
              <a:ext uri="{FF2B5EF4-FFF2-40B4-BE49-F238E27FC236}">
                <a16:creationId xmlns:a16="http://schemas.microsoft.com/office/drawing/2014/main" id="{F4D5518F-E0F5-46D2-95D3-1B327D07225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65910" y="2327102"/>
            <a:ext cx="699496" cy="699496"/>
          </a:xfrm>
          <a:prstGeom prst="rect">
            <a:avLst/>
          </a:prstGeom>
        </p:spPr>
      </p:pic>
      <p:sp>
        <p:nvSpPr>
          <p:cNvPr id="33" name="Title 2">
            <a:extLst>
              <a:ext uri="{FF2B5EF4-FFF2-40B4-BE49-F238E27FC236}">
                <a16:creationId xmlns:a16="http://schemas.microsoft.com/office/drawing/2014/main" id="{53D348A6-03AE-4B22-9021-E976431E3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713"/>
            <a:ext cx="10801350" cy="1008062"/>
          </a:xfrm>
        </p:spPr>
        <p:txBody>
          <a:bodyPr>
            <a:normAutofit/>
          </a:bodyPr>
          <a:lstStyle/>
          <a:p>
            <a:r>
              <a:rPr lang="en-GB" dirty="0"/>
              <a:t>TRACKING BEHAVIOURAL AND ATTITUDINAL CHANGES AS THE UK EASES LOCKDOWN </a:t>
            </a:r>
          </a:p>
        </p:txBody>
      </p:sp>
      <p:pic>
        <p:nvPicPr>
          <p:cNvPr id="1026" name="Picture 2" descr="logo">
            <a:extLst>
              <a:ext uri="{FF2B5EF4-FFF2-40B4-BE49-F238E27FC236}">
                <a16:creationId xmlns:a16="http://schemas.microsoft.com/office/drawing/2014/main" id="{66636801-BFDC-4C90-931D-6D5B1D217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677" y="6305224"/>
            <a:ext cx="3848100" cy="29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phic 5" descr="Research">
            <a:extLst>
              <a:ext uri="{FF2B5EF4-FFF2-40B4-BE49-F238E27FC236}">
                <a16:creationId xmlns:a16="http://schemas.microsoft.com/office/drawing/2014/main" id="{BDC7BAAD-B5FE-473C-BF7A-396031FADD1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160693" y="2349186"/>
            <a:ext cx="677412" cy="677412"/>
          </a:xfrm>
          <a:prstGeom prst="rect">
            <a:avLst/>
          </a:prstGeom>
        </p:spPr>
      </p:pic>
      <p:pic>
        <p:nvPicPr>
          <p:cNvPr id="35" name="Graphic 34" descr="Cycle with people">
            <a:extLst>
              <a:ext uri="{FF2B5EF4-FFF2-40B4-BE49-F238E27FC236}">
                <a16:creationId xmlns:a16="http://schemas.microsoft.com/office/drawing/2014/main" id="{6614E4BB-08E1-4B6A-A022-693BDEA313B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850047" y="2245856"/>
            <a:ext cx="842267" cy="842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560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0FDFE-B2D4-46A4-9E3E-F888B4D56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</p:spPr>
        <p:txBody>
          <a:bodyPr>
            <a:normAutofit/>
          </a:bodyPr>
          <a:lstStyle/>
          <a:p>
            <a:r>
              <a:rPr lang="en-GB" dirty="0"/>
              <a:t>RESEARCH TIMELINE</a:t>
            </a:r>
            <a:br>
              <a:rPr lang="en-GB" dirty="0"/>
            </a:br>
            <a:r>
              <a:rPr lang="en-GB" sz="1800" b="0" dirty="0">
                <a:solidFill>
                  <a:schemeClr val="accent6"/>
                </a:solidFill>
              </a:rPr>
              <a:t>17 WAVES AND COUNTING</a:t>
            </a:r>
            <a:endParaRPr lang="en-GB" b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0B5D9-B6AB-4C68-8298-CB374E8A5E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6B9D38-D663-40F1-9089-93FE4E02C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827" y="2880648"/>
            <a:ext cx="1969179" cy="1969179"/>
          </a:xfrm>
          <a:prstGeom prst="rect">
            <a:avLst/>
          </a:prstGeom>
        </p:spPr>
      </p:pic>
      <p:pic>
        <p:nvPicPr>
          <p:cNvPr id="10" name="Graphic 9" descr="Monthly calendar">
            <a:extLst>
              <a:ext uri="{FF2B5EF4-FFF2-40B4-BE49-F238E27FC236}">
                <a16:creationId xmlns:a16="http://schemas.microsoft.com/office/drawing/2014/main" id="{ABD7F42A-BA8B-4910-8870-E192FB3D0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5077" y="3235898"/>
            <a:ext cx="1258678" cy="1258678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5731331-1AB0-4E4B-9BFD-BEC072D31890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2669006" y="3865238"/>
            <a:ext cx="9522994" cy="17445"/>
          </a:xfrm>
          <a:prstGeom prst="line">
            <a:avLst/>
          </a:prstGeom>
          <a:ln w="57150">
            <a:gradFill flip="none" rotWithShape="1">
              <a:gsLst>
                <a:gs pos="80000">
                  <a:schemeClr val="tx2"/>
                </a:gs>
                <a:gs pos="100000">
                  <a:schemeClr val="bg2"/>
                </a:gs>
              </a:gsLst>
              <a:lin ang="0" scaled="1"/>
              <a:tileRect/>
            </a:gra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98795D1-854C-4733-8FF3-7776761E9BF8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3642926" y="3868619"/>
            <a:ext cx="0" cy="1110944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5D5DF8F6-3742-47FC-9299-D61C7873C24A}"/>
              </a:ext>
            </a:extLst>
          </p:cNvPr>
          <p:cNvSpPr/>
          <p:nvPr/>
        </p:nvSpPr>
        <p:spPr>
          <a:xfrm>
            <a:off x="3218376" y="4979563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2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JUN 1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</a:t>
            </a:r>
            <a:endParaRPr kumimoji="0" lang="en-US" sz="1000" i="0" u="none" strike="noStrike" kern="1200" cap="none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331ADA5-5139-4BE0-9DA6-6E2FE2B5AE05}"/>
              </a:ext>
            </a:extLst>
          </p:cNvPr>
          <p:cNvCxnSpPr>
            <a:cxnSpLocks/>
            <a:stCxn id="24" idx="0"/>
          </p:cNvCxnSpPr>
          <p:nvPr/>
        </p:nvCxnSpPr>
        <p:spPr>
          <a:xfrm flipV="1">
            <a:off x="4539860" y="3872000"/>
            <a:ext cx="0" cy="1110944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2EF1B4BE-282D-4386-8E66-450CA0284985}"/>
              </a:ext>
            </a:extLst>
          </p:cNvPr>
          <p:cNvSpPr/>
          <p:nvPr/>
        </p:nvSpPr>
        <p:spPr>
          <a:xfrm>
            <a:off x="4115310" y="4982944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4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JUN 15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016DC4-08B6-40F8-AD24-19FAEA63367E}"/>
              </a:ext>
            </a:extLst>
          </p:cNvPr>
          <p:cNvSpPr/>
          <p:nvPr/>
        </p:nvSpPr>
        <p:spPr>
          <a:xfrm>
            <a:off x="2798590" y="2223448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>
                <a:solidFill>
                  <a:schemeClr val="tx1">
                    <a:lumMod val="95000"/>
                    <a:lumOff val="5000"/>
                  </a:schemeClr>
                </a:solidFill>
              </a:rPr>
              <a:t>WAVE 1</a:t>
            </a:r>
          </a:p>
          <a:p>
            <a:pPr lvl="0" algn="ctr">
              <a:defRPr/>
            </a:pPr>
            <a:r>
              <a:rPr lang="en-GB" sz="1000" spc="100">
                <a:solidFill>
                  <a:schemeClr val="tx1">
                    <a:lumMod val="95000"/>
                    <a:lumOff val="5000"/>
                  </a:schemeClr>
                </a:solidFill>
              </a:rPr>
              <a:t>MAY 28</a:t>
            </a:r>
            <a:r>
              <a:rPr lang="en-GB" sz="1000" spc="100" baseline="3000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endParaRPr kumimoji="0" lang="en-US" sz="1000" i="0" u="none" strike="noStrike" kern="1200" cap="none" normalizeH="0" baseline="0" noProof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5C31ED5-2829-4655-BD78-9CC4E714CDE6}"/>
              </a:ext>
            </a:extLst>
          </p:cNvPr>
          <p:cNvCxnSpPr>
            <a:cxnSpLocks/>
            <a:stCxn id="26" idx="2"/>
          </p:cNvCxnSpPr>
          <p:nvPr/>
        </p:nvCxnSpPr>
        <p:spPr>
          <a:xfrm>
            <a:off x="3223140" y="2704064"/>
            <a:ext cx="0" cy="1147348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BDE32B28-FFC5-4D76-A094-81091DE7292A}"/>
              </a:ext>
            </a:extLst>
          </p:cNvPr>
          <p:cNvSpPr/>
          <p:nvPr/>
        </p:nvSpPr>
        <p:spPr>
          <a:xfrm>
            <a:off x="3680044" y="2229912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3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JUN 8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6D37CD2-0862-4707-AADC-A0CD57F64412}"/>
              </a:ext>
            </a:extLst>
          </p:cNvPr>
          <p:cNvCxnSpPr>
            <a:cxnSpLocks/>
            <a:stCxn id="38" idx="2"/>
          </p:cNvCxnSpPr>
          <p:nvPr/>
        </p:nvCxnSpPr>
        <p:spPr>
          <a:xfrm>
            <a:off x="4104594" y="2710528"/>
            <a:ext cx="0" cy="1146068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4823AB06-D49F-48BE-A4F8-0921A096749E}"/>
              </a:ext>
            </a:extLst>
          </p:cNvPr>
          <p:cNvSpPr/>
          <p:nvPr/>
        </p:nvSpPr>
        <p:spPr>
          <a:xfrm>
            <a:off x="4561498" y="2223666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5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JUN 22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ND</a:t>
            </a:r>
            <a:endParaRPr kumimoji="0" lang="en-US" sz="1000" i="0" u="none" strike="noStrike" kern="1200" cap="none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2F6E9A1C-848C-470E-8730-A4231BAFCA48}"/>
              </a:ext>
            </a:extLst>
          </p:cNvPr>
          <p:cNvCxnSpPr>
            <a:cxnSpLocks/>
            <a:stCxn id="41" idx="2"/>
          </p:cNvCxnSpPr>
          <p:nvPr/>
        </p:nvCxnSpPr>
        <p:spPr>
          <a:xfrm>
            <a:off x="4986048" y="2704282"/>
            <a:ext cx="0" cy="1160956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966B10E-8333-4CE5-8CBB-33F24D94FCB2}"/>
              </a:ext>
            </a:extLst>
          </p:cNvPr>
          <p:cNvCxnSpPr>
            <a:cxnSpLocks/>
            <a:stCxn id="30" idx="0"/>
          </p:cNvCxnSpPr>
          <p:nvPr/>
        </p:nvCxnSpPr>
        <p:spPr>
          <a:xfrm flipV="1">
            <a:off x="5408215" y="3872000"/>
            <a:ext cx="0" cy="1110944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5B08771C-D5E8-415A-9174-8DDF974E61D9}"/>
              </a:ext>
            </a:extLst>
          </p:cNvPr>
          <p:cNvSpPr/>
          <p:nvPr/>
        </p:nvSpPr>
        <p:spPr>
          <a:xfrm>
            <a:off x="4983665" y="4982944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6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JUL 6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22D54FA-36BA-48CD-AEA2-4DE6824EB5D9}"/>
              </a:ext>
            </a:extLst>
          </p:cNvPr>
          <p:cNvSpPr/>
          <p:nvPr/>
        </p:nvSpPr>
        <p:spPr>
          <a:xfrm>
            <a:off x="5442952" y="2223666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7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JUL 13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endParaRPr kumimoji="0" lang="en-US" sz="1000" i="0" u="none" strike="noStrike" kern="1200" cap="none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0C8874D-27E2-4A99-8820-DCF7B37507A7}"/>
              </a:ext>
            </a:extLst>
          </p:cNvPr>
          <p:cNvCxnSpPr>
            <a:cxnSpLocks/>
            <a:stCxn id="32" idx="2"/>
          </p:cNvCxnSpPr>
          <p:nvPr/>
        </p:nvCxnSpPr>
        <p:spPr>
          <a:xfrm>
            <a:off x="5867502" y="2704282"/>
            <a:ext cx="0" cy="1160956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A971494-ADB4-437D-81DB-90D633B166F0}"/>
              </a:ext>
            </a:extLst>
          </p:cNvPr>
          <p:cNvCxnSpPr>
            <a:cxnSpLocks/>
            <a:stCxn id="36" idx="0"/>
          </p:cNvCxnSpPr>
          <p:nvPr/>
        </p:nvCxnSpPr>
        <p:spPr>
          <a:xfrm flipV="1">
            <a:off x="6298004" y="3872000"/>
            <a:ext cx="0" cy="1110944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C72EDFCD-C729-4F45-847D-BB92FFA40CFE}"/>
              </a:ext>
            </a:extLst>
          </p:cNvPr>
          <p:cNvSpPr/>
          <p:nvPr/>
        </p:nvSpPr>
        <p:spPr>
          <a:xfrm>
            <a:off x="5873454" y="4982944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8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JUL 22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ND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E634CF1-B190-4A71-B423-38F9F8B28145}"/>
              </a:ext>
            </a:extLst>
          </p:cNvPr>
          <p:cNvSpPr/>
          <p:nvPr/>
        </p:nvSpPr>
        <p:spPr>
          <a:xfrm>
            <a:off x="6324406" y="2223666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9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AUG 3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RD</a:t>
            </a:r>
            <a:endParaRPr kumimoji="0" lang="en-US" sz="1000" i="0" u="none" strike="noStrike" kern="1200" cap="none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7FDE543D-7975-4473-A0AF-CA8CF3AFB5D1}"/>
              </a:ext>
            </a:extLst>
          </p:cNvPr>
          <p:cNvCxnSpPr>
            <a:cxnSpLocks/>
            <a:stCxn id="59" idx="2"/>
          </p:cNvCxnSpPr>
          <p:nvPr/>
        </p:nvCxnSpPr>
        <p:spPr>
          <a:xfrm>
            <a:off x="6748956" y="2704282"/>
            <a:ext cx="0" cy="1152314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B94AE67-4809-41F0-B99C-A16C9AA5A610}"/>
              </a:ext>
            </a:extLst>
          </p:cNvPr>
          <p:cNvCxnSpPr>
            <a:cxnSpLocks/>
            <a:stCxn id="33" idx="0"/>
          </p:cNvCxnSpPr>
          <p:nvPr/>
        </p:nvCxnSpPr>
        <p:spPr>
          <a:xfrm flipV="1">
            <a:off x="7173506" y="3865501"/>
            <a:ext cx="0" cy="1110944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2D565738-08FC-48B9-BE87-EED3D4A2C75E}"/>
              </a:ext>
            </a:extLst>
          </p:cNvPr>
          <p:cNvSpPr/>
          <p:nvPr/>
        </p:nvSpPr>
        <p:spPr>
          <a:xfrm>
            <a:off x="6748956" y="4976445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10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AUG 10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6E38AC5-3969-489B-950E-3F27B026B55A}"/>
              </a:ext>
            </a:extLst>
          </p:cNvPr>
          <p:cNvSpPr/>
          <p:nvPr/>
        </p:nvSpPr>
        <p:spPr>
          <a:xfrm>
            <a:off x="7205860" y="2226149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11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AUG 31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kumimoji="0" lang="en-US" sz="1000" i="0" u="none" strike="noStrike" kern="1200" cap="none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DE5F9361-87B2-4D7C-BE36-1C55ACA7E251}"/>
              </a:ext>
            </a:extLst>
          </p:cNvPr>
          <p:cNvCxnSpPr>
            <a:cxnSpLocks/>
            <a:stCxn id="37" idx="2"/>
          </p:cNvCxnSpPr>
          <p:nvPr/>
        </p:nvCxnSpPr>
        <p:spPr>
          <a:xfrm>
            <a:off x="7630410" y="2706765"/>
            <a:ext cx="0" cy="1165235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340C3189-3830-4B41-9146-0C960BBF6B22}"/>
              </a:ext>
            </a:extLst>
          </p:cNvPr>
          <p:cNvCxnSpPr>
            <a:cxnSpLocks/>
            <a:stCxn id="46" idx="0"/>
          </p:cNvCxnSpPr>
          <p:nvPr/>
        </p:nvCxnSpPr>
        <p:spPr>
          <a:xfrm flipV="1">
            <a:off x="8056151" y="3867597"/>
            <a:ext cx="0" cy="1110944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>
            <a:extLst>
              <a:ext uri="{FF2B5EF4-FFF2-40B4-BE49-F238E27FC236}">
                <a16:creationId xmlns:a16="http://schemas.microsoft.com/office/drawing/2014/main" id="{C9B372D2-0A2E-4FDC-97AD-E77034120184}"/>
              </a:ext>
            </a:extLst>
          </p:cNvPr>
          <p:cNvSpPr/>
          <p:nvPr/>
        </p:nvSpPr>
        <p:spPr>
          <a:xfrm>
            <a:off x="7631601" y="4978541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12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SEP 21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ST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ED48B3F-E2F9-446E-A491-BEDD1E03158D}"/>
              </a:ext>
            </a:extLst>
          </p:cNvPr>
          <p:cNvSpPr/>
          <p:nvPr/>
        </p:nvSpPr>
        <p:spPr>
          <a:xfrm>
            <a:off x="8087314" y="2228632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13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OCT 12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kumimoji="0" lang="en-US" sz="1000" i="0" u="none" strike="noStrike" kern="1200" cap="none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F94E726D-2692-4598-BC26-9280B833DD67}"/>
              </a:ext>
            </a:extLst>
          </p:cNvPr>
          <p:cNvCxnSpPr>
            <a:cxnSpLocks/>
            <a:stCxn id="48" idx="2"/>
          </p:cNvCxnSpPr>
          <p:nvPr/>
        </p:nvCxnSpPr>
        <p:spPr>
          <a:xfrm>
            <a:off x="8511864" y="2709248"/>
            <a:ext cx="0" cy="1147348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31426CC5-DE66-405D-8296-6FBA3FDD1B2A}"/>
              </a:ext>
            </a:extLst>
          </p:cNvPr>
          <p:cNvCxnSpPr>
            <a:cxnSpLocks/>
            <a:stCxn id="51" idx="0"/>
          </p:cNvCxnSpPr>
          <p:nvPr/>
        </p:nvCxnSpPr>
        <p:spPr>
          <a:xfrm flipV="1">
            <a:off x="8931650" y="3867597"/>
            <a:ext cx="0" cy="1110944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8F218FB2-C8E4-40A5-A0F3-624719FF9996}"/>
              </a:ext>
            </a:extLst>
          </p:cNvPr>
          <p:cNvSpPr/>
          <p:nvPr/>
        </p:nvSpPr>
        <p:spPr>
          <a:xfrm>
            <a:off x="8507100" y="4978541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14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NOV 2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ND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8732255-C3B3-4F80-8C0E-FD2DCBB8653D}"/>
              </a:ext>
            </a:extLst>
          </p:cNvPr>
          <p:cNvSpPr/>
          <p:nvPr/>
        </p:nvSpPr>
        <p:spPr>
          <a:xfrm>
            <a:off x="8962813" y="2228632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15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JAN 20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kumimoji="0" lang="en-US" sz="1000" i="0" u="none" strike="noStrike" kern="1200" cap="none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D5E33BD8-2795-4AE8-837E-C7580D09622E}"/>
              </a:ext>
            </a:extLst>
          </p:cNvPr>
          <p:cNvCxnSpPr>
            <a:cxnSpLocks/>
            <a:stCxn id="67" idx="2"/>
          </p:cNvCxnSpPr>
          <p:nvPr/>
        </p:nvCxnSpPr>
        <p:spPr>
          <a:xfrm>
            <a:off x="9387363" y="2709248"/>
            <a:ext cx="0" cy="1147348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F39098F9-AFE5-43C0-9882-B3DD061CBAF5}"/>
              </a:ext>
            </a:extLst>
          </p:cNvPr>
          <p:cNvCxnSpPr>
            <a:cxnSpLocks/>
            <a:stCxn id="70" idx="0"/>
          </p:cNvCxnSpPr>
          <p:nvPr/>
        </p:nvCxnSpPr>
        <p:spPr>
          <a:xfrm flipV="1">
            <a:off x="9807149" y="3867597"/>
            <a:ext cx="0" cy="1110944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DE515322-BB10-4FBB-BEA3-6D9C9B511254}"/>
              </a:ext>
            </a:extLst>
          </p:cNvPr>
          <p:cNvSpPr/>
          <p:nvPr/>
        </p:nvSpPr>
        <p:spPr>
          <a:xfrm>
            <a:off x="9382599" y="4978541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16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MAR 2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ND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1CDA7DF-E827-45D4-8B51-621F2E0822AC}"/>
              </a:ext>
            </a:extLst>
          </p:cNvPr>
          <p:cNvSpPr/>
          <p:nvPr/>
        </p:nvSpPr>
        <p:spPr>
          <a:xfrm>
            <a:off x="9838312" y="2230375"/>
            <a:ext cx="849100" cy="480616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WAVE 17</a:t>
            </a:r>
          </a:p>
          <a:p>
            <a:pPr lvl="0" algn="ctr">
              <a:defRPr/>
            </a:pP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MAY 24</a:t>
            </a:r>
            <a:r>
              <a:rPr lang="en-GB" sz="1000" spc="100" baseline="30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</a:t>
            </a:r>
            <a:r>
              <a:rPr lang="en-GB" sz="1000" spc="1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</a:t>
            </a:r>
            <a:endParaRPr kumimoji="0" lang="en-US" sz="1000" i="0" u="none" strike="noStrike" kern="1200" cap="none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EFB2EE8-0E56-4697-BF76-2B52D0776383}"/>
              </a:ext>
            </a:extLst>
          </p:cNvPr>
          <p:cNvCxnSpPr>
            <a:cxnSpLocks/>
          </p:cNvCxnSpPr>
          <p:nvPr/>
        </p:nvCxnSpPr>
        <p:spPr>
          <a:xfrm>
            <a:off x="10262862" y="2717918"/>
            <a:ext cx="0" cy="1147348"/>
          </a:xfrm>
          <a:prstGeom prst="straightConnector1">
            <a:avLst/>
          </a:prstGeom>
          <a:ln w="19050"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B2A94652-4D9D-4E3C-A317-C50C2AD83735}"/>
              </a:ext>
            </a:extLst>
          </p:cNvPr>
          <p:cNvSpPr/>
          <p:nvPr/>
        </p:nvSpPr>
        <p:spPr>
          <a:xfrm>
            <a:off x="9912716" y="4174280"/>
            <a:ext cx="1914939" cy="55461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May 17</a:t>
            </a:r>
            <a:r>
              <a:rPr lang="en-GB" sz="800" b="1" spc="100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th</a:t>
            </a:r>
          </a:p>
          <a:p>
            <a:pPr algn="ctr"/>
            <a:r>
              <a:rPr lang="en-GB" sz="800" i="1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Roadmap stage 3</a:t>
            </a:r>
          </a:p>
          <a:p>
            <a:pPr algn="ctr"/>
            <a:r>
              <a:rPr lang="en-GB" sz="800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Indoor hospitality and leisure, larger groups outdoors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D840CE6-11F0-4F2A-9E38-BC3D6188758C}"/>
              </a:ext>
            </a:extLst>
          </p:cNvPr>
          <p:cNvSpPr/>
          <p:nvPr/>
        </p:nvSpPr>
        <p:spPr>
          <a:xfrm>
            <a:off x="10442713" y="3015956"/>
            <a:ext cx="1550503" cy="55461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June 21</a:t>
            </a:r>
            <a:r>
              <a:rPr lang="en-GB" sz="800" b="1" spc="100" baseline="30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</a:t>
            </a:r>
            <a:r>
              <a:rPr lang="en-GB" sz="800" b="1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endParaRPr lang="en-GB" sz="800" b="1" spc="100" baseline="30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ctr"/>
            <a:r>
              <a:rPr lang="en-GB" sz="800" i="1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Roadmap stage 4 due</a:t>
            </a:r>
          </a:p>
          <a:p>
            <a:pPr algn="ctr"/>
            <a:r>
              <a:rPr lang="en-GB" sz="800" spc="1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Larger groups indoors, more indoor leisure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6A8A059-6948-4897-8CCA-5C255332CABD}"/>
              </a:ext>
            </a:extLst>
          </p:cNvPr>
          <p:cNvCxnSpPr>
            <a:cxnSpLocks/>
          </p:cNvCxnSpPr>
          <p:nvPr/>
        </p:nvCxnSpPr>
        <p:spPr>
          <a:xfrm flipV="1">
            <a:off x="10179453" y="3906500"/>
            <a:ext cx="0" cy="267871"/>
          </a:xfrm>
          <a:prstGeom prst="straightConnector1">
            <a:avLst/>
          </a:prstGeom>
          <a:ln w="12700">
            <a:solidFill>
              <a:schemeClr val="accent2"/>
            </a:solidFill>
            <a:prstDash val="sysDash"/>
            <a:headEnd type="none" w="med" len="med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460315E-BB45-472D-9351-00237D8CB02B}"/>
              </a:ext>
            </a:extLst>
          </p:cNvPr>
          <p:cNvCxnSpPr>
            <a:cxnSpLocks/>
          </p:cNvCxnSpPr>
          <p:nvPr/>
        </p:nvCxnSpPr>
        <p:spPr>
          <a:xfrm>
            <a:off x="10570392" y="3576007"/>
            <a:ext cx="0" cy="275405"/>
          </a:xfrm>
          <a:prstGeom prst="straightConnector1">
            <a:avLst/>
          </a:prstGeom>
          <a:ln w="12700">
            <a:solidFill>
              <a:schemeClr val="accent2"/>
            </a:solidFill>
            <a:prstDash val="sysDash"/>
            <a:headEnd type="none" w="med" len="med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8931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 txBox="1"/>
          <p:nvPr/>
        </p:nvSpPr>
        <p:spPr>
          <a:xfrm>
            <a:off x="8341724" y="2096830"/>
            <a:ext cx="3154951" cy="16094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GB" sz="7200" b="1" spc="100" dirty="0">
                <a:solidFill>
                  <a:srgbClr val="00335B"/>
                </a:solidFill>
                <a:latin typeface="Arial"/>
                <a:cs typeface="Arial"/>
              </a:rPr>
              <a:t>+25%</a:t>
            </a:r>
            <a:endParaRPr sz="7200" spc="100" dirty="0">
              <a:latin typeface="Arial"/>
              <a:cs typeface="Arial"/>
            </a:endParaRPr>
          </a:p>
          <a:p>
            <a:pPr marL="12700" marR="70485">
              <a:lnSpc>
                <a:spcPts val="1280"/>
              </a:lnSpc>
              <a:spcBef>
                <a:spcPts val="1215"/>
              </a:spcBef>
            </a:pPr>
            <a:r>
              <a:rPr lang="en-GB" sz="1200" spc="100" dirty="0">
                <a:cs typeface="Arial"/>
              </a:rPr>
              <a:t>Increase of 5+ days visiting workplace since March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8341725" y="3706245"/>
            <a:ext cx="3154950" cy="150425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GB" sz="7200" b="1" spc="100" dirty="0">
                <a:solidFill>
                  <a:srgbClr val="00335B"/>
                </a:solidFill>
                <a:cs typeface="Arial"/>
              </a:rPr>
              <a:t>62%</a:t>
            </a:r>
            <a:endParaRPr lang="en-GB" sz="7200" b="1" spc="100" dirty="0">
              <a:solidFill>
                <a:srgbClr val="00335B"/>
              </a:solidFill>
              <a:latin typeface="Arial"/>
              <a:cs typeface="Arial"/>
            </a:endParaRPr>
          </a:p>
          <a:p>
            <a:pPr marL="12700">
              <a:spcBef>
                <a:spcPts val="110"/>
              </a:spcBef>
            </a:pPr>
            <a:r>
              <a:rPr lang="en-GB" sz="1200" spc="100" dirty="0">
                <a:cs typeface="Arial"/>
              </a:rPr>
              <a:t>Are planning to spend their money saved under lockdown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5008666" y="3725665"/>
            <a:ext cx="2994577" cy="1504258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GB" sz="7200" b="1" spc="100" dirty="0">
                <a:solidFill>
                  <a:srgbClr val="00335B"/>
                </a:solidFill>
                <a:latin typeface="Arial"/>
                <a:cs typeface="Arial"/>
              </a:rPr>
              <a:t>14m</a:t>
            </a: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GB" sz="1200" spc="100" dirty="0">
                <a:cs typeface="Arial"/>
              </a:rPr>
              <a:t>Travelled by public transport in first week after May lockdown restrictions</a:t>
            </a:r>
            <a:endParaRPr lang="en-GB" sz="1200" spc="100" dirty="0">
              <a:latin typeface="Arial"/>
              <a:cs typeface="Arial"/>
            </a:endParaRP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7962E041-F431-4E94-B3E6-4C3E43C76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713"/>
            <a:ext cx="10801350" cy="1008062"/>
          </a:xfrm>
        </p:spPr>
        <p:txBody>
          <a:bodyPr>
            <a:normAutofit/>
          </a:bodyPr>
          <a:lstStyle/>
          <a:p>
            <a:r>
              <a:rPr lang="en-GB" spc="145" dirty="0">
                <a:cs typeface="Arial"/>
              </a:rPr>
              <a:t>SNAPSHOT OF TRENDS</a:t>
            </a:r>
            <a:br>
              <a:rPr lang="en-GB" spc="145" dirty="0">
                <a:cs typeface="Arial"/>
              </a:rPr>
            </a:br>
            <a:r>
              <a:rPr lang="en-GB" sz="1800" b="0" spc="145" dirty="0">
                <a:solidFill>
                  <a:schemeClr val="accent6"/>
                </a:solidFill>
                <a:cs typeface="Arial"/>
              </a:rPr>
              <a:t>INCREASED POSITIVITY SINCE THE ROADMAP</a:t>
            </a:r>
            <a:endParaRPr lang="en-GB" sz="1800" b="0" dirty="0"/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68C80768-EA2E-43D9-BC6B-4A10E78E343B}"/>
              </a:ext>
            </a:extLst>
          </p:cNvPr>
          <p:cNvSpPr txBox="1"/>
          <p:nvPr/>
        </p:nvSpPr>
        <p:spPr>
          <a:xfrm>
            <a:off x="5008666" y="2106540"/>
            <a:ext cx="2994577" cy="160941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GB" sz="7200" b="1" spc="100" dirty="0">
                <a:solidFill>
                  <a:srgbClr val="00335B"/>
                </a:solidFill>
                <a:latin typeface="Arial"/>
                <a:cs typeface="Arial"/>
              </a:rPr>
              <a:t>2 in 3</a:t>
            </a:r>
            <a:endParaRPr sz="7200" spc="100" dirty="0">
              <a:latin typeface="Arial"/>
              <a:cs typeface="Arial"/>
            </a:endParaRPr>
          </a:p>
          <a:p>
            <a:pPr marL="12700" marR="70485">
              <a:lnSpc>
                <a:spcPts val="1280"/>
              </a:lnSpc>
              <a:spcBef>
                <a:spcPts val="1215"/>
              </a:spcBef>
            </a:pPr>
            <a:r>
              <a:rPr lang="en-GB" sz="1200" spc="100" dirty="0">
                <a:latin typeface="Arial"/>
                <a:cs typeface="Arial"/>
              </a:rPr>
              <a:t>Of workforce are working at their workplace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773785E0-A291-433B-AEB2-10F48BEEAFC4}"/>
              </a:ext>
            </a:extLst>
          </p:cNvPr>
          <p:cNvSpPr>
            <a:spLocks noChangeAspect="1"/>
          </p:cNvSpPr>
          <p:nvPr/>
        </p:nvSpPr>
        <p:spPr>
          <a:xfrm>
            <a:off x="695325" y="1976047"/>
            <a:ext cx="3600000" cy="3600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E2D97D1-C1C4-4D7F-B344-83AD88EA1A59}"/>
              </a:ext>
            </a:extLst>
          </p:cNvPr>
          <p:cNvSpPr>
            <a:spLocks noChangeAspect="1"/>
          </p:cNvSpPr>
          <p:nvPr/>
        </p:nvSpPr>
        <p:spPr>
          <a:xfrm>
            <a:off x="858416" y="2139138"/>
            <a:ext cx="3273818" cy="3273818"/>
          </a:xfrm>
          <a:prstGeom prst="ellipse">
            <a:avLst/>
          </a:pr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Graphic 3" descr="Bar graph with upward trend">
            <a:extLst>
              <a:ext uri="{FF2B5EF4-FFF2-40B4-BE49-F238E27FC236}">
                <a16:creationId xmlns:a16="http://schemas.microsoft.com/office/drawing/2014/main" id="{3CE45960-B84A-4F82-BB45-CF9997060E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92702" y="2673424"/>
            <a:ext cx="2205246" cy="2205246"/>
          </a:xfrm>
          <a:prstGeom prst="rect">
            <a:avLst/>
          </a:prstGeom>
        </p:spPr>
      </p:pic>
      <p:sp>
        <p:nvSpPr>
          <p:cNvPr id="14" name="Text Placeholder 7">
            <a:extLst>
              <a:ext uri="{FF2B5EF4-FFF2-40B4-BE49-F238E27FC236}">
                <a16:creationId xmlns:a16="http://schemas.microsoft.com/office/drawing/2014/main" id="{1A72B7D5-51DE-4107-A253-FA4E314BA5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3"/>
          </a:xfrm>
        </p:spPr>
        <p:txBody>
          <a:bodyPr anchor="b"/>
          <a:lstStyle/>
          <a:p>
            <a:r>
              <a:rPr lang="en-GB" dirty="0"/>
              <a:t>Source: </a:t>
            </a:r>
            <a:r>
              <a:rPr lang="en-GB" dirty="0" err="1"/>
              <a:t>ResearchBods</a:t>
            </a:r>
            <a:r>
              <a:rPr lang="en-GB" dirty="0"/>
              <a:t>/JCDecaux Sentiment Tracker. </a:t>
            </a:r>
          </a:p>
        </p:txBody>
      </p:sp>
    </p:spTree>
    <p:extLst>
      <p:ext uri="{BB962C8B-B14F-4D97-AF65-F5344CB8AC3E}">
        <p14:creationId xmlns:p14="http://schemas.microsoft.com/office/powerpoint/2010/main" val="2576671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2">
            <a:extLst>
              <a:ext uri="{FF2B5EF4-FFF2-40B4-BE49-F238E27FC236}">
                <a16:creationId xmlns:a16="http://schemas.microsoft.com/office/drawing/2014/main" id="{2D80F68F-80FA-45D4-907C-1C856B824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2 IN 3 WORKERS ARE AT THEIR WORKPLACE</a:t>
            </a:r>
            <a:br>
              <a:rPr lang="en-US" dirty="0"/>
            </a:br>
            <a:r>
              <a:rPr lang="en-US" sz="1800" b="0" dirty="0">
                <a:solidFill>
                  <a:schemeClr val="accent6"/>
                </a:solidFill>
              </a:rPr>
              <a:t>MORE THAN AT ANY POINT OVER THE PANDEMIC</a:t>
            </a:r>
            <a:endParaRPr lang="en-US" sz="1800" b="0" dirty="0"/>
          </a:p>
        </p:txBody>
      </p:sp>
      <p:graphicFrame>
        <p:nvGraphicFramePr>
          <p:cNvPr id="15" name="Content Placeholder 10">
            <a:extLst>
              <a:ext uri="{FF2B5EF4-FFF2-40B4-BE49-F238E27FC236}">
                <a16:creationId xmlns:a16="http://schemas.microsoft.com/office/drawing/2014/main" id="{163B57CD-2975-4983-A185-5E3B1CDEFC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6118183"/>
              </p:ext>
            </p:extLst>
          </p:nvPr>
        </p:nvGraphicFramePr>
        <p:xfrm>
          <a:off x="695325" y="1628775"/>
          <a:ext cx="1080135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" name="Text Placeholder 15">
            <a:extLst>
              <a:ext uri="{FF2B5EF4-FFF2-40B4-BE49-F238E27FC236}">
                <a16:creationId xmlns:a16="http://schemas.microsoft.com/office/drawing/2014/main" id="{4D708C56-2EFC-4496-B490-F0DFC34016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3"/>
          </a:xfrm>
        </p:spPr>
        <p:txBody>
          <a:bodyPr anchor="b"/>
          <a:lstStyle/>
          <a:p>
            <a:r>
              <a:rPr lang="en-GB" dirty="0"/>
              <a:t>Source: JCDecaux Sentiment Tracker 2020-2021 (</a:t>
            </a:r>
            <a:r>
              <a:rPr lang="en-GB"/>
              <a:t>x17 waves)</a:t>
            </a:r>
            <a:endParaRPr lang="en-GB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ECD8A89-5AD1-42CD-96FF-B904E2D2A19B}"/>
              </a:ext>
            </a:extLst>
          </p:cNvPr>
          <p:cNvCxnSpPr>
            <a:cxnSpLocks/>
          </p:cNvCxnSpPr>
          <p:nvPr/>
        </p:nvCxnSpPr>
        <p:spPr>
          <a:xfrm flipV="1">
            <a:off x="10498667" y="4684040"/>
            <a:ext cx="491066" cy="395506"/>
          </a:xfrm>
          <a:prstGeom prst="straightConnector1">
            <a:avLst/>
          </a:prstGeom>
          <a:ln w="19050">
            <a:solidFill>
              <a:schemeClr val="accent2"/>
            </a:solidFill>
            <a:prstDash val="sysDash"/>
            <a:headEnd type="none" w="med" len="med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36665F1-22DC-4C34-922E-FCCE47AFD232}"/>
              </a:ext>
            </a:extLst>
          </p:cNvPr>
          <p:cNvSpPr txBox="1"/>
          <p:nvPr/>
        </p:nvSpPr>
        <p:spPr>
          <a:xfrm>
            <a:off x="10498667" y="5013506"/>
            <a:ext cx="5827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spc="100" dirty="0">
                <a:solidFill>
                  <a:schemeClr val="accent2"/>
                </a:solidFill>
              </a:rPr>
              <a:t>+32%</a:t>
            </a:r>
          </a:p>
        </p:txBody>
      </p:sp>
    </p:spTree>
    <p:extLst>
      <p:ext uri="{BB962C8B-B14F-4D97-AF65-F5344CB8AC3E}">
        <p14:creationId xmlns:p14="http://schemas.microsoft.com/office/powerpoint/2010/main" val="3941039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8">
            <a:extLst>
              <a:ext uri="{FF2B5EF4-FFF2-40B4-BE49-F238E27FC236}">
                <a16:creationId xmlns:a16="http://schemas.microsoft.com/office/drawing/2014/main" id="{596EFBA7-D5DA-4275-BA8E-073F1527E1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4925708"/>
              </p:ext>
            </p:extLst>
          </p:nvPr>
        </p:nvGraphicFramePr>
        <p:xfrm>
          <a:off x="695325" y="1628775"/>
          <a:ext cx="1080135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2">
            <a:extLst>
              <a:ext uri="{FF2B5EF4-FFF2-40B4-BE49-F238E27FC236}">
                <a16:creationId xmlns:a16="http://schemas.microsoft.com/office/drawing/2014/main" id="{CD24499C-7E7A-4CCD-9729-363EEFA62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713"/>
            <a:ext cx="10801350" cy="1008062"/>
          </a:xfrm>
        </p:spPr>
        <p:txBody>
          <a:bodyPr>
            <a:normAutofit/>
          </a:bodyPr>
          <a:lstStyle/>
          <a:p>
            <a:r>
              <a:rPr lang="en-US" dirty="0"/>
              <a:t>WORRY ABOUT VISITING WORK IS DOWN</a:t>
            </a:r>
            <a:br>
              <a:rPr lang="en-US" dirty="0"/>
            </a:br>
            <a:r>
              <a:rPr lang="en-US" sz="1800" b="0" dirty="0">
                <a:solidFill>
                  <a:schemeClr val="accent6"/>
                </a:solidFill>
              </a:rPr>
              <a:t>SIGNIFICANT DECREASE IN PAST 6 MONTHS</a:t>
            </a:r>
            <a:endParaRPr lang="en-US" sz="1800" b="0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0063BA4E-FF4C-478D-ACD6-5548FEC7221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3"/>
          </a:xfrm>
        </p:spPr>
        <p:txBody>
          <a:bodyPr anchor="b"/>
          <a:lstStyle/>
          <a:p>
            <a:r>
              <a:rPr lang="en-GB" dirty="0"/>
              <a:t>Source: JCDecaux Sentiment Tracker May 2021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9AC0E1A-B62A-4AB1-9720-6E88A7A27712}"/>
              </a:ext>
            </a:extLst>
          </p:cNvPr>
          <p:cNvCxnSpPr>
            <a:cxnSpLocks/>
          </p:cNvCxnSpPr>
          <p:nvPr/>
        </p:nvCxnSpPr>
        <p:spPr>
          <a:xfrm>
            <a:off x="10625667" y="2768600"/>
            <a:ext cx="465666" cy="1499144"/>
          </a:xfrm>
          <a:prstGeom prst="straightConnector1">
            <a:avLst/>
          </a:prstGeom>
          <a:ln w="19050">
            <a:solidFill>
              <a:schemeClr val="accent2"/>
            </a:solidFill>
            <a:prstDash val="sysDash"/>
            <a:headEnd type="none" w="med" len="med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C02634FC-9C13-4CE3-9A95-FE9649C4AF1A}"/>
              </a:ext>
            </a:extLst>
          </p:cNvPr>
          <p:cNvGrpSpPr/>
          <p:nvPr/>
        </p:nvGrpSpPr>
        <p:grpSpPr>
          <a:xfrm>
            <a:off x="10940861" y="2768600"/>
            <a:ext cx="1175578" cy="1175578"/>
            <a:chOff x="10811210" y="2076450"/>
            <a:chExt cx="1261533" cy="1261533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3249F8BD-EF6A-418C-B976-C21497ECBE74}"/>
                </a:ext>
              </a:extLst>
            </p:cNvPr>
            <p:cNvSpPr/>
            <p:nvPr/>
          </p:nvSpPr>
          <p:spPr>
            <a:xfrm>
              <a:off x="10811210" y="2076450"/>
              <a:ext cx="1261533" cy="126153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E68DED1-786B-42F7-8265-B5F9E3B64966}"/>
                </a:ext>
              </a:extLst>
            </p:cNvPr>
            <p:cNvSpPr txBox="1"/>
            <p:nvPr/>
          </p:nvSpPr>
          <p:spPr>
            <a:xfrm>
              <a:off x="11024740" y="2509048"/>
              <a:ext cx="926711" cy="396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100" dirty="0">
                  <a:solidFill>
                    <a:schemeClr val="bg1"/>
                  </a:solidFill>
                </a:rPr>
                <a:t>-55%</a:t>
              </a:r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7C86D9E2-579E-4C5B-9E2C-A2B53EC4EFE6}"/>
                </a:ext>
              </a:extLst>
            </p:cNvPr>
            <p:cNvSpPr/>
            <p:nvPr/>
          </p:nvSpPr>
          <p:spPr>
            <a:xfrm>
              <a:off x="10891642" y="2162405"/>
              <a:ext cx="1100667" cy="1100667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146666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8">
            <a:extLst>
              <a:ext uri="{FF2B5EF4-FFF2-40B4-BE49-F238E27FC236}">
                <a16:creationId xmlns:a16="http://schemas.microsoft.com/office/drawing/2014/main" id="{596EFBA7-D5DA-4275-BA8E-073F1527E11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95325" y="1628775"/>
          <a:ext cx="1080135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itle 2">
            <a:extLst>
              <a:ext uri="{FF2B5EF4-FFF2-40B4-BE49-F238E27FC236}">
                <a16:creationId xmlns:a16="http://schemas.microsoft.com/office/drawing/2014/main" id="{CD24499C-7E7A-4CCD-9729-363EEFA62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713"/>
            <a:ext cx="10801350" cy="1008062"/>
          </a:xfrm>
        </p:spPr>
        <p:txBody>
          <a:bodyPr>
            <a:normAutofit/>
          </a:bodyPr>
          <a:lstStyle/>
          <a:p>
            <a:r>
              <a:rPr lang="en-US" dirty="0"/>
              <a:t>WORK VISITATION FREQUENCY IS INCREASING</a:t>
            </a:r>
            <a:br>
              <a:rPr lang="en-US" dirty="0"/>
            </a:br>
            <a:r>
              <a:rPr lang="en-US" sz="1800" b="0" dirty="0">
                <a:solidFill>
                  <a:schemeClr val="accent6"/>
                </a:solidFill>
              </a:rPr>
              <a:t>THOSE VISITING 5+ DAYS PER WEEK UP +25%</a:t>
            </a:r>
            <a:endParaRPr lang="en-US" b="0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4D1388D-C8D3-4BAF-A243-A28C5F42A43C}"/>
              </a:ext>
            </a:extLst>
          </p:cNvPr>
          <p:cNvCxnSpPr>
            <a:cxnSpLocks/>
          </p:cNvCxnSpPr>
          <p:nvPr/>
        </p:nvCxnSpPr>
        <p:spPr>
          <a:xfrm flipV="1">
            <a:off x="1444103" y="2346905"/>
            <a:ext cx="0" cy="765544"/>
          </a:xfrm>
          <a:prstGeom prst="straightConnector1">
            <a:avLst/>
          </a:prstGeom>
          <a:ln w="28575">
            <a:headEnd type="none" w="med" len="med"/>
            <a:tailEnd type="arrow" w="sm" len="sm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6DEFF244-D2E7-42DE-8A72-5E870124BB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3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Source: JCDecaux Sentiment Tracker May 2021 / March 2021</a:t>
            </a:r>
          </a:p>
          <a:p>
            <a:endParaRPr lang="en-GB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DF301CA-034A-476D-BDA0-B2B501F5FB3A}"/>
              </a:ext>
            </a:extLst>
          </p:cNvPr>
          <p:cNvGrpSpPr/>
          <p:nvPr/>
        </p:nvGrpSpPr>
        <p:grpSpPr>
          <a:xfrm>
            <a:off x="182488" y="2049048"/>
            <a:ext cx="1175578" cy="1175578"/>
            <a:chOff x="10811210" y="2076450"/>
            <a:chExt cx="1261533" cy="1261533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7F425255-9294-4485-BBA2-471F2EF9213C}"/>
                </a:ext>
              </a:extLst>
            </p:cNvPr>
            <p:cNvSpPr/>
            <p:nvPr/>
          </p:nvSpPr>
          <p:spPr>
            <a:xfrm>
              <a:off x="10811210" y="2076450"/>
              <a:ext cx="1261533" cy="126153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572305A-B256-42E8-AEB0-47A933E89F04}"/>
                </a:ext>
              </a:extLst>
            </p:cNvPr>
            <p:cNvSpPr txBox="1"/>
            <p:nvPr/>
          </p:nvSpPr>
          <p:spPr>
            <a:xfrm>
              <a:off x="11024740" y="2509048"/>
              <a:ext cx="926711" cy="3963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spc="100" dirty="0">
                  <a:solidFill>
                    <a:schemeClr val="bg1"/>
                  </a:solidFill>
                </a:rPr>
                <a:t>+25%</a:t>
              </a: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078DD416-ADA9-4EA1-A3B9-C0980E656F46}"/>
                </a:ext>
              </a:extLst>
            </p:cNvPr>
            <p:cNvSpPr/>
            <p:nvPr/>
          </p:nvSpPr>
          <p:spPr>
            <a:xfrm>
              <a:off x="10891642" y="2162405"/>
              <a:ext cx="1100667" cy="1100667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4084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2">
            <a:extLst>
              <a:ext uri="{FF2B5EF4-FFF2-40B4-BE49-F238E27FC236}">
                <a16:creationId xmlns:a16="http://schemas.microsoft.com/office/drawing/2014/main" id="{F87B9197-70D7-4CF8-908E-635F76166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AVERAGE WORK VISITS = 3.6 DAYS PER WEEK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72B50242-203C-47D9-A1DB-A841F48A99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3845525"/>
              </p:ext>
            </p:extLst>
          </p:nvPr>
        </p:nvGraphicFramePr>
        <p:xfrm>
          <a:off x="695325" y="1628775"/>
          <a:ext cx="5221288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5BD94A3-BB67-46D2-9C81-3E4B2A8BB082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3099250" y="2838655"/>
            <a:ext cx="132670" cy="382530"/>
          </a:xfrm>
          <a:prstGeom prst="straightConnector1">
            <a:avLst/>
          </a:prstGeom>
          <a:ln w="12700">
            <a:solidFill>
              <a:schemeClr val="accent1"/>
            </a:solidFill>
            <a:prstDash val="sysDash"/>
            <a:headEnd type="none" w="med" len="med"/>
            <a:tailEnd type="arrow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2CEC93B9-76AF-45EA-B2F7-2439A4959880}"/>
              </a:ext>
            </a:extLst>
          </p:cNvPr>
          <p:cNvSpPr txBox="1"/>
          <p:nvPr/>
        </p:nvSpPr>
        <p:spPr>
          <a:xfrm>
            <a:off x="3231920" y="2700155"/>
            <a:ext cx="66328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spc="100" dirty="0">
                <a:solidFill>
                  <a:schemeClr val="accent1"/>
                </a:solidFill>
              </a:rPr>
              <a:t>+10%</a:t>
            </a:r>
          </a:p>
        </p:txBody>
      </p: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6E1D7A48-2206-427F-8159-03947890EE1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l="18021" r="22715"/>
          <a:stretch/>
        </p:blipFill>
        <p:spPr>
          <a:xfrm>
            <a:off x="6096000" y="0"/>
            <a:ext cx="6095999" cy="6858000"/>
          </a:xfrm>
        </p:spPr>
      </p:pic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C9FCB3F3-9FC9-45A9-A1D1-7778DE64A6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3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Source: JCDecaux Sentiment Tracker May 2021 / March 2021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4679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Content Placeholder 10">
            <a:extLst>
              <a:ext uri="{FF2B5EF4-FFF2-40B4-BE49-F238E27FC236}">
                <a16:creationId xmlns:a16="http://schemas.microsoft.com/office/drawing/2014/main" id="{163B57CD-2975-4983-A185-5E3B1CDEFC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9989686"/>
              </p:ext>
            </p:extLst>
          </p:nvPr>
        </p:nvGraphicFramePr>
        <p:xfrm>
          <a:off x="695325" y="1628775"/>
          <a:ext cx="10801350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36D33DC-9CCC-4E24-B2F2-A264D997471A}"/>
              </a:ext>
            </a:extLst>
          </p:cNvPr>
          <p:cNvCxnSpPr>
            <a:cxnSpLocks/>
          </p:cNvCxnSpPr>
          <p:nvPr/>
        </p:nvCxnSpPr>
        <p:spPr>
          <a:xfrm flipV="1">
            <a:off x="1000125" y="3138487"/>
            <a:ext cx="1065742" cy="4763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FC5FE6-809E-4E2E-A30B-61CDA7B691D7}"/>
              </a:ext>
            </a:extLst>
          </p:cNvPr>
          <p:cNvCxnSpPr>
            <a:cxnSpLocks/>
          </p:cNvCxnSpPr>
          <p:nvPr/>
        </p:nvCxnSpPr>
        <p:spPr>
          <a:xfrm>
            <a:off x="5595938" y="3143250"/>
            <a:ext cx="1004887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DE49F45-D2B1-4312-A8E6-B57FDB32C934}"/>
              </a:ext>
            </a:extLst>
          </p:cNvPr>
          <p:cNvCxnSpPr>
            <a:cxnSpLocks/>
          </p:cNvCxnSpPr>
          <p:nvPr/>
        </p:nvCxnSpPr>
        <p:spPr>
          <a:xfrm>
            <a:off x="7077076" y="3143250"/>
            <a:ext cx="1004887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66B8663-ED4A-45BB-8E5E-443DADBA7F2B}"/>
              </a:ext>
            </a:extLst>
          </p:cNvPr>
          <p:cNvCxnSpPr>
            <a:cxnSpLocks/>
          </p:cNvCxnSpPr>
          <p:nvPr/>
        </p:nvCxnSpPr>
        <p:spPr>
          <a:xfrm>
            <a:off x="8601076" y="3138487"/>
            <a:ext cx="1004887" cy="0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26035FC5-7FD1-43B7-A531-024A42643DD6}"/>
              </a:ext>
            </a:extLst>
          </p:cNvPr>
          <p:cNvSpPr txBox="1"/>
          <p:nvPr/>
        </p:nvSpPr>
        <p:spPr>
          <a:xfrm>
            <a:off x="1278759" y="2890603"/>
            <a:ext cx="50847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spc="100" dirty="0">
                <a:solidFill>
                  <a:schemeClr val="accent2"/>
                </a:solidFill>
              </a:rPr>
              <a:t>MAY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B1458E-B052-4029-A987-BABBD079211A}"/>
              </a:ext>
            </a:extLst>
          </p:cNvPr>
          <p:cNvSpPr txBox="1"/>
          <p:nvPr/>
        </p:nvSpPr>
        <p:spPr>
          <a:xfrm>
            <a:off x="5814511" y="2897029"/>
            <a:ext cx="56297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spc="100" dirty="0">
                <a:solidFill>
                  <a:schemeClr val="accent2"/>
                </a:solidFill>
              </a:rPr>
              <a:t>JULY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DA9F5C-BF9D-4421-8536-1CAD58A7B6D0}"/>
              </a:ext>
            </a:extLst>
          </p:cNvPr>
          <p:cNvSpPr txBox="1"/>
          <p:nvPr/>
        </p:nvSpPr>
        <p:spPr>
          <a:xfrm>
            <a:off x="7177808" y="2897029"/>
            <a:ext cx="80342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spc="100" dirty="0">
                <a:solidFill>
                  <a:schemeClr val="accent2"/>
                </a:solidFill>
              </a:rPr>
              <a:t>AUGUST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711D970-4965-42E4-B5C4-CFF7DFA9DAFF}"/>
              </a:ext>
            </a:extLst>
          </p:cNvPr>
          <p:cNvSpPr txBox="1"/>
          <p:nvPr/>
        </p:nvSpPr>
        <p:spPr>
          <a:xfrm>
            <a:off x="8487007" y="2902404"/>
            <a:ext cx="12330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spc="100" dirty="0">
                <a:solidFill>
                  <a:schemeClr val="accent2"/>
                </a:solidFill>
              </a:rPr>
              <a:t>SEPTEMBER +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7898CA9-99C7-4E3F-8214-5EA7E8AA3C42}"/>
              </a:ext>
            </a:extLst>
          </p:cNvPr>
          <p:cNvCxnSpPr>
            <a:cxnSpLocks/>
          </p:cNvCxnSpPr>
          <p:nvPr/>
        </p:nvCxnSpPr>
        <p:spPr>
          <a:xfrm>
            <a:off x="2556933" y="3143250"/>
            <a:ext cx="2596092" cy="537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B948F3F8-DFDB-43C3-987F-16D56CDB4411}"/>
              </a:ext>
            </a:extLst>
          </p:cNvPr>
          <p:cNvSpPr txBox="1"/>
          <p:nvPr/>
        </p:nvSpPr>
        <p:spPr>
          <a:xfrm>
            <a:off x="3574688" y="2902404"/>
            <a:ext cx="57740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000" b="1" spc="100" dirty="0">
                <a:solidFill>
                  <a:schemeClr val="accent2"/>
                </a:solidFill>
              </a:rPr>
              <a:t>JUNE</a:t>
            </a: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5CC47B32-D9C6-40C8-A125-ED97BD870A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4" y="620713"/>
            <a:ext cx="11496675" cy="1008062"/>
          </a:xfrm>
        </p:spPr>
        <p:txBody>
          <a:bodyPr>
            <a:normAutofit/>
          </a:bodyPr>
          <a:lstStyle/>
          <a:p>
            <a:r>
              <a:rPr lang="en-GB" dirty="0"/>
              <a:t>50% EXPECT TO BE BACK AT WORKPLACE BY AUG</a:t>
            </a:r>
            <a:br>
              <a:rPr lang="en-GB" dirty="0"/>
            </a:br>
            <a:r>
              <a:rPr lang="en-GB" sz="2000" b="0" dirty="0">
                <a:solidFill>
                  <a:schemeClr val="accent6"/>
                </a:solidFill>
              </a:rPr>
              <a:t>OF CURRENT HOME / FURLOUGHED WORKERS</a:t>
            </a:r>
            <a:endParaRPr lang="en-US" b="0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D3EC7EDF-A36C-42DF-9D54-E94EC65B03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3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Source: JCDecaux Sentiment Tracker May 2021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81326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Chart Placeholder 10">
            <a:extLst>
              <a:ext uri="{FF2B5EF4-FFF2-40B4-BE49-F238E27FC236}">
                <a16:creationId xmlns:a16="http://schemas.microsoft.com/office/drawing/2014/main" id="{5803EA04-B9D9-4370-A072-1F037BA7E25B}"/>
              </a:ext>
            </a:extLst>
          </p:cNvPr>
          <p:cNvGraphicFramePr>
            <a:graphicFrameLocks noGrp="1"/>
          </p:cNvGraphicFramePr>
          <p:nvPr>
            <p:ph idx="14"/>
            <p:extLst>
              <p:ext uri="{D42A27DB-BD31-4B8C-83A1-F6EECF244321}">
                <p14:modId xmlns:p14="http://schemas.microsoft.com/office/powerpoint/2010/main" val="1332053368"/>
              </p:ext>
            </p:extLst>
          </p:nvPr>
        </p:nvGraphicFramePr>
        <p:xfrm>
          <a:off x="6275388" y="1628775"/>
          <a:ext cx="522128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34DD3B3C-A079-4A64-80B5-4DD3F133D0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628775"/>
            <a:ext cx="5221288" cy="4679950"/>
          </a:xfrm>
          <a:noFill/>
        </p:spPr>
        <p:txBody>
          <a:bodyPr vert="horz" lIns="0" tIns="0" rIns="0" bIns="0" rtlCol="0" anchor="t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b="1" kern="0" spc="-150" dirty="0">
                <a:solidFill>
                  <a:schemeClr val="accent1"/>
                </a:solidFill>
                <a:cs typeface="Arial"/>
              </a:rPr>
              <a:t>68%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5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saved money since start of first lockdown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b="1" kern="0" spc="-150" dirty="0">
                <a:solidFill>
                  <a:schemeClr val="accent1"/>
                </a:solidFill>
                <a:cs typeface="Arial"/>
              </a:rPr>
              <a:t>£705</a:t>
            </a:r>
            <a:endParaRPr lang="en-US" sz="3600" b="1" kern="0" spc="-15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5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average saved per workplace worker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kern="0" spc="6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sz="3600" b="1" kern="0" spc="-150" dirty="0">
                <a:solidFill>
                  <a:schemeClr val="accent1"/>
                </a:solidFill>
                <a:latin typeface="Arial" panose="020B0604020202020204" pitchFamily="34" charset="0"/>
                <a:cs typeface="Arial"/>
              </a:rPr>
              <a:t>+4%</a:t>
            </a:r>
            <a:endParaRPr lang="en-US" sz="3600" b="1" kern="0" spc="-15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US" kern="0" spc="500" dirty="0">
                <a:solidFill>
                  <a:srgbClr val="1C1C1C"/>
                </a:solidFill>
                <a:latin typeface="Arial"/>
                <a:cs typeface="Arial"/>
              </a:rPr>
              <a:t>more than average adult</a:t>
            </a:r>
            <a:endParaRPr lang="en-US" kern="0" spc="500" dirty="0">
              <a:solidFill>
                <a:srgbClr val="1C1C1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itle 2">
            <a:extLst>
              <a:ext uri="{FF2B5EF4-FFF2-40B4-BE49-F238E27FC236}">
                <a16:creationId xmlns:a16="http://schemas.microsoft.com/office/drawing/2014/main" id="{3FC95B44-29C6-4DC7-ACA5-FFA618ABA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713"/>
            <a:ext cx="10801350" cy="1008062"/>
          </a:xfrm>
        </p:spPr>
        <p:txBody>
          <a:bodyPr>
            <a:normAutofit/>
          </a:bodyPr>
          <a:lstStyle/>
          <a:p>
            <a:r>
              <a:rPr lang="en-GB" dirty="0"/>
              <a:t>+4% MORE SAVED BY WORKPLACE WORKERS</a:t>
            </a:r>
            <a:br>
              <a:rPr lang="en-GB" dirty="0"/>
            </a:br>
            <a:r>
              <a:rPr lang="en-GB" sz="1800" b="0" dirty="0">
                <a:solidFill>
                  <a:schemeClr val="accent6"/>
                </a:solidFill>
              </a:rPr>
              <a:t>7 IN 10 PLANNING TO TREAT THEMSELVES</a:t>
            </a:r>
            <a:endParaRPr lang="en-GB" b="0" dirty="0">
              <a:solidFill>
                <a:schemeClr val="accent6"/>
              </a:solidFill>
            </a:endParaRP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169BECEB-CA27-4376-8665-85243BC4A4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3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Source: JCDecaux Sentiment Tracker May 2021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96967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36A0E343-7139-4313-9C6C-97C77B73E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+40% MORE LIKELY TO CONSIDER BUYING CAR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5C462A56-2EC1-4B94-B02B-B72CA8D453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5388" y="6308725"/>
            <a:ext cx="5221287" cy="360363"/>
          </a:xfrm>
        </p:spPr>
        <p:txBody>
          <a:bodyPr/>
          <a:lstStyle/>
          <a:p>
            <a:endParaRPr lang="en-GB" dirty="0"/>
          </a:p>
          <a:p>
            <a:r>
              <a:rPr lang="en-GB" dirty="0"/>
              <a:t>Source: JCDecaux Sentiment Tracker May 2021</a:t>
            </a:r>
          </a:p>
          <a:p>
            <a:endParaRPr lang="en-GB" dirty="0"/>
          </a:p>
        </p:txBody>
      </p:sp>
      <p:graphicFrame>
        <p:nvGraphicFramePr>
          <p:cNvPr id="10" name="Content Placeholder 8">
            <a:extLst>
              <a:ext uri="{FF2B5EF4-FFF2-40B4-BE49-F238E27FC236}">
                <a16:creationId xmlns:a16="http://schemas.microsoft.com/office/drawing/2014/main" id="{91A07610-E720-4956-8956-56A30CE4FC0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75388" y="1628775"/>
          <a:ext cx="5221287" cy="4679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" name="Picture Placeholder 4" descr="A picture containing text, tree, outdoor, sky&#10;&#10;Description automatically generated">
            <a:extLst>
              <a:ext uri="{FF2B5EF4-FFF2-40B4-BE49-F238E27FC236}">
                <a16:creationId xmlns:a16="http://schemas.microsoft.com/office/drawing/2014/main" id="{3CE2F587-FC07-40A7-8561-68D701D43F9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4"/>
          <a:srcRect l="20370" r="2037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43390737"/>
      </p:ext>
    </p:extLst>
  </p:cSld>
  <p:clrMapOvr>
    <a:masterClrMapping/>
  </p:clrMapOvr>
</p:sld>
</file>

<file path=ppt/theme/theme1.xml><?xml version="1.0" encoding="utf-8"?>
<a:theme xmlns:a="http://schemas.openxmlformats.org/drawingml/2006/main" name="JCDecaux_Theme_2018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7E0178BEEE3D4C8182E6FC904B8B93" ma:contentTypeVersion="14" ma:contentTypeDescription="Create a new document." ma:contentTypeScope="" ma:versionID="99493031ed5960f882c4c73ce501ddf4">
  <xsd:schema xmlns:xsd="http://www.w3.org/2001/XMLSchema" xmlns:xs="http://www.w3.org/2001/XMLSchema" xmlns:p="http://schemas.microsoft.com/office/2006/metadata/properties" xmlns:ns3="cf15bc95-f99a-4e0f-ab4f-8889ad5951b0" xmlns:ns4="104b6a8c-2f20-4e4c-885a-63f1f98b2069" targetNamespace="http://schemas.microsoft.com/office/2006/metadata/properties" ma:root="true" ma:fieldsID="bddbc235053b83d6904f413c48871dd9" ns3:_="" ns4:_="">
    <xsd:import namespace="cf15bc95-f99a-4e0f-ab4f-8889ad5951b0"/>
    <xsd:import namespace="104b6a8c-2f20-4e4c-885a-63f1f98b206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15bc95-f99a-4e0f-ab4f-8889ad5951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4b6a8c-2f20-4e4c-885a-63f1f98b206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DC7C2E2-E976-461B-B0A4-86B7FE0F9ED2}">
  <ds:schemaRefs>
    <ds:schemaRef ds:uri="http://schemas.microsoft.com/office/2006/documentManagement/types"/>
    <ds:schemaRef ds:uri="http://purl.org/dc/elements/1.1/"/>
    <ds:schemaRef ds:uri="http://purl.org/dc/terms/"/>
    <ds:schemaRef ds:uri="http://schemas.microsoft.com/office/2006/metadata/properties"/>
    <ds:schemaRef ds:uri="104b6a8c-2f20-4e4c-885a-63f1f98b2069"/>
    <ds:schemaRef ds:uri="http://purl.org/dc/dcmitype/"/>
    <ds:schemaRef ds:uri="cf15bc95-f99a-4e0f-ab4f-8889ad5951b0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1AD2164-5A97-4319-985F-3776324E960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2CB8E4-64C7-4D0E-9802-AD68010649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15bc95-f99a-4e0f-ab4f-8889ad5951b0"/>
    <ds:schemaRef ds:uri="104b6a8c-2f20-4e4c-885a-63f1f98b206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3187</TotalTime>
  <Words>500</Words>
  <Application>Microsoft Office PowerPoint</Application>
  <PresentationFormat>Widescreen</PresentationFormat>
  <Paragraphs>120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Century Gothic Regular</vt:lpstr>
      <vt:lpstr>JCDecaux_Theme_2018</vt:lpstr>
      <vt:lpstr>SENTIMENT TRACKER  THE WORKPLACE RETURN</vt:lpstr>
      <vt:lpstr>TRACKING BEHAVIOURAL AND ATTITUDINAL CHANGES AS THE UK EASES LOCKDOWN </vt:lpstr>
      <vt:lpstr>RESEARCH TIMELINE 17 WAVES AND COUNTING</vt:lpstr>
      <vt:lpstr>SNAPSHOT OF TRENDS INCREASED POSITIVITY SINCE THE ROADMAP</vt:lpstr>
      <vt:lpstr>2 IN 3 WORKERS ARE AT THEIR WORKPLACE MORE THAN AT ANY POINT OVER THE PANDEMIC</vt:lpstr>
      <vt:lpstr>WORRY ABOUT VISITING WORK IS DOWN SIGNIFICANT DECREASE IN PAST 6 MONTHS</vt:lpstr>
      <vt:lpstr>WORK VISITATION FREQUENCY IS INCREASING THOSE VISITING 5+ DAYS PER WEEK UP +25%</vt:lpstr>
      <vt:lpstr>AVERAGE WORK VISITS = 3.6 DAYS PER WEEK</vt:lpstr>
      <vt:lpstr>50% EXPECT TO BE BACK AT WORKPLACE BY AUG OF CURRENT HOME / FURLOUGHED WORKERS</vt:lpstr>
      <vt:lpstr>+4% MORE SAVED BY WORKPLACE WORKERS 7 IN 10 PLANNING TO TREAT THEMSELVES</vt:lpstr>
      <vt:lpstr>+40% MORE LIKELY TO CONSIDER BUYING CAR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Wilkinson, Jack</dc:creator>
  <cp:lastModifiedBy>Bellamy, Charlotte</cp:lastModifiedBy>
  <cp:revision>15</cp:revision>
  <dcterms:created xsi:type="dcterms:W3CDTF">2020-09-18T10:21:12Z</dcterms:created>
  <dcterms:modified xsi:type="dcterms:W3CDTF">2021-06-07T16:14:26Z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0x010100AA7E0178BEEE3D4C8182E6FC904B8B93</vt:lpwstr>
  </property>
</Properties>
</file>