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0" r:id="rId2"/>
  </p:sldMasterIdLst>
  <p:notesMasterIdLst>
    <p:notesMasterId r:id="rId7"/>
  </p:notesMasterIdLst>
  <p:sldIdLst>
    <p:sldId id="257" r:id="rId3"/>
    <p:sldId id="454" r:id="rId4"/>
    <p:sldId id="455" r:id="rId5"/>
    <p:sldId id="55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82669" autoAdjust="0"/>
  </p:normalViewPr>
  <p:slideViewPr>
    <p:cSldViewPr snapToGrid="0">
      <p:cViewPr varScale="1">
        <p:scale>
          <a:sx n="80" d="100"/>
          <a:sy n="80" d="100"/>
        </p:scale>
        <p:origin x="7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829B6-3CFE-479C-BEC3-B6BE9ECFD732}" type="datetimeFigureOut">
              <a:rPr lang="en-GB" smtClean="0"/>
              <a:t>19/07/2021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30C3E-5D2E-4862-8575-3A711D816E32}" type="slidenum">
              <a:rPr lang="en-GB" smtClean="0"/>
              <a:t>‹#›</a:t>
            </a:fld>
            <a:endParaRPr lang="en-GB"/>
          </a:p>
        </p:txBody>
      </p:sp>
    </p:spTree>
    <p:extLst>
      <p:ext uri="{BB962C8B-B14F-4D97-AF65-F5344CB8AC3E}">
        <p14:creationId xmlns:p14="http://schemas.microsoft.com/office/powerpoint/2010/main" val="2246655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fact we’ve been stuck in our homes for the past 15 months has given us more want to travel than ever before, with it being the top activity we missed doing in 2020, and we want to make up for that by spending more on holidays in 2021 and exploring the world and seeing new places. </a:t>
            </a:r>
          </a:p>
          <a:p>
            <a:endParaRPr lang="en-GB"/>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104182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restrictions have eased, we’ve seen this want turn into actions with bookings soaring to destinations as soon as they are announced on the Green List. Average daily bookings to made to Ibiza, Mallorca and Menorca in the 7 days following the announcement were 6.7 times higher than the average daily bookings in June before the announcement, which shows people are really desperate to travel as soon as restrictions allow them to.</a:t>
            </a:r>
          </a:p>
          <a:p>
            <a:endParaRPr lang="en-GB" dirty="0"/>
          </a:p>
          <a:p>
            <a:r>
              <a:rPr lang="en-GB" dirty="0"/>
              <a:t>Our data also shows that people are wanting to make more of their travels, with the average trip booked being 17% longer than pre-pandemic, and also an increase in those seeking a more exclusive way to travel.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618944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want to make that holiday experience extra special, with over 1/3 planning to spend more on their holiday in 2021, with flight upgrades, better quality accommodation and duration of holiday being factors they are likely to spend more 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8481432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2717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9648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13292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52410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562007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80378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307537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609586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55451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2601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1114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2901180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15569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97200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199058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40619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14896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345136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71892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538091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70014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57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28869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69669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65635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39021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139225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981438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10232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1402133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18123072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3751601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16595519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26619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41413477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1221676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427235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4290101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1418522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0626801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30954077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4447059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8173928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5509482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909346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1510767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a:solidFill>
                  <a:srgbClr val="000000"/>
                </a:solidFill>
              </a:rPr>
              <a:pPr/>
              <a:t>‹#›</a:t>
            </a:fld>
            <a:endParaRPr lang="en-US">
              <a:solidFill>
                <a:srgbClr val="000000"/>
              </a:solidFill>
            </a:endParaRPr>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7729667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25482041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860236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8642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524029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7903142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88843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216699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5511850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967676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11416252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800874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20626096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a:solidFill>
                  <a:srgbClr val="000000"/>
                </a:solidFill>
              </a:rPr>
              <a:pPr/>
              <a:t>‹#›</a:t>
            </a:fld>
            <a:endParaRPr lang="en-US">
              <a:solidFill>
                <a:srgbClr val="000000"/>
              </a:solidFill>
            </a:endParaRPr>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479604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7161445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41537294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42028785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31581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pic>
        <p:nvPicPr>
          <p:cNvPr id="4" name="Picture 3" descr="People walking on a city street&#10;&#10;Description automatically generated">
            <a:extLst>
              <a:ext uri="{FF2B5EF4-FFF2-40B4-BE49-F238E27FC236}">
                <a16:creationId xmlns:a16="http://schemas.microsoft.com/office/drawing/2014/main" id="{E60AD611-6605-E54E-969A-E02D67A3CC4E}"/>
              </a:ext>
            </a:extLst>
          </p:cNvPr>
          <p:cNvPicPr>
            <a:picLocks noChangeAspect="1"/>
          </p:cNvPicPr>
          <p:nvPr userDrawn="1"/>
        </p:nvPicPr>
        <p:blipFill rotWithShape="1">
          <a:blip r:embed="rId2" cstate="email">
            <a:duotone>
              <a:schemeClr val="accent1">
                <a:shade val="45000"/>
                <a:satMod val="135000"/>
              </a:schemeClr>
              <a:prstClr val="white"/>
            </a:duotone>
            <a:alphaModFix/>
            <a:extLst>
              <a:ext uri="{BEBA8EAE-BF5A-486C-A8C5-ECC9F3942E4B}">
                <a14:imgProps xmlns:a14="http://schemas.microsoft.com/office/drawing/2010/main">
                  <a14:imgLayer r:embed="rId3">
                    <a14:imgEffect>
                      <a14:colorTemperature colorTemp="11200"/>
                    </a14:imgEffect>
                    <a14:imgEffect>
                      <a14:saturation sat="172000"/>
                    </a14:imgEffect>
                  </a14:imgLayer>
                </a14:imgProps>
              </a:ext>
              <a:ext uri="{28A0092B-C50C-407E-A947-70E740481C1C}">
                <a14:useLocalDpi xmlns:a14="http://schemas.microsoft.com/office/drawing/2010/main"/>
              </a:ext>
            </a:extLst>
          </a:blip>
          <a:srcRect t="22081" r="27894" b="17146"/>
          <a:stretch/>
        </p:blipFill>
        <p:spPr>
          <a:xfrm>
            <a:off x="0" y="-192505"/>
            <a:ext cx="12192001" cy="7050505"/>
          </a:xfrm>
          <a:prstGeom prst="rect">
            <a:avLst/>
          </a:prstGeom>
          <a:blipFill dpi="0" rotWithShape="1">
            <a:blip r:embed="rId4" cstate="email">
              <a:alphaModFix/>
              <a:extLst>
                <a:ext uri="{28A0092B-C50C-407E-A947-70E740481C1C}">
                  <a14:useLocalDpi xmlns:a14="http://schemas.microsoft.com/office/drawing/2010/main"/>
                </a:ext>
              </a:extLst>
            </a:blip>
            <a:srcRect/>
            <a:tile tx="0" ty="0" sx="100000" sy="100000" flip="none" algn="tl"/>
          </a:blipFill>
        </p:spPr>
      </p:pic>
      <p:sp>
        <p:nvSpPr>
          <p:cNvPr id="5" name="Rectangle 4">
            <a:extLst>
              <a:ext uri="{FF2B5EF4-FFF2-40B4-BE49-F238E27FC236}">
                <a16:creationId xmlns:a16="http://schemas.microsoft.com/office/drawing/2014/main" id="{FC4CDBBD-1E81-504A-A2BE-B411A5750D2F}"/>
              </a:ext>
            </a:extLst>
          </p:cNvPr>
          <p:cNvSpPr/>
          <p:nvPr userDrawn="1"/>
        </p:nvSpPr>
        <p:spPr>
          <a:xfrm>
            <a:off x="0" y="-192504"/>
            <a:ext cx="12192000" cy="7050504"/>
          </a:xfrm>
          <a:prstGeom prst="rect">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5" cstate="email">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442047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881856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2002483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688118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127097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529452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0739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526899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6623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16902504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4195441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a:p>
        </p:txBody>
      </p:sp>
    </p:spTree>
    <p:extLst>
      <p:ext uri="{BB962C8B-B14F-4D97-AF65-F5344CB8AC3E}">
        <p14:creationId xmlns:p14="http://schemas.microsoft.com/office/powerpoint/2010/main" val="20609034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7594745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1767688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23416725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36161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637603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9003774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128003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51026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4674143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33561165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7355353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39208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24610104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6633067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49850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370505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153535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25350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3545207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898696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812617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4862152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4702313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916952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661247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9667464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2221668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2502135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6048007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0839435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7261386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4318484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8649355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814849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850560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710409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7264684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7449300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968407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26808996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6674334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604719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7374981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825101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2329970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5129232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5337953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098537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5146892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836345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525615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74075869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27679203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372151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798178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60467552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802647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6316546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4269910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2268559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589650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287800276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5" name="Picture 4">
            <a:extLst>
              <a:ext uri="{FF2B5EF4-FFF2-40B4-BE49-F238E27FC236}">
                <a16:creationId xmlns:a16="http://schemas.microsoft.com/office/drawing/2014/main" id="{7ADCE7D7-D217-47E4-8AFF-99BC1E97E2F4}"/>
              </a:ext>
            </a:extLst>
          </p:cNvPr>
          <p:cNvPicPr>
            <a:picLocks noChangeAspect="1"/>
          </p:cNvPicPr>
          <p:nvPr userDrawn="1"/>
        </p:nvPicPr>
        <p:blipFill>
          <a:blip r:embed="rId2"/>
          <a:stretch>
            <a:fillRect/>
          </a:stretch>
        </p:blipFill>
        <p:spPr>
          <a:xfrm>
            <a:off x="695325" y="732281"/>
            <a:ext cx="1699532" cy="199146"/>
          </a:xfrm>
          <a:prstGeom prst="rect">
            <a:avLst/>
          </a:prstGeom>
        </p:spPr>
      </p:pic>
    </p:spTree>
    <p:extLst>
      <p:ext uri="{BB962C8B-B14F-4D97-AF65-F5344CB8AC3E}">
        <p14:creationId xmlns:p14="http://schemas.microsoft.com/office/powerpoint/2010/main" val="11729296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295340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0625845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2936053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8934072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5.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9" Type="http://schemas.openxmlformats.org/officeDocument/2006/relationships/slideLayout" Target="../slideLayouts/slideLayout98.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66" Type="http://schemas.openxmlformats.org/officeDocument/2006/relationships/slideLayout" Target="../slideLayouts/slideLayout135.xml"/><Relationship Id="rId74" Type="http://schemas.openxmlformats.org/officeDocument/2006/relationships/slideLayout" Target="../slideLayouts/slideLayout143.xml"/><Relationship Id="rId5" Type="http://schemas.openxmlformats.org/officeDocument/2006/relationships/slideLayout" Target="../slideLayouts/slideLayout74.xml"/><Relationship Id="rId61" Type="http://schemas.openxmlformats.org/officeDocument/2006/relationships/slideLayout" Target="../slideLayouts/slideLayout130.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 Id="rId67" Type="http://schemas.openxmlformats.org/officeDocument/2006/relationships/slideLayout" Target="../slideLayouts/slideLayout13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70" Type="http://schemas.openxmlformats.org/officeDocument/2006/relationships/slideLayout" Target="../slideLayouts/slideLayout139.xml"/><Relationship Id="rId75" Type="http://schemas.openxmlformats.org/officeDocument/2006/relationships/theme" Target="../theme/theme2.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73" Type="http://schemas.openxmlformats.org/officeDocument/2006/relationships/slideLayout" Target="../slideLayouts/slideLayout14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 Type="http://schemas.openxmlformats.org/officeDocument/2006/relationships/slideLayout" Target="../slideLayouts/slideLayout76.xml"/><Relationship Id="rId71"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4448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19" pos="4067">
          <p15:clr>
            <a:srgbClr val="F26B43"/>
          </p15:clr>
        </p15:guide>
        <p15:guide id="20" pos="4294">
          <p15:clr>
            <a:srgbClr val="F26B43"/>
          </p15:clr>
        </p15:guide>
        <p15:guide id="21" pos="4520">
          <p15:clr>
            <a:srgbClr val="F26B43"/>
          </p15:clr>
        </p15:guide>
        <p15:guide id="22" pos="4747">
          <p15:clr>
            <a:srgbClr val="F26B43"/>
          </p15:clr>
        </p15:guide>
        <p15:guide id="23" pos="4974">
          <p15:clr>
            <a:srgbClr val="F26B43"/>
          </p15:clr>
        </p15:guide>
        <p15:guide id="24" pos="5201">
          <p15:clr>
            <a:srgbClr val="F26B43"/>
          </p15:clr>
        </p15:guide>
        <p15:guide id="25" pos="5428">
          <p15:clr>
            <a:srgbClr val="F26B43"/>
          </p15:clr>
        </p15:guide>
        <p15:guide id="26" pos="5654">
          <p15:clr>
            <a:srgbClr val="F26B43"/>
          </p15:clr>
        </p15:guide>
        <p15:guide id="27" pos="5881">
          <p15:clr>
            <a:srgbClr val="F26B43"/>
          </p15:clr>
        </p15:guide>
        <p15:guide id="28" pos="6108">
          <p15:clr>
            <a:srgbClr val="F26B43"/>
          </p15:clr>
        </p15:guide>
        <p15:guide id="29" pos="6335">
          <p15:clr>
            <a:srgbClr val="F26B43"/>
          </p15:clr>
        </p15:guide>
        <p15:guide id="30" pos="6562">
          <p15:clr>
            <a:srgbClr val="F26B43"/>
          </p15:clr>
        </p15:guide>
        <p15:guide id="31" pos="6788">
          <p15:clr>
            <a:srgbClr val="F26B43"/>
          </p15:clr>
        </p15:guide>
        <p15:guide id="32" pos="7015">
          <p15:clr>
            <a:srgbClr val="F26B43"/>
          </p15:clr>
        </p15:guide>
        <p15:guide id="33" pos="7242">
          <p15:clr>
            <a:srgbClr val="F26B43"/>
          </p15:clr>
        </p15:guide>
        <p15:guide id="34" pos="7469">
          <p15:clr>
            <a:srgbClr val="F26B43"/>
          </p15:clr>
        </p15:guide>
        <p15:guide id="35" pos="7680">
          <p15:clr>
            <a:srgbClr val="F26B43"/>
          </p15:clr>
        </p15:guide>
        <p15:guide id="36">
          <p15:clr>
            <a:srgbClr val="F26B43"/>
          </p15:clr>
        </p15:guide>
        <p15:guide id="37" orient="horz" pos="1933">
          <p15:clr>
            <a:srgbClr val="F26B43"/>
          </p15:clr>
        </p15:guide>
        <p15:guide id="38" orient="horz" pos="1706">
          <p15:clr>
            <a:srgbClr val="F26B43"/>
          </p15:clr>
        </p15:guide>
        <p15:guide id="39" orient="horz" pos="1480">
          <p15:clr>
            <a:srgbClr val="F26B43"/>
          </p15:clr>
        </p15:guide>
        <p15:guide id="40" orient="horz" pos="1253">
          <p15:clr>
            <a:srgbClr val="F26B43"/>
          </p15:clr>
        </p15:guide>
        <p15:guide id="41" orient="horz" pos="1026">
          <p15:clr>
            <a:srgbClr val="F26B43"/>
          </p15:clr>
        </p15:guide>
        <p15:guide id="42" orient="horz" pos="799">
          <p15:clr>
            <a:srgbClr val="F26B43"/>
          </p15:clr>
        </p15:guide>
        <p15:guide id="43" orient="horz" pos="572">
          <p15:clr>
            <a:srgbClr val="F26B43"/>
          </p15:clr>
        </p15:guide>
        <p15:guide id="44" orient="horz" pos="346">
          <p15:clr>
            <a:srgbClr val="F26B43"/>
          </p15:clr>
        </p15:guide>
        <p15:guide id="45" orient="horz" pos="119">
          <p15:clr>
            <a:srgbClr val="F26B43"/>
          </p15:clr>
        </p15:guide>
        <p15:guide id="46" orient="horz">
          <p15:clr>
            <a:srgbClr val="F26B43"/>
          </p15:clr>
        </p15:guide>
        <p15:guide id="47" orient="horz" pos="4320">
          <p15:clr>
            <a:srgbClr val="F26B43"/>
          </p15:clr>
        </p15:guide>
        <p15:guide id="48" orient="horz" pos="2387">
          <p15:clr>
            <a:srgbClr val="F26B43"/>
          </p15:clr>
        </p15:guide>
        <p15:guide id="49" orient="horz" pos="2614">
          <p15:clr>
            <a:srgbClr val="F26B43"/>
          </p15:clr>
        </p15:guide>
        <p15:guide id="50" orient="horz" pos="2840">
          <p15:clr>
            <a:srgbClr val="F26B43"/>
          </p15:clr>
        </p15:guide>
        <p15:guide id="51" orient="horz" pos="3067">
          <p15:clr>
            <a:srgbClr val="F26B43"/>
          </p15:clr>
        </p15:guide>
        <p15:guide id="52" orient="horz" pos="3294">
          <p15:clr>
            <a:srgbClr val="F26B43"/>
          </p15:clr>
        </p15:guide>
        <p15:guide id="53" orient="horz" pos="3521">
          <p15:clr>
            <a:srgbClr val="F26B43"/>
          </p15:clr>
        </p15:guide>
        <p15:guide id="54" orient="horz" pos="3748">
          <p15:clr>
            <a:srgbClr val="F26B43"/>
          </p15:clr>
        </p15:guide>
        <p15:guide id="55" orient="horz" pos="3974">
          <p15:clr>
            <a:srgbClr val="F26B43"/>
          </p15:clr>
        </p15:guide>
        <p15:guide id="56" orient="horz" pos="4201">
          <p15:clr>
            <a:srgbClr val="F26B43"/>
          </p15:clr>
        </p15:guide>
        <p15:guide id="57" pos="3500">
          <p15:clr>
            <a:srgbClr val="F26B43"/>
          </p15:clr>
        </p15:guide>
        <p15:guide id="58" pos="3953">
          <p15:clr>
            <a:srgbClr val="F26B43"/>
          </p15:clr>
        </p15:guide>
        <p15:guide id="59" pos="3727">
          <p15:clr>
            <a:srgbClr val="F26B43"/>
          </p15:clr>
        </p15:guide>
        <p15:guide id="60" pos="4180">
          <p15:clr>
            <a:srgbClr val="F26B43"/>
          </p15:clr>
        </p15:guide>
        <p15:guide id="61" orient="horz" pos="2047">
          <p15:clr>
            <a:srgbClr val="F26B43"/>
          </p15:clr>
        </p15:guide>
        <p15:guide id="62" orient="horz" pos="2273">
          <p15:clr>
            <a:srgbClr val="F26B43"/>
          </p15:clr>
        </p15:guide>
        <p15:guide id="63" pos="98">
          <p15:clr>
            <a:srgbClr val="F26B43"/>
          </p15:clr>
        </p15:guide>
        <p15:guide id="64" pos="7582">
          <p15:clr>
            <a:srgbClr val="F26B43"/>
          </p15:clr>
        </p15:guide>
        <p15:guide id="65" orient="horz" pos="4088">
          <p15:clr>
            <a:srgbClr val="F26B43"/>
          </p15:clr>
        </p15:guide>
        <p15:guide id="66" orient="horz" pos="1820">
          <p15:clr>
            <a:srgbClr val="F26B43"/>
          </p15:clr>
        </p15:guide>
        <p15:guide id="67" pos="5541">
          <p15:clr>
            <a:srgbClr val="F26B43"/>
          </p15:clr>
        </p15:guide>
        <p15:guide id="68" pos="3273">
          <p15:clr>
            <a:srgbClr val="F26B43"/>
          </p15:clr>
        </p15:guide>
        <p15:guide id="69" pos="6221">
          <p15:clr>
            <a:srgbClr val="F26B43"/>
          </p15:clr>
        </p15:guide>
        <p15:guide id="70" pos="5995">
          <p15:clr>
            <a:srgbClr val="F26B43"/>
          </p15:clr>
        </p15:guide>
        <p15:guide id="71" pos="2593">
          <p15:clr>
            <a:srgbClr val="F26B43"/>
          </p15:clr>
        </p15:guide>
        <p15:guide id="72" pos="5087">
          <p15:clr>
            <a:srgbClr val="F26B43"/>
          </p15:clr>
        </p15:guide>
        <p15:guide id="73" pos="325">
          <p15:clr>
            <a:srgbClr val="F26B43"/>
          </p15:clr>
        </p15:guide>
        <p15:guide id="74" pos="7355">
          <p15:clr>
            <a:srgbClr val="F26B43"/>
          </p15:clr>
        </p15:guide>
        <p15:guide id="75" pos="2139">
          <p15:clr>
            <a:srgbClr val="F26B43"/>
          </p15:clr>
        </p15:guide>
        <p15:guide id="76" pos="1912">
          <p15:clr>
            <a:srgbClr val="F26B43"/>
          </p15:clr>
        </p15:guide>
        <p15:guide id="77" pos="2366">
          <p15:clr>
            <a:srgbClr val="F26B43"/>
          </p15:clr>
        </p15:guide>
        <p15:guide id="78" pos="5768">
          <p15:clr>
            <a:srgbClr val="F26B43"/>
          </p15:clr>
        </p15:guide>
        <p15:guide id="79" pos="1685">
          <p15:clr>
            <a:srgbClr val="F26B43"/>
          </p15:clr>
        </p15:guide>
        <p15:guide id="80" pos="2819">
          <p15:clr>
            <a:srgbClr val="F26B43"/>
          </p15:clr>
        </p15:guide>
        <p15:guide id="81" pos="3046">
          <p15:clr>
            <a:srgbClr val="F26B43"/>
          </p15:clr>
        </p15:guide>
        <p15:guide id="82" orient="horz" pos="232">
          <p15:clr>
            <a:srgbClr val="F26B43"/>
          </p15:clr>
        </p15:guide>
        <p15:guide id="83" orient="horz" pos="2954">
          <p15:clr>
            <a:srgbClr val="F26B43"/>
          </p15:clr>
        </p15:guide>
        <p15:guide id="84"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3095099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9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9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96B4B4-700C-4A79-95C8-AC446C0066E0}"/>
              </a:ext>
            </a:extLst>
          </p:cNvPr>
          <p:cNvSpPr>
            <a:spLocks noGrp="1"/>
          </p:cNvSpPr>
          <p:nvPr>
            <p:ph type="ctrTitle"/>
          </p:nvPr>
        </p:nvSpPr>
        <p:spPr/>
        <p:txBody>
          <a:bodyPr/>
          <a:lstStyle/>
          <a:p>
            <a:r>
              <a:rPr lang="en-GB" dirty="0"/>
              <a:t>THE GREEN LIGHT FOR HOLIDAYS</a:t>
            </a:r>
          </a:p>
        </p:txBody>
      </p:sp>
      <p:sp>
        <p:nvSpPr>
          <p:cNvPr id="4" name="Rectangle 3">
            <a:extLst>
              <a:ext uri="{FF2B5EF4-FFF2-40B4-BE49-F238E27FC236}">
                <a16:creationId xmlns:a16="http://schemas.microsoft.com/office/drawing/2014/main" id="{30C660E7-CB8A-DE44-8377-1A9E1591A9F4}"/>
              </a:ext>
            </a:extLst>
          </p:cNvPr>
          <p:cNvSpPr/>
          <p:nvPr/>
        </p:nvSpPr>
        <p:spPr>
          <a:xfrm>
            <a:off x="463826" y="437322"/>
            <a:ext cx="1736035" cy="6228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6" name="Picture 5">
            <a:extLst>
              <a:ext uri="{FF2B5EF4-FFF2-40B4-BE49-F238E27FC236}">
                <a16:creationId xmlns:a16="http://schemas.microsoft.com/office/drawing/2014/main" id="{4C55243B-A080-1446-8AE5-E54FFE3BD1E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63826" y="437322"/>
            <a:ext cx="1380370" cy="622852"/>
          </a:xfrm>
          <a:prstGeom prst="rect">
            <a:avLst/>
          </a:prstGeom>
        </p:spPr>
      </p:pic>
    </p:spTree>
    <p:extLst>
      <p:ext uri="{BB962C8B-B14F-4D97-AF65-F5344CB8AC3E}">
        <p14:creationId xmlns:p14="http://schemas.microsoft.com/office/powerpoint/2010/main" val="1946601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ext, person, electronics&#10;&#10;Description automatically generated">
            <a:extLst>
              <a:ext uri="{FF2B5EF4-FFF2-40B4-BE49-F238E27FC236}">
                <a16:creationId xmlns:a16="http://schemas.microsoft.com/office/drawing/2014/main" id="{55891D15-D73C-4B0A-BA3B-AFE5A67F777E}"/>
              </a:ext>
            </a:extLst>
          </p:cNvPr>
          <p:cNvPicPr>
            <a:picLocks noGrp="1" noChangeAspect="1"/>
          </p:cNvPicPr>
          <p:nvPr>
            <p:ph type="pic" sz="quarter" idx="14"/>
          </p:nvPr>
        </p:nvPicPr>
        <p:blipFill>
          <a:blip r:embed="rId3"/>
          <a:srcRect l="20370" r="20370"/>
          <a:stretch>
            <a:fillRect/>
          </a:stretch>
        </p:blipFill>
        <p:spPr/>
      </p:pic>
      <p:sp>
        <p:nvSpPr>
          <p:cNvPr id="3" name="Title 2">
            <a:extLst>
              <a:ext uri="{FF2B5EF4-FFF2-40B4-BE49-F238E27FC236}">
                <a16:creationId xmlns:a16="http://schemas.microsoft.com/office/drawing/2014/main" id="{83975A02-3DC3-44A5-AC4D-8F5A123BB688}"/>
              </a:ext>
            </a:extLst>
          </p:cNvPr>
          <p:cNvSpPr>
            <a:spLocks noGrp="1"/>
          </p:cNvSpPr>
          <p:nvPr>
            <p:ph type="title"/>
          </p:nvPr>
        </p:nvSpPr>
        <p:spPr/>
        <p:txBody>
          <a:bodyPr>
            <a:normAutofit/>
          </a:bodyPr>
          <a:lstStyle/>
          <a:p>
            <a:r>
              <a:rPr lang="en-GB"/>
              <a:t>A HEIGHTENED SENSE OF WANDERLUST</a:t>
            </a:r>
          </a:p>
        </p:txBody>
      </p:sp>
      <p:sp>
        <p:nvSpPr>
          <p:cNvPr id="8" name="Content Placeholder 7">
            <a:extLst>
              <a:ext uri="{FF2B5EF4-FFF2-40B4-BE49-F238E27FC236}">
                <a16:creationId xmlns:a16="http://schemas.microsoft.com/office/drawing/2014/main" id="{8E276DD3-FC52-4E6E-9346-C0B6BB00E190}"/>
              </a:ext>
            </a:extLst>
          </p:cNvPr>
          <p:cNvSpPr>
            <a:spLocks noGrp="1"/>
          </p:cNvSpPr>
          <p:nvPr>
            <p:ph idx="1"/>
          </p:nvPr>
        </p:nvSpPr>
        <p:spPr/>
        <p:txBody>
          <a:bodyPr/>
          <a:lstStyle/>
          <a:p>
            <a:pPr marL="0" lv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#1</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going on holiday was what we missed the most in 2020</a:t>
            </a: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1/3</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plan to spend more on a holiday in 2021</a:t>
            </a: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41%</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are most looking forward to exploring the world and seeing new places in 2021</a:t>
            </a:r>
          </a:p>
          <a:p>
            <a:endParaRPr lang="en-GB" dirty="0"/>
          </a:p>
        </p:txBody>
      </p:sp>
      <p:sp>
        <p:nvSpPr>
          <p:cNvPr id="9" name="Text Placeholder 8">
            <a:extLst>
              <a:ext uri="{FF2B5EF4-FFF2-40B4-BE49-F238E27FC236}">
                <a16:creationId xmlns:a16="http://schemas.microsoft.com/office/drawing/2014/main" id="{B2550996-82EE-44A9-9D05-6048949F6DCC}"/>
              </a:ext>
            </a:extLst>
          </p:cNvPr>
          <p:cNvSpPr>
            <a:spLocks noGrp="1"/>
          </p:cNvSpPr>
          <p:nvPr>
            <p:ph type="body" sz="quarter" idx="13"/>
          </p:nvPr>
        </p:nvSpPr>
        <p:spPr/>
        <p:txBody>
          <a:bodyPr/>
          <a:lstStyle/>
          <a:p>
            <a:r>
              <a:rPr lang="en-GB"/>
              <a:t>Source: JCDecaux Sentiment Tracker 2021, Conde Nast x JCDecaux Travel Study 2021</a:t>
            </a:r>
          </a:p>
        </p:txBody>
      </p:sp>
    </p:spTree>
    <p:extLst>
      <p:ext uri="{BB962C8B-B14F-4D97-AF65-F5344CB8AC3E}">
        <p14:creationId xmlns:p14="http://schemas.microsoft.com/office/powerpoint/2010/main" val="3220035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 indoor, store, several&#10;&#10;Description automatically generated">
            <a:extLst>
              <a:ext uri="{FF2B5EF4-FFF2-40B4-BE49-F238E27FC236}">
                <a16:creationId xmlns:a16="http://schemas.microsoft.com/office/drawing/2014/main" id="{C1DE331E-03F5-4128-A63A-D0EDCD537128}"/>
              </a:ext>
            </a:extLst>
          </p:cNvPr>
          <p:cNvPicPr>
            <a:picLocks noGrp="1" noChangeAspect="1"/>
          </p:cNvPicPr>
          <p:nvPr>
            <p:ph type="pic" sz="quarter" idx="14"/>
          </p:nvPr>
        </p:nvPicPr>
        <p:blipFill rotWithShape="1">
          <a:blip r:embed="rId3"/>
          <a:srcRect l="15722" t="1991" r="26198"/>
          <a:stretch/>
        </p:blipFill>
        <p:spPr>
          <a:xfrm>
            <a:off x="6096000" y="0"/>
            <a:ext cx="6095999" cy="6858000"/>
          </a:xfrm>
        </p:spPr>
      </p:pic>
      <p:sp>
        <p:nvSpPr>
          <p:cNvPr id="3" name="Title 2">
            <a:extLst>
              <a:ext uri="{FF2B5EF4-FFF2-40B4-BE49-F238E27FC236}">
                <a16:creationId xmlns:a16="http://schemas.microsoft.com/office/drawing/2014/main" id="{FCFF2117-7C0F-492E-8F33-EA00A10D8B3C}"/>
              </a:ext>
            </a:extLst>
          </p:cNvPr>
          <p:cNvSpPr>
            <a:spLocks noGrp="1"/>
          </p:cNvSpPr>
          <p:nvPr>
            <p:ph type="title"/>
          </p:nvPr>
        </p:nvSpPr>
        <p:spPr/>
        <p:txBody>
          <a:bodyPr/>
          <a:lstStyle/>
          <a:p>
            <a:r>
              <a:rPr lang="en-GB"/>
              <a:t>GIVEN THE GREEN LIGHT</a:t>
            </a:r>
          </a:p>
        </p:txBody>
      </p:sp>
      <p:sp>
        <p:nvSpPr>
          <p:cNvPr id="4" name="Content Placeholder 3">
            <a:extLst>
              <a:ext uri="{FF2B5EF4-FFF2-40B4-BE49-F238E27FC236}">
                <a16:creationId xmlns:a16="http://schemas.microsoft.com/office/drawing/2014/main" id="{C226AD0C-6AC5-4EE1-B1C7-3A5F7E0F4B20}"/>
              </a:ext>
            </a:extLst>
          </p:cNvPr>
          <p:cNvSpPr>
            <a:spLocks noGrp="1"/>
          </p:cNvSpPr>
          <p:nvPr>
            <p:ph idx="1"/>
          </p:nvPr>
        </p:nvSpPr>
        <p:spPr/>
        <p:txBody>
          <a:bodyPr/>
          <a:lstStyle/>
          <a:p>
            <a:pPr marL="0" lv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6.7x</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increase in bookings to Balearic Islands following green list announcement</a:t>
            </a: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11.5 days</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avg trip length, </a:t>
            </a:r>
            <a:r>
              <a:rPr lang="en-US" b="1" kern="0" spc="600" dirty="0">
                <a:solidFill>
                  <a:srgbClr val="1C1C1C"/>
                </a:solidFill>
                <a:latin typeface="Arial" panose="020B0604020202020204" pitchFamily="34" charset="0"/>
                <a:cs typeface="Arial" panose="020B0604020202020204" pitchFamily="34" charset="0"/>
              </a:rPr>
              <a:t>+17% </a:t>
            </a:r>
            <a:r>
              <a:rPr lang="en-US" kern="0" spc="600" dirty="0">
                <a:solidFill>
                  <a:srgbClr val="1C1C1C"/>
                </a:solidFill>
                <a:latin typeface="Arial" panose="020B0604020202020204" pitchFamily="34" charset="0"/>
                <a:cs typeface="Arial" panose="020B0604020202020204" pitchFamily="34" charset="0"/>
              </a:rPr>
              <a:t>longer than pre-pandemic</a:t>
            </a: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indent="0">
              <a:lnSpc>
                <a:spcPct val="100000"/>
              </a:lnSpc>
              <a:spcBef>
                <a:spcPts val="0"/>
              </a:spcBef>
              <a:buNone/>
              <a:defRPr/>
            </a:pPr>
            <a:r>
              <a:rPr lang="en-US" sz="4000" b="1" kern="0" spc="-150" dirty="0">
                <a:solidFill>
                  <a:schemeClr val="accent1"/>
                </a:solidFill>
                <a:latin typeface="Arial" panose="020B0604020202020204" pitchFamily="34" charset="0"/>
                <a:cs typeface="Arial" panose="020B0604020202020204" pitchFamily="34" charset="0"/>
              </a:rPr>
              <a:t>150%</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increase in private jet bookings</a:t>
            </a:r>
          </a:p>
          <a:p>
            <a:pPr marL="0" indent="0">
              <a:buNone/>
            </a:pPr>
            <a:endParaRPr lang="en-GB" dirty="0"/>
          </a:p>
        </p:txBody>
      </p:sp>
      <p:sp>
        <p:nvSpPr>
          <p:cNvPr id="5" name="Text Placeholder 4">
            <a:extLst>
              <a:ext uri="{FF2B5EF4-FFF2-40B4-BE49-F238E27FC236}">
                <a16:creationId xmlns:a16="http://schemas.microsoft.com/office/drawing/2014/main" id="{594387A3-B25B-4BCC-965C-2028481D9A45}"/>
              </a:ext>
            </a:extLst>
          </p:cNvPr>
          <p:cNvSpPr>
            <a:spLocks noGrp="1"/>
          </p:cNvSpPr>
          <p:nvPr>
            <p:ph type="body" sz="quarter" idx="13"/>
          </p:nvPr>
        </p:nvSpPr>
        <p:spPr/>
        <p:txBody>
          <a:bodyPr/>
          <a:lstStyle/>
          <a:p>
            <a:r>
              <a:rPr lang="en-GB"/>
              <a:t>Source: </a:t>
            </a:r>
            <a:r>
              <a:rPr lang="en-GB" err="1"/>
              <a:t>ForwardKeys</a:t>
            </a:r>
            <a:r>
              <a:rPr lang="en-GB"/>
              <a:t> 2021</a:t>
            </a:r>
          </a:p>
        </p:txBody>
      </p:sp>
    </p:spTree>
    <p:extLst>
      <p:ext uri="{BB962C8B-B14F-4D97-AF65-F5344CB8AC3E}">
        <p14:creationId xmlns:p14="http://schemas.microsoft.com/office/powerpoint/2010/main" val="275236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water&#10;&#10;Description automatically generated">
            <a:extLst>
              <a:ext uri="{FF2B5EF4-FFF2-40B4-BE49-F238E27FC236}">
                <a16:creationId xmlns:a16="http://schemas.microsoft.com/office/drawing/2014/main" id="{F6B2C0B6-5CD4-46E7-A7A2-D774EBF28ECD}"/>
              </a:ext>
            </a:extLst>
          </p:cNvPr>
          <p:cNvPicPr>
            <a:picLocks noGrp="1" noChangeAspect="1"/>
          </p:cNvPicPr>
          <p:nvPr>
            <p:ph type="pic" sz="quarter" idx="14"/>
          </p:nvPr>
        </p:nvPicPr>
        <p:blipFill rotWithShape="1">
          <a:blip r:embed="rId3"/>
          <a:srcRect r="33333"/>
          <a:stretch/>
        </p:blipFill>
        <p:spPr>
          <a:xfrm>
            <a:off x="6096000" y="0"/>
            <a:ext cx="6095999" cy="6858000"/>
          </a:xfrm>
        </p:spPr>
      </p:pic>
      <p:sp>
        <p:nvSpPr>
          <p:cNvPr id="3" name="Title 2">
            <a:extLst>
              <a:ext uri="{FF2B5EF4-FFF2-40B4-BE49-F238E27FC236}">
                <a16:creationId xmlns:a16="http://schemas.microsoft.com/office/drawing/2014/main" id="{1F8D0D26-F803-41DD-9098-336732AE83C4}"/>
              </a:ext>
            </a:extLst>
          </p:cNvPr>
          <p:cNvSpPr>
            <a:spLocks noGrp="1"/>
          </p:cNvSpPr>
          <p:nvPr>
            <p:ph type="title"/>
          </p:nvPr>
        </p:nvSpPr>
        <p:spPr/>
        <p:txBody>
          <a:bodyPr>
            <a:noAutofit/>
          </a:bodyPr>
          <a:lstStyle/>
          <a:p>
            <a:r>
              <a:rPr lang="en-GB"/>
              <a:t>SPENDING MORE ON TRAVEL</a:t>
            </a:r>
          </a:p>
        </p:txBody>
      </p:sp>
      <p:sp>
        <p:nvSpPr>
          <p:cNvPr id="4" name="Content Placeholder 3">
            <a:extLst>
              <a:ext uri="{FF2B5EF4-FFF2-40B4-BE49-F238E27FC236}">
                <a16:creationId xmlns:a16="http://schemas.microsoft.com/office/drawing/2014/main" id="{C245840D-6762-4BCB-9394-2DF5FD8D53F4}"/>
              </a:ext>
            </a:extLst>
          </p:cNvPr>
          <p:cNvSpPr>
            <a:spLocks noGrp="1"/>
          </p:cNvSpPr>
          <p:nvPr>
            <p:ph idx="1"/>
          </p:nvPr>
        </p:nvSpPr>
        <p:spPr>
          <a:xfrm>
            <a:off x="695326" y="1925053"/>
            <a:ext cx="5221287" cy="4383672"/>
          </a:xfrm>
        </p:spPr>
        <p:txBody>
          <a:bodyPr/>
          <a:lstStyle/>
          <a:p>
            <a:pPr marL="0" indent="0" fontAlgn="base">
              <a:lnSpc>
                <a:spcPct val="100000"/>
              </a:lnSpc>
              <a:spcBef>
                <a:spcPts val="0"/>
              </a:spcBef>
              <a:buNone/>
              <a:defRPr/>
            </a:pPr>
            <a:r>
              <a:rPr lang="en-GB" sz="4000" b="1" kern="0" spc="-150" dirty="0">
                <a:solidFill>
                  <a:schemeClr val="accent1"/>
                </a:solidFill>
                <a:latin typeface="Arial" panose="020B0604020202020204" pitchFamily="34" charset="0"/>
                <a:cs typeface="Arial" panose="020B0604020202020204" pitchFamily="34" charset="0"/>
              </a:rPr>
              <a:t>Over 1/3 </a:t>
            </a:r>
          </a:p>
          <a:p>
            <a:pPr marL="0" indent="0" fontAlgn="base">
              <a:lnSpc>
                <a:spcPct val="100000"/>
              </a:lnSpc>
              <a:spcBef>
                <a:spcPts val="0"/>
              </a:spcBef>
              <a:buNone/>
              <a:defRPr/>
            </a:pPr>
            <a:r>
              <a:rPr lang="en-GB" kern="0" spc="600" dirty="0">
                <a:solidFill>
                  <a:srgbClr val="1C1C1C"/>
                </a:solidFill>
                <a:latin typeface="Arial" panose="020B0604020202020204" pitchFamily="34" charset="0"/>
                <a:cs typeface="Arial" panose="020B0604020202020204" pitchFamily="34" charset="0"/>
              </a:rPr>
              <a:t>expect to spend more on their holiday in 2021</a:t>
            </a:r>
            <a:br>
              <a:rPr lang="en-GB" sz="4000" b="1" kern="0" spc="-150" dirty="0">
                <a:solidFill>
                  <a:srgbClr val="8866BD"/>
                </a:solidFill>
                <a:latin typeface="Arial" panose="020B0604020202020204" pitchFamily="34" charset="0"/>
                <a:cs typeface="Arial" panose="020B0604020202020204" pitchFamily="34" charset="0"/>
              </a:rPr>
            </a:br>
            <a:r>
              <a:rPr lang="en-GB" spc="300" dirty="0"/>
              <a:t>​</a:t>
            </a:r>
          </a:p>
          <a:p>
            <a:pPr marL="0" indent="0" fontAlgn="base">
              <a:buNone/>
            </a:pPr>
            <a:r>
              <a:rPr lang="en-GB" b="1" spc="300" dirty="0">
                <a:solidFill>
                  <a:schemeClr val="accent1"/>
                </a:solidFill>
              </a:rPr>
              <a:t>37% </a:t>
            </a:r>
            <a:r>
              <a:rPr lang="en-GB" kern="0" spc="300" dirty="0">
                <a:solidFill>
                  <a:srgbClr val="1C1C1C"/>
                </a:solidFill>
                <a:latin typeface="Arial" panose="020B0604020202020204" pitchFamily="34" charset="0"/>
                <a:cs typeface="Arial" panose="020B0604020202020204" pitchFamily="34" charset="0"/>
              </a:rPr>
              <a:t>will spend more on </a:t>
            </a:r>
            <a:r>
              <a:rPr lang="en-GB" b="1" kern="0" spc="300" dirty="0">
                <a:solidFill>
                  <a:srgbClr val="1C1C1C"/>
                </a:solidFill>
                <a:latin typeface="Arial" panose="020B0604020202020204" pitchFamily="34" charset="0"/>
                <a:cs typeface="Arial" panose="020B0604020202020204" pitchFamily="34" charset="0"/>
              </a:rPr>
              <a:t>flight upgrades</a:t>
            </a:r>
            <a:r>
              <a:rPr lang="en-US" kern="0" spc="300" dirty="0">
                <a:solidFill>
                  <a:srgbClr val="1C1C1C"/>
                </a:solidFill>
                <a:latin typeface="Arial" panose="020B0604020202020204" pitchFamily="34" charset="0"/>
                <a:cs typeface="Arial" panose="020B0604020202020204" pitchFamily="34" charset="0"/>
              </a:rPr>
              <a:t>​</a:t>
            </a:r>
          </a:p>
          <a:p>
            <a:pPr marL="0" indent="0" fontAlgn="base">
              <a:buNone/>
            </a:pPr>
            <a:r>
              <a:rPr lang="en-GB" b="1" spc="300" dirty="0">
                <a:solidFill>
                  <a:schemeClr val="accent1"/>
                </a:solidFill>
              </a:rPr>
              <a:t>41%</a:t>
            </a:r>
            <a:r>
              <a:rPr lang="en-GB" spc="300" dirty="0">
                <a:solidFill>
                  <a:schemeClr val="accent1"/>
                </a:solidFill>
              </a:rPr>
              <a:t> </a:t>
            </a:r>
            <a:r>
              <a:rPr lang="en-GB" spc="300" dirty="0"/>
              <a:t>will spend more on </a:t>
            </a:r>
            <a:r>
              <a:rPr lang="en-GB" b="1" spc="300" dirty="0"/>
              <a:t>better quality accommodation</a:t>
            </a:r>
            <a:r>
              <a:rPr lang="en-US" spc="300" dirty="0"/>
              <a:t>​</a:t>
            </a:r>
          </a:p>
          <a:p>
            <a:pPr marL="0" indent="0" fontAlgn="base">
              <a:buNone/>
            </a:pPr>
            <a:r>
              <a:rPr lang="en-GB" b="1" spc="300" dirty="0">
                <a:solidFill>
                  <a:schemeClr val="accent1"/>
                </a:solidFill>
              </a:rPr>
              <a:t>33%</a:t>
            </a:r>
            <a:r>
              <a:rPr lang="en-GB" spc="300" dirty="0">
                <a:solidFill>
                  <a:schemeClr val="accent1"/>
                </a:solidFill>
              </a:rPr>
              <a:t> </a:t>
            </a:r>
            <a:r>
              <a:rPr lang="en-GB" spc="300" dirty="0"/>
              <a:t>will spend more to </a:t>
            </a:r>
            <a:r>
              <a:rPr lang="en-GB" b="1" spc="300" dirty="0"/>
              <a:t>increase the duration </a:t>
            </a:r>
            <a:r>
              <a:rPr lang="en-GB" spc="300" dirty="0"/>
              <a:t>of their holiday</a:t>
            </a:r>
          </a:p>
          <a:p>
            <a:pPr marL="0" indent="0">
              <a:buNone/>
            </a:pPr>
            <a:endParaRPr lang="en-GB" dirty="0"/>
          </a:p>
        </p:txBody>
      </p:sp>
      <p:sp>
        <p:nvSpPr>
          <p:cNvPr id="5" name="Text Placeholder 4">
            <a:extLst>
              <a:ext uri="{FF2B5EF4-FFF2-40B4-BE49-F238E27FC236}">
                <a16:creationId xmlns:a16="http://schemas.microsoft.com/office/drawing/2014/main" id="{65536F1D-470F-489A-86D1-171680D789F3}"/>
              </a:ext>
            </a:extLst>
          </p:cNvPr>
          <p:cNvSpPr>
            <a:spLocks noGrp="1"/>
          </p:cNvSpPr>
          <p:nvPr>
            <p:ph type="body" sz="quarter" idx="13"/>
          </p:nvPr>
        </p:nvSpPr>
        <p:spPr/>
        <p:txBody>
          <a:bodyPr/>
          <a:lstStyle/>
          <a:p>
            <a:r>
              <a:rPr lang="en-GB"/>
              <a:t>Source: Conde Nast x JCDecaux Travel Study 2021</a:t>
            </a:r>
          </a:p>
        </p:txBody>
      </p:sp>
    </p:spTree>
    <p:extLst>
      <p:ext uri="{BB962C8B-B14F-4D97-AF65-F5344CB8AC3E}">
        <p14:creationId xmlns:p14="http://schemas.microsoft.com/office/powerpoint/2010/main" val="1314080786"/>
      </p:ext>
    </p:extLst>
  </p:cSld>
  <p:clrMapOvr>
    <a:masterClrMapping/>
  </p:clrMapOvr>
</p:sld>
</file>

<file path=ppt/theme/theme1.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383</Words>
  <Application>Microsoft Office PowerPoint</Application>
  <PresentationFormat>Widescreen</PresentationFormat>
  <Paragraphs>37</Paragraphs>
  <Slides>4</Slides>
  <Notes>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vt:i4>
      </vt:variant>
    </vt:vector>
  </HeadingPairs>
  <TitlesOfParts>
    <vt:vector size="9" baseType="lpstr">
      <vt:lpstr>Arial</vt:lpstr>
      <vt:lpstr>Calibri</vt:lpstr>
      <vt:lpstr>Century Gothic Regular</vt:lpstr>
      <vt:lpstr>1_JCDecaux_Theme_2018</vt:lpstr>
      <vt:lpstr>1 - JCDecaux</vt:lpstr>
      <vt:lpstr>THE GREEN LIGHT FOR HOLIDAYS</vt:lpstr>
      <vt:lpstr>A HEIGHTENED SENSE OF WANDERLUST</vt:lpstr>
      <vt:lpstr>GIVEN THE GREEN LIGHT</vt:lpstr>
      <vt:lpstr>SPENDING MORE ON TRAVEL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TRAVEL FOCUS</dc:title>
  <dc:creator>Hensey, Sinead</dc:creator>
  <cp:lastModifiedBy>Hensey, Sinead</cp:lastModifiedBy>
  <cp:revision>2</cp:revision>
  <dcterms:created xsi:type="dcterms:W3CDTF">2021-02-03T15:20:20Z</dcterms:created>
  <dcterms:modified xsi:type="dcterms:W3CDTF">2021-07-19T10:45:12Z</dcterms:modified>
</cp:coreProperties>
</file>