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0" r:id="rId2"/>
  </p:sldMasterIdLst>
  <p:notesMasterIdLst>
    <p:notesMasterId r:id="rId13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93" d="100"/>
          <a:sy n="93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“This is more important to me now vs pre pandemic”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Having my own car is important</c:v>
                </c:pt>
                <c:pt idx="1">
                  <c:v>Useful for visiting friends / family</c:v>
                </c:pt>
                <c:pt idx="2">
                  <c:v>Useful for leisure activities</c:v>
                </c:pt>
                <c:pt idx="3">
                  <c:v>Having occasional access important to me</c:v>
                </c:pt>
                <c:pt idx="4">
                  <c:v>Useful for my work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0.47357926000000006</c:v>
                </c:pt>
                <c:pt idx="1">
                  <c:v>0.47058823999999999</c:v>
                </c:pt>
                <c:pt idx="2">
                  <c:v>0.43768693999999997</c:v>
                </c:pt>
                <c:pt idx="3">
                  <c:v>0.43070786999999999</c:v>
                </c:pt>
                <c:pt idx="4">
                  <c:v>0.32303091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CC-463A-B221-8C2057AC8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969520"/>
        <c:axId val="469969128"/>
      </c:barChart>
      <c:catAx>
        <c:axId val="46996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969128"/>
        <c:crosses val="autoZero"/>
        <c:auto val="1"/>
        <c:lblAlgn val="ctr"/>
        <c:lblOffset val="100"/>
        <c:noMultiLvlLbl val="0"/>
      </c:catAx>
      <c:valAx>
        <c:axId val="4699691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6996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15" b="0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GB" sz="1000" dirty="0">
                <a:latin typeface="+mn-lt"/>
              </a:rPr>
              <a:t>How much more information would you like to receive from companies in the motors category?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How much more information would you like to receive from companies in the motors category? 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Jul</c:v>
                </c:pt>
                <c:pt idx="1">
                  <c:v>Jul</c:v>
                </c:pt>
                <c:pt idx="2">
                  <c:v>Aug</c:v>
                </c:pt>
                <c:pt idx="3">
                  <c:v>Aug</c:v>
                </c:pt>
                <c:pt idx="4">
                  <c:v>Sep</c:v>
                </c:pt>
                <c:pt idx="5">
                  <c:v>Sep</c:v>
                </c:pt>
                <c:pt idx="6">
                  <c:v>Oct</c:v>
                </c:pt>
                <c:pt idx="7">
                  <c:v>Oct</c:v>
                </c:pt>
                <c:pt idx="8">
                  <c:v>Nov</c:v>
                </c:pt>
                <c:pt idx="9">
                  <c:v>Nov</c:v>
                </c:pt>
                <c:pt idx="10">
                  <c:v>Dec</c:v>
                </c:pt>
                <c:pt idx="11">
                  <c:v>Dec</c:v>
                </c:pt>
                <c:pt idx="12">
                  <c:v>Jan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1.2740269480702924</c:v>
                </c:pt>
                <c:pt idx="1">
                  <c:v>1.1263136787288091</c:v>
                </c:pt>
                <c:pt idx="2">
                  <c:v>0.94167209205195512</c:v>
                </c:pt>
                <c:pt idx="3">
                  <c:v>1.1355457580626518</c:v>
                </c:pt>
                <c:pt idx="4">
                  <c:v>0.89551169538274156</c:v>
                </c:pt>
                <c:pt idx="5">
                  <c:v>1.0709212027257529</c:v>
                </c:pt>
                <c:pt idx="6">
                  <c:v>0.89551169538274156</c:v>
                </c:pt>
                <c:pt idx="7">
                  <c:v>0.88627961604889893</c:v>
                </c:pt>
                <c:pt idx="8">
                  <c:v>0.9047437747165844</c:v>
                </c:pt>
                <c:pt idx="9">
                  <c:v>0.96013625071964048</c:v>
                </c:pt>
                <c:pt idx="10">
                  <c:v>0.79316569477490151</c:v>
                </c:pt>
                <c:pt idx="11">
                  <c:v>0.87355328700799018</c:v>
                </c:pt>
                <c:pt idx="12">
                  <c:v>1.2426028887545517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F2-4448-9FDC-1879ACC0552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15248040"/>
        <c:axId val="411054200"/>
      </c:lineChart>
      <c:catAx>
        <c:axId val="41524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54200"/>
        <c:crosses val="autoZero"/>
        <c:auto val="1"/>
        <c:lblAlgn val="ctr"/>
        <c:lblOffset val="100"/>
        <c:noMultiLvlLbl val="0"/>
      </c:catAx>
      <c:valAx>
        <c:axId val="411054200"/>
        <c:scaling>
          <c:orientation val="minMax"/>
          <c:min val="0.60000000000000009"/>
        </c:scaling>
        <c:delete val="1"/>
        <c:axPos val="l"/>
        <c:numFmt formatCode="0%" sourceLinked="1"/>
        <c:majorTickMark val="none"/>
        <c:minorTickMark val="none"/>
        <c:tickLblPos val="nextTo"/>
        <c:crossAx val="415248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22nd March</c:v>
                </c:pt>
                <c:pt idx="1">
                  <c:v>5th April</c:v>
                </c:pt>
                <c:pt idx="2">
                  <c:v>19th April</c:v>
                </c:pt>
                <c:pt idx="3">
                  <c:v>3rd May</c:v>
                </c:pt>
                <c:pt idx="4">
                  <c:v>17th May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0.7</c:v>
                </c:pt>
                <c:pt idx="1">
                  <c:v>0.75</c:v>
                </c:pt>
                <c:pt idx="2">
                  <c:v>0.72</c:v>
                </c:pt>
                <c:pt idx="3">
                  <c:v>0.75</c:v>
                </c:pt>
                <c:pt idx="4">
                  <c:v>0.78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235-4DB2-9483-5BE61993B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2241176"/>
        <c:axId val="252241568"/>
      </c:lineChart>
      <c:catAx>
        <c:axId val="25224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41568"/>
        <c:crosses val="autoZero"/>
        <c:auto val="1"/>
        <c:lblAlgn val="ctr"/>
        <c:lblOffset val="100"/>
        <c:noMultiLvlLbl val="0"/>
      </c:catAx>
      <c:valAx>
        <c:axId val="252241568"/>
        <c:scaling>
          <c:orientation val="minMax"/>
          <c:max val="0.85000000000000009"/>
          <c:min val="0.6500000000000001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41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8C595-9681-40D3-8A52-3D0C217BC503}" type="datetimeFigureOut">
              <a:rPr lang="en-GB" smtClean="0"/>
              <a:t>03/02/2021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EB3A6-C085-4985-9477-A9F3BDDD6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03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461441-09E5-4360-8BF9-D9C92F2FBE9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686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461441-09E5-4360-8BF9-D9C92F2FBE95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17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22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6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270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7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6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24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0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5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500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708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68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062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5965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50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57872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1968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4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7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65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5854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8770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5640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5432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562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7726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09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541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2497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35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10269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33147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6106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44778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620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643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599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185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106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22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60948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76133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393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462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6993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714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077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39171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21679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109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035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1430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224829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5600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02362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604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21926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695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90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00376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606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614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224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ople walking on a city street&#10;&#10;Description automatically generated">
            <a:extLst>
              <a:ext uri="{FF2B5EF4-FFF2-40B4-BE49-F238E27FC236}">
                <a16:creationId xmlns:a16="http://schemas.microsoft.com/office/drawing/2014/main" xmlns="" id="{E60AD611-6605-E54E-969A-E02D67A3CC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1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081" r="27894" b="17146"/>
          <a:stretch/>
        </p:blipFill>
        <p:spPr>
          <a:xfrm>
            <a:off x="0" y="-192505"/>
            <a:ext cx="12192001" cy="7050505"/>
          </a:xfrm>
          <a:prstGeom prst="rect">
            <a:avLst/>
          </a:prstGeom>
          <a:blipFill dpi="0"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4CDBBD-1E81-504A-A2BE-B411A5750D2F}"/>
              </a:ext>
            </a:extLst>
          </p:cNvPr>
          <p:cNvSpPr/>
          <p:nvPr userDrawn="1"/>
        </p:nvSpPr>
        <p:spPr>
          <a:xfrm>
            <a:off x="0" y="-192504"/>
            <a:ext cx="12192000" cy="7050504"/>
          </a:xfrm>
          <a:prstGeom prst="rect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93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043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46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20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649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232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642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106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70634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161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20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2504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11948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318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567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52647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61334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6046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807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0620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59770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171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836045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42084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065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217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839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1817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9441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xmlns="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xmlns="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9701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xmlns="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09926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xmlns="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xmlns="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2528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29199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1719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816626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90369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445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771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793207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4265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0020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86476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35332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018028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271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369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9525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0526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8628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7999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554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59157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441684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18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8903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5092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618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498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04576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501381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307736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8851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15449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308618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862836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678504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711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3894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5253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6234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173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154589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9059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8960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546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2371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3705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5281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2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9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90.xml"/><Relationship Id="rId34" Type="http://schemas.openxmlformats.org/officeDocument/2006/relationships/slideLayout" Target="../slideLayouts/slideLayout103.xml"/><Relationship Id="rId42" Type="http://schemas.openxmlformats.org/officeDocument/2006/relationships/slideLayout" Target="../slideLayouts/slideLayout111.xml"/><Relationship Id="rId47" Type="http://schemas.openxmlformats.org/officeDocument/2006/relationships/slideLayout" Target="../slideLayouts/slideLayout116.xml"/><Relationship Id="rId50" Type="http://schemas.openxmlformats.org/officeDocument/2006/relationships/slideLayout" Target="../slideLayouts/slideLayout119.xml"/><Relationship Id="rId55" Type="http://schemas.openxmlformats.org/officeDocument/2006/relationships/slideLayout" Target="../slideLayouts/slideLayout124.xml"/><Relationship Id="rId63" Type="http://schemas.openxmlformats.org/officeDocument/2006/relationships/slideLayout" Target="../slideLayouts/slideLayout132.xml"/><Relationship Id="rId68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76.xml"/><Relationship Id="rId7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9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slideLayout" Target="../slideLayouts/slideLayout109.xml"/><Relationship Id="rId45" Type="http://schemas.openxmlformats.org/officeDocument/2006/relationships/slideLayout" Target="../slideLayouts/slideLayout114.xml"/><Relationship Id="rId53" Type="http://schemas.openxmlformats.org/officeDocument/2006/relationships/slideLayout" Target="../slideLayouts/slideLayout122.xml"/><Relationship Id="rId58" Type="http://schemas.openxmlformats.org/officeDocument/2006/relationships/slideLayout" Target="../slideLayouts/slideLayout127.xml"/><Relationship Id="rId66" Type="http://schemas.openxmlformats.org/officeDocument/2006/relationships/slideLayout" Target="../slideLayouts/slideLayout135.xml"/><Relationship Id="rId7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49" Type="http://schemas.openxmlformats.org/officeDocument/2006/relationships/slideLayout" Target="../slideLayouts/slideLayout118.xml"/><Relationship Id="rId57" Type="http://schemas.openxmlformats.org/officeDocument/2006/relationships/slideLayout" Target="../slideLayouts/slideLayout126.xml"/><Relationship Id="rId61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31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113.xml"/><Relationship Id="rId52" Type="http://schemas.openxmlformats.org/officeDocument/2006/relationships/slideLayout" Target="../slideLayouts/slideLayout121.xml"/><Relationship Id="rId60" Type="http://schemas.openxmlformats.org/officeDocument/2006/relationships/slideLayout" Target="../slideLayouts/slideLayout129.xml"/><Relationship Id="rId65" Type="http://schemas.openxmlformats.org/officeDocument/2006/relationships/slideLayout" Target="../slideLayouts/slideLayout134.xml"/><Relationship Id="rId7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Relationship Id="rId43" Type="http://schemas.openxmlformats.org/officeDocument/2006/relationships/slideLayout" Target="../slideLayouts/slideLayout112.xml"/><Relationship Id="rId48" Type="http://schemas.openxmlformats.org/officeDocument/2006/relationships/slideLayout" Target="../slideLayouts/slideLayout117.xml"/><Relationship Id="rId56" Type="http://schemas.openxmlformats.org/officeDocument/2006/relationships/slideLayout" Target="../slideLayouts/slideLayout125.xml"/><Relationship Id="rId64" Type="http://schemas.openxmlformats.org/officeDocument/2006/relationships/slideLayout" Target="../slideLayouts/slideLayout133.xml"/><Relationship Id="rId69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77.xml"/><Relationship Id="rId51" Type="http://schemas.openxmlformats.org/officeDocument/2006/relationships/slideLayout" Target="../slideLayouts/slideLayout120.xml"/><Relationship Id="rId7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46" Type="http://schemas.openxmlformats.org/officeDocument/2006/relationships/slideLayout" Target="../slideLayouts/slideLayout115.xml"/><Relationship Id="rId59" Type="http://schemas.openxmlformats.org/officeDocument/2006/relationships/slideLayout" Target="../slideLayouts/slideLayout128.xml"/><Relationship Id="rId67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89.xml"/><Relationship Id="rId41" Type="http://schemas.openxmlformats.org/officeDocument/2006/relationships/slideLayout" Target="../slideLayouts/slideLayout110.xml"/><Relationship Id="rId54" Type="http://schemas.openxmlformats.org/officeDocument/2006/relationships/slideLayout" Target="../slideLayouts/slideLayout123.xml"/><Relationship Id="rId62" Type="http://schemas.openxmlformats.org/officeDocument/2006/relationships/slideLayout" Target="../slideLayouts/slideLayout131.xml"/><Relationship Id="rId70" Type="http://schemas.openxmlformats.org/officeDocument/2006/relationships/slideLayout" Target="../slideLayouts/slideLayout139.xml"/><Relationship Id="rId75" Type="http://schemas.openxmlformats.org/officeDocument/2006/relationships/theme" Target="../theme/theme2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907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294967295" orient="horz" pos="2160">
          <p15:clr>
            <a:srgbClr val="F26B43"/>
          </p15:clr>
        </p15:guide>
        <p15:guide id="4294967295" pos="3840">
          <p15:clr>
            <a:srgbClr val="F26B43"/>
          </p15:clr>
        </p15:guide>
        <p15:guide id="4294967295" pos="3613">
          <p15:clr>
            <a:srgbClr val="F26B43"/>
          </p15:clr>
        </p15:guide>
        <p15:guide id="4294967295" pos="3386">
          <p15:clr>
            <a:srgbClr val="F26B43"/>
          </p15:clr>
        </p15:guide>
        <p15:guide id="4294967295" pos="3160">
          <p15:clr>
            <a:srgbClr val="F26B43"/>
          </p15:clr>
        </p15:guide>
        <p15:guide id="4294967295" pos="2933">
          <p15:clr>
            <a:srgbClr val="F26B43"/>
          </p15:clr>
        </p15:guide>
        <p15:guide id="4294967295" pos="2706">
          <p15:clr>
            <a:srgbClr val="F26B43"/>
          </p15:clr>
        </p15:guide>
        <p15:guide id="4294967295" pos="2479">
          <p15:clr>
            <a:srgbClr val="F26B43"/>
          </p15:clr>
        </p15:guide>
        <p15:guide id="4294967295" pos="2252">
          <p15:clr>
            <a:srgbClr val="F26B43"/>
          </p15:clr>
        </p15:guide>
        <p15:guide id="4294967295" pos="2026">
          <p15:clr>
            <a:srgbClr val="F26B43"/>
          </p15:clr>
        </p15:guide>
        <p15:guide id="4294967295" pos="1799">
          <p15:clr>
            <a:srgbClr val="F26B43"/>
          </p15:clr>
        </p15:guide>
        <p15:guide id="4294967295" pos="1572">
          <p15:clr>
            <a:srgbClr val="F26B43"/>
          </p15:clr>
        </p15:guide>
        <p15:guide id="4294967295" pos="1345">
          <p15:clr>
            <a:srgbClr val="F26B43"/>
          </p15:clr>
        </p15:guide>
        <p15:guide id="4294967295" pos="1118">
          <p15:clr>
            <a:srgbClr val="F26B43"/>
          </p15:clr>
        </p15:guide>
        <p15:guide id="4294967295" pos="892">
          <p15:clr>
            <a:srgbClr val="F26B43"/>
          </p15:clr>
        </p15:guide>
        <p15:guide id="4294967295" pos="665">
          <p15:clr>
            <a:srgbClr val="F26B43"/>
          </p15:clr>
        </p15:guide>
        <p15:guide id="4294967295" pos="438">
          <p15:clr>
            <a:srgbClr val="F26B43"/>
          </p15:clr>
        </p15:guide>
        <p15:guide id="4294967295" pos="211">
          <p15:clr>
            <a:srgbClr val="F26B43"/>
          </p15:clr>
        </p15:guide>
        <p15:guide id="4294967295" pos="4067">
          <p15:clr>
            <a:srgbClr val="F26B43"/>
          </p15:clr>
        </p15:guide>
        <p15:guide id="4294967295" pos="4294">
          <p15:clr>
            <a:srgbClr val="F26B43"/>
          </p15:clr>
        </p15:guide>
        <p15:guide id="4294967295" pos="4520">
          <p15:clr>
            <a:srgbClr val="F26B43"/>
          </p15:clr>
        </p15:guide>
        <p15:guide id="4294967295" pos="4747">
          <p15:clr>
            <a:srgbClr val="F26B43"/>
          </p15:clr>
        </p15:guide>
        <p15:guide id="4294967295" pos="4974">
          <p15:clr>
            <a:srgbClr val="F26B43"/>
          </p15:clr>
        </p15:guide>
        <p15:guide id="4294967295" pos="5201">
          <p15:clr>
            <a:srgbClr val="F26B43"/>
          </p15:clr>
        </p15:guide>
        <p15:guide id="4294967295" pos="5428">
          <p15:clr>
            <a:srgbClr val="F26B43"/>
          </p15:clr>
        </p15:guide>
        <p15:guide id="4294967295" pos="5654">
          <p15:clr>
            <a:srgbClr val="F26B43"/>
          </p15:clr>
        </p15:guide>
        <p15:guide id="4294967295" pos="5881">
          <p15:clr>
            <a:srgbClr val="F26B43"/>
          </p15:clr>
        </p15:guide>
        <p15:guide id="4294967295" pos="6108">
          <p15:clr>
            <a:srgbClr val="F26B43"/>
          </p15:clr>
        </p15:guide>
        <p15:guide id="4294967295" pos="6335">
          <p15:clr>
            <a:srgbClr val="F26B43"/>
          </p15:clr>
        </p15:guide>
        <p15:guide id="4294967295" pos="6562">
          <p15:clr>
            <a:srgbClr val="F26B43"/>
          </p15:clr>
        </p15:guide>
        <p15:guide id="4294967295" pos="6788">
          <p15:clr>
            <a:srgbClr val="F26B43"/>
          </p15:clr>
        </p15:guide>
        <p15:guide id="4294967295" pos="7015">
          <p15:clr>
            <a:srgbClr val="F26B43"/>
          </p15:clr>
        </p15:guide>
        <p15:guide id="4294967295" pos="7242">
          <p15:clr>
            <a:srgbClr val="F26B43"/>
          </p15:clr>
        </p15:guide>
        <p15:guide id="4294967295" pos="7469">
          <p15:clr>
            <a:srgbClr val="F26B43"/>
          </p15:clr>
        </p15:guide>
        <p15:guide id="4294967295" pos="7680">
          <p15:clr>
            <a:srgbClr val="F26B43"/>
          </p15:clr>
        </p15:guide>
        <p15:guide id="4294967295">
          <p15:clr>
            <a:srgbClr val="F26B43"/>
          </p15:clr>
        </p15:guide>
        <p15:guide id="4294967295" orient="horz" pos="1933">
          <p15:clr>
            <a:srgbClr val="F26B43"/>
          </p15:clr>
        </p15:guide>
        <p15:guide id="4294967295" orient="horz" pos="1706">
          <p15:clr>
            <a:srgbClr val="F26B43"/>
          </p15:clr>
        </p15:guide>
        <p15:guide id="4294967295" orient="horz" pos="1480">
          <p15:clr>
            <a:srgbClr val="F26B43"/>
          </p15:clr>
        </p15:guide>
        <p15:guide id="4294967295" orient="horz" pos="1253">
          <p15:clr>
            <a:srgbClr val="F26B43"/>
          </p15:clr>
        </p15:guide>
        <p15:guide id="4294967295" orient="horz" pos="1026">
          <p15:clr>
            <a:srgbClr val="F26B43"/>
          </p15:clr>
        </p15:guide>
        <p15:guide id="4294967295" orient="horz" pos="799">
          <p15:clr>
            <a:srgbClr val="F26B43"/>
          </p15:clr>
        </p15:guide>
        <p15:guide id="4294967295" orient="horz" pos="572">
          <p15:clr>
            <a:srgbClr val="F26B43"/>
          </p15:clr>
        </p15:guide>
        <p15:guide id="4294967295" orient="horz" pos="346">
          <p15:clr>
            <a:srgbClr val="F26B43"/>
          </p15:clr>
        </p15:guide>
        <p15:guide id="4294967295" orient="horz" pos="119">
          <p15:clr>
            <a:srgbClr val="F26B43"/>
          </p15:clr>
        </p15:guide>
        <p15:guide id="4294967295" orient="horz">
          <p15:clr>
            <a:srgbClr val="F26B43"/>
          </p15:clr>
        </p15:guide>
        <p15:guide id="4294967295" orient="horz" pos="4320">
          <p15:clr>
            <a:srgbClr val="F26B43"/>
          </p15:clr>
        </p15:guide>
        <p15:guide id="4294967295" orient="horz" pos="2387">
          <p15:clr>
            <a:srgbClr val="F26B43"/>
          </p15:clr>
        </p15:guide>
        <p15:guide id="4294967295" orient="horz" pos="2614">
          <p15:clr>
            <a:srgbClr val="F26B43"/>
          </p15:clr>
        </p15:guide>
        <p15:guide id="4294967295" orient="horz" pos="2840">
          <p15:clr>
            <a:srgbClr val="F26B43"/>
          </p15:clr>
        </p15:guide>
        <p15:guide id="4294967295" orient="horz" pos="3067">
          <p15:clr>
            <a:srgbClr val="F26B43"/>
          </p15:clr>
        </p15:guide>
        <p15:guide id="4294967295" orient="horz" pos="3294">
          <p15:clr>
            <a:srgbClr val="F26B43"/>
          </p15:clr>
        </p15:guide>
        <p15:guide id="4294967295" orient="horz" pos="3521">
          <p15:clr>
            <a:srgbClr val="F26B43"/>
          </p15:clr>
        </p15:guide>
        <p15:guide id="4294967295" orient="horz" pos="3748">
          <p15:clr>
            <a:srgbClr val="F26B43"/>
          </p15:clr>
        </p15:guide>
        <p15:guide id="4294967295" orient="horz" pos="3974">
          <p15:clr>
            <a:srgbClr val="F26B43"/>
          </p15:clr>
        </p15:guide>
        <p15:guide id="4294967295" orient="horz" pos="4201">
          <p15:clr>
            <a:srgbClr val="F26B43"/>
          </p15:clr>
        </p15:guide>
        <p15:guide id="4294967295" pos="3500">
          <p15:clr>
            <a:srgbClr val="F26B43"/>
          </p15:clr>
        </p15:guide>
        <p15:guide id="4294967295" pos="3953">
          <p15:clr>
            <a:srgbClr val="F26B43"/>
          </p15:clr>
        </p15:guide>
        <p15:guide id="4294967295" pos="3727">
          <p15:clr>
            <a:srgbClr val="F26B43"/>
          </p15:clr>
        </p15:guide>
        <p15:guide id="4294967295" pos="4180">
          <p15:clr>
            <a:srgbClr val="F26B43"/>
          </p15:clr>
        </p15:guide>
        <p15:guide id="4294967295" orient="horz" pos="2047">
          <p15:clr>
            <a:srgbClr val="F26B43"/>
          </p15:clr>
        </p15:guide>
        <p15:guide id="4294967295" orient="horz" pos="2273">
          <p15:clr>
            <a:srgbClr val="F26B43"/>
          </p15:clr>
        </p15:guide>
        <p15:guide id="4294967295" pos="98">
          <p15:clr>
            <a:srgbClr val="F26B43"/>
          </p15:clr>
        </p15:guide>
        <p15:guide id="4294967295" pos="7582">
          <p15:clr>
            <a:srgbClr val="F26B43"/>
          </p15:clr>
        </p15:guide>
        <p15:guide id="4294967295" orient="horz" pos="4088">
          <p15:clr>
            <a:srgbClr val="F26B43"/>
          </p15:clr>
        </p15:guide>
        <p15:guide id="4294967295" orient="horz" pos="1820">
          <p15:clr>
            <a:srgbClr val="F26B43"/>
          </p15:clr>
        </p15:guide>
        <p15:guide id="4294967295" pos="5541">
          <p15:clr>
            <a:srgbClr val="F26B43"/>
          </p15:clr>
        </p15:guide>
        <p15:guide id="4294967295" pos="3273">
          <p15:clr>
            <a:srgbClr val="F26B43"/>
          </p15:clr>
        </p15:guide>
        <p15:guide id="4294967295" pos="6221">
          <p15:clr>
            <a:srgbClr val="F26B43"/>
          </p15:clr>
        </p15:guide>
        <p15:guide id="4294967295" pos="5995">
          <p15:clr>
            <a:srgbClr val="F26B43"/>
          </p15:clr>
        </p15:guide>
        <p15:guide id="4294967295" pos="2593">
          <p15:clr>
            <a:srgbClr val="F26B43"/>
          </p15:clr>
        </p15:guide>
        <p15:guide id="4294967295" pos="5087">
          <p15:clr>
            <a:srgbClr val="F26B43"/>
          </p15:clr>
        </p15:guide>
        <p15:guide id="4294967295" pos="325">
          <p15:clr>
            <a:srgbClr val="F26B43"/>
          </p15:clr>
        </p15:guide>
        <p15:guide id="4294967295" pos="7355">
          <p15:clr>
            <a:srgbClr val="F26B43"/>
          </p15:clr>
        </p15:guide>
        <p15:guide id="4294967295" pos="2139">
          <p15:clr>
            <a:srgbClr val="F26B43"/>
          </p15:clr>
        </p15:guide>
        <p15:guide id="4294967295" pos="1912">
          <p15:clr>
            <a:srgbClr val="F26B43"/>
          </p15:clr>
        </p15:guide>
        <p15:guide id="4294967295" pos="2366">
          <p15:clr>
            <a:srgbClr val="F26B43"/>
          </p15:clr>
        </p15:guide>
        <p15:guide id="4294967295" pos="5768">
          <p15:clr>
            <a:srgbClr val="F26B43"/>
          </p15:clr>
        </p15:guide>
        <p15:guide id="4294967295" pos="1685">
          <p15:clr>
            <a:srgbClr val="F26B43"/>
          </p15:clr>
        </p15:guide>
        <p15:guide id="4294967295" pos="2819">
          <p15:clr>
            <a:srgbClr val="F26B43"/>
          </p15:clr>
        </p15:guide>
        <p15:guide id="4294967295" pos="3046">
          <p15:clr>
            <a:srgbClr val="F26B43"/>
          </p15:clr>
        </p15:guide>
        <p15:guide id="4294967295" orient="horz" pos="232">
          <p15:clr>
            <a:srgbClr val="F26B43"/>
          </p15:clr>
        </p15:guide>
        <p15:guide id="4294967295" orient="horz" pos="2954">
          <p15:clr>
            <a:srgbClr val="F26B43"/>
          </p15:clr>
        </p15:guide>
        <p15:guide id="4294967295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957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  <p:sldLayoutId id="2147483781" r:id="rId51"/>
    <p:sldLayoutId id="2147483782" r:id="rId52"/>
    <p:sldLayoutId id="2147483783" r:id="rId53"/>
    <p:sldLayoutId id="2147483784" r:id="rId54"/>
    <p:sldLayoutId id="2147483785" r:id="rId55"/>
    <p:sldLayoutId id="2147483786" r:id="rId56"/>
    <p:sldLayoutId id="2147483787" r:id="rId57"/>
    <p:sldLayoutId id="2147483788" r:id="rId58"/>
    <p:sldLayoutId id="2147483789" r:id="rId59"/>
    <p:sldLayoutId id="2147483790" r:id="rId60"/>
    <p:sldLayoutId id="2147483791" r:id="rId61"/>
    <p:sldLayoutId id="2147483792" r:id="rId62"/>
    <p:sldLayoutId id="2147483793" r:id="rId63"/>
    <p:sldLayoutId id="2147483794" r:id="rId64"/>
    <p:sldLayoutId id="2147483795" r:id="rId65"/>
    <p:sldLayoutId id="2147483796" r:id="rId66"/>
    <p:sldLayoutId id="2147483797" r:id="rId67"/>
    <p:sldLayoutId id="2147483798" r:id="rId68"/>
    <p:sldLayoutId id="2147483799" r:id="rId69"/>
    <p:sldLayoutId id="2147483800" r:id="rId70"/>
    <p:sldLayoutId id="2147483801" r:id="rId71"/>
    <p:sldLayoutId id="2147483802" r:id="rId72"/>
    <p:sldLayoutId id="2147483803" r:id="rId73"/>
    <p:sldLayoutId id="2147483804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294967295" orient="horz" pos="2160">
          <p15:clr>
            <a:srgbClr val="F26B43"/>
          </p15:clr>
        </p15:guide>
        <p15:guide id="4294967295" pos="3840">
          <p15:clr>
            <a:srgbClr val="F26B43"/>
          </p15:clr>
        </p15:guide>
        <p15:guide id="4294967295" pos="3613">
          <p15:clr>
            <a:srgbClr val="F26B43"/>
          </p15:clr>
        </p15:guide>
        <p15:guide id="4294967295" pos="3386">
          <p15:clr>
            <a:srgbClr val="F26B43"/>
          </p15:clr>
        </p15:guide>
        <p15:guide id="4294967295" pos="3160">
          <p15:clr>
            <a:srgbClr val="F26B43"/>
          </p15:clr>
        </p15:guide>
        <p15:guide id="4294967295" pos="2933">
          <p15:clr>
            <a:srgbClr val="F26B43"/>
          </p15:clr>
        </p15:guide>
        <p15:guide id="4294967295" pos="2706">
          <p15:clr>
            <a:srgbClr val="F26B43"/>
          </p15:clr>
        </p15:guide>
        <p15:guide id="4294967295" pos="2479">
          <p15:clr>
            <a:srgbClr val="F26B43"/>
          </p15:clr>
        </p15:guide>
        <p15:guide id="4294967295" pos="2252">
          <p15:clr>
            <a:srgbClr val="F26B43"/>
          </p15:clr>
        </p15:guide>
        <p15:guide id="4294967295" pos="2026">
          <p15:clr>
            <a:srgbClr val="F26B43"/>
          </p15:clr>
        </p15:guide>
        <p15:guide id="4294967295" pos="1799">
          <p15:clr>
            <a:srgbClr val="F26B43"/>
          </p15:clr>
        </p15:guide>
        <p15:guide id="4294967295" pos="1572">
          <p15:clr>
            <a:srgbClr val="F26B43"/>
          </p15:clr>
        </p15:guide>
        <p15:guide id="4294967295" pos="1345">
          <p15:clr>
            <a:srgbClr val="F26B43"/>
          </p15:clr>
        </p15:guide>
        <p15:guide id="4294967295" pos="1118">
          <p15:clr>
            <a:srgbClr val="F26B43"/>
          </p15:clr>
        </p15:guide>
        <p15:guide id="4294967295" pos="892">
          <p15:clr>
            <a:srgbClr val="F26B43"/>
          </p15:clr>
        </p15:guide>
        <p15:guide id="4294967295" pos="665">
          <p15:clr>
            <a:srgbClr val="F26B43"/>
          </p15:clr>
        </p15:guide>
        <p15:guide id="4294967295" pos="438">
          <p15:clr>
            <a:srgbClr val="F26B43"/>
          </p15:clr>
        </p15:guide>
        <p15:guide id="4294967295" pos="211">
          <p15:clr>
            <a:srgbClr val="F26B43"/>
          </p15:clr>
        </p15:guide>
        <p15:guide id="4294967295" pos="4067">
          <p15:clr>
            <a:srgbClr val="F26B43"/>
          </p15:clr>
        </p15:guide>
        <p15:guide id="4294967295" pos="4294">
          <p15:clr>
            <a:srgbClr val="F26B43"/>
          </p15:clr>
        </p15:guide>
        <p15:guide id="4294967295" pos="4520">
          <p15:clr>
            <a:srgbClr val="F26B43"/>
          </p15:clr>
        </p15:guide>
        <p15:guide id="4294967295" pos="4747">
          <p15:clr>
            <a:srgbClr val="F26B43"/>
          </p15:clr>
        </p15:guide>
        <p15:guide id="4294967295" pos="4974">
          <p15:clr>
            <a:srgbClr val="F26B43"/>
          </p15:clr>
        </p15:guide>
        <p15:guide id="4294967295" pos="5201">
          <p15:clr>
            <a:srgbClr val="F26B43"/>
          </p15:clr>
        </p15:guide>
        <p15:guide id="4294967295" pos="5428">
          <p15:clr>
            <a:srgbClr val="F26B43"/>
          </p15:clr>
        </p15:guide>
        <p15:guide id="4294967295" pos="5654">
          <p15:clr>
            <a:srgbClr val="F26B43"/>
          </p15:clr>
        </p15:guide>
        <p15:guide id="4294967295" pos="5881">
          <p15:clr>
            <a:srgbClr val="F26B43"/>
          </p15:clr>
        </p15:guide>
        <p15:guide id="4294967295" pos="6108">
          <p15:clr>
            <a:srgbClr val="F26B43"/>
          </p15:clr>
        </p15:guide>
        <p15:guide id="4294967295" pos="6335">
          <p15:clr>
            <a:srgbClr val="F26B43"/>
          </p15:clr>
        </p15:guide>
        <p15:guide id="4294967295" pos="6562">
          <p15:clr>
            <a:srgbClr val="F26B43"/>
          </p15:clr>
        </p15:guide>
        <p15:guide id="4294967295" pos="6788">
          <p15:clr>
            <a:srgbClr val="F26B43"/>
          </p15:clr>
        </p15:guide>
        <p15:guide id="4294967295" pos="7015">
          <p15:clr>
            <a:srgbClr val="F26B43"/>
          </p15:clr>
        </p15:guide>
        <p15:guide id="4294967295" pos="7242">
          <p15:clr>
            <a:srgbClr val="F26B43"/>
          </p15:clr>
        </p15:guide>
        <p15:guide id="4294967295" pos="7469">
          <p15:clr>
            <a:srgbClr val="F26B43"/>
          </p15:clr>
        </p15:guide>
        <p15:guide id="4294967295" pos="7680">
          <p15:clr>
            <a:srgbClr val="F26B43"/>
          </p15:clr>
        </p15:guide>
        <p15:guide id="4294967295">
          <p15:clr>
            <a:srgbClr val="F26B43"/>
          </p15:clr>
        </p15:guide>
        <p15:guide id="4294967295" orient="horz" pos="1933">
          <p15:clr>
            <a:srgbClr val="F26B43"/>
          </p15:clr>
        </p15:guide>
        <p15:guide id="4294967295" orient="horz" pos="1706">
          <p15:clr>
            <a:srgbClr val="F26B43"/>
          </p15:clr>
        </p15:guide>
        <p15:guide id="4294967295" orient="horz" pos="1480">
          <p15:clr>
            <a:srgbClr val="F26B43"/>
          </p15:clr>
        </p15:guide>
        <p15:guide id="4294967295" orient="horz" pos="1253">
          <p15:clr>
            <a:srgbClr val="F26B43"/>
          </p15:clr>
        </p15:guide>
        <p15:guide id="4294967295" orient="horz" pos="1026">
          <p15:clr>
            <a:srgbClr val="F26B43"/>
          </p15:clr>
        </p15:guide>
        <p15:guide id="4294967295" orient="horz" pos="799">
          <p15:clr>
            <a:srgbClr val="F26B43"/>
          </p15:clr>
        </p15:guide>
        <p15:guide id="4294967295" orient="horz" pos="572">
          <p15:clr>
            <a:srgbClr val="F26B43"/>
          </p15:clr>
        </p15:guide>
        <p15:guide id="4294967295" orient="horz" pos="346">
          <p15:clr>
            <a:srgbClr val="F26B43"/>
          </p15:clr>
        </p15:guide>
        <p15:guide id="4294967295" orient="horz" pos="119">
          <p15:clr>
            <a:srgbClr val="F26B43"/>
          </p15:clr>
        </p15:guide>
        <p15:guide id="4294967295" orient="horz">
          <p15:clr>
            <a:srgbClr val="F26B43"/>
          </p15:clr>
        </p15:guide>
        <p15:guide id="4294967295" orient="horz" pos="4320">
          <p15:clr>
            <a:srgbClr val="F26B43"/>
          </p15:clr>
        </p15:guide>
        <p15:guide id="4294967295" orient="horz" pos="2387">
          <p15:clr>
            <a:srgbClr val="F26B43"/>
          </p15:clr>
        </p15:guide>
        <p15:guide id="4294967295" orient="horz" pos="2614">
          <p15:clr>
            <a:srgbClr val="F26B43"/>
          </p15:clr>
        </p15:guide>
        <p15:guide id="4294967295" orient="horz" pos="2840">
          <p15:clr>
            <a:srgbClr val="F26B43"/>
          </p15:clr>
        </p15:guide>
        <p15:guide id="4294967295" orient="horz" pos="3067">
          <p15:clr>
            <a:srgbClr val="F26B43"/>
          </p15:clr>
        </p15:guide>
        <p15:guide id="4294967295" orient="horz" pos="3294">
          <p15:clr>
            <a:srgbClr val="F26B43"/>
          </p15:clr>
        </p15:guide>
        <p15:guide id="4294967295" orient="horz" pos="3521">
          <p15:clr>
            <a:srgbClr val="F26B43"/>
          </p15:clr>
        </p15:guide>
        <p15:guide id="4294967295" orient="horz" pos="3748">
          <p15:clr>
            <a:srgbClr val="F26B43"/>
          </p15:clr>
        </p15:guide>
        <p15:guide id="4294967295" orient="horz" pos="3974">
          <p15:clr>
            <a:srgbClr val="F26B43"/>
          </p15:clr>
        </p15:guide>
        <p15:guide id="4294967295" orient="horz" pos="4201">
          <p15:clr>
            <a:srgbClr val="F26B43"/>
          </p15:clr>
        </p15:guide>
        <p15:guide id="4294967295" pos="3500">
          <p15:clr>
            <a:srgbClr val="F26B43"/>
          </p15:clr>
        </p15:guide>
        <p15:guide id="4294967295" pos="3953">
          <p15:clr>
            <a:srgbClr val="F26B43"/>
          </p15:clr>
        </p15:guide>
        <p15:guide id="4294967295" pos="3727">
          <p15:clr>
            <a:srgbClr val="F26B43"/>
          </p15:clr>
        </p15:guide>
        <p15:guide id="4294967295" pos="4180">
          <p15:clr>
            <a:srgbClr val="F26B43"/>
          </p15:clr>
        </p15:guide>
        <p15:guide id="4294967295" orient="horz" pos="2047">
          <p15:clr>
            <a:srgbClr val="F26B43"/>
          </p15:clr>
        </p15:guide>
        <p15:guide id="4294967295" orient="horz" pos="2273">
          <p15:clr>
            <a:srgbClr val="F26B43"/>
          </p15:clr>
        </p15:guide>
        <p15:guide id="4294967295" pos="98">
          <p15:clr>
            <a:srgbClr val="F26B43"/>
          </p15:clr>
        </p15:guide>
        <p15:guide id="4294967295" pos="7582">
          <p15:clr>
            <a:srgbClr val="F26B43"/>
          </p15:clr>
        </p15:guide>
        <p15:guide id="4294967295" orient="horz" pos="4088">
          <p15:clr>
            <a:srgbClr val="F26B43"/>
          </p15:clr>
        </p15:guide>
        <p15:guide id="4294967295" orient="horz" pos="1820">
          <p15:clr>
            <a:srgbClr val="F26B43"/>
          </p15:clr>
        </p15:guide>
        <p15:guide id="4294967295" pos="5541">
          <p15:clr>
            <a:srgbClr val="F26B43"/>
          </p15:clr>
        </p15:guide>
        <p15:guide id="4294967295" pos="3273">
          <p15:clr>
            <a:srgbClr val="F26B43"/>
          </p15:clr>
        </p15:guide>
        <p15:guide id="4294967295" pos="6221">
          <p15:clr>
            <a:srgbClr val="F26B43"/>
          </p15:clr>
        </p15:guide>
        <p15:guide id="4294967295" pos="5995">
          <p15:clr>
            <a:srgbClr val="F26B43"/>
          </p15:clr>
        </p15:guide>
        <p15:guide id="4294967295" pos="2593">
          <p15:clr>
            <a:srgbClr val="F26B43"/>
          </p15:clr>
        </p15:guide>
        <p15:guide id="4294967295" pos="5087">
          <p15:clr>
            <a:srgbClr val="F26B43"/>
          </p15:clr>
        </p15:guide>
        <p15:guide id="4294967295" pos="325">
          <p15:clr>
            <a:srgbClr val="F26B43"/>
          </p15:clr>
        </p15:guide>
        <p15:guide id="4294967295" pos="7355">
          <p15:clr>
            <a:srgbClr val="F26B43"/>
          </p15:clr>
        </p15:guide>
        <p15:guide id="4294967295" pos="2139">
          <p15:clr>
            <a:srgbClr val="F26B43"/>
          </p15:clr>
        </p15:guide>
        <p15:guide id="4294967295" pos="1912">
          <p15:clr>
            <a:srgbClr val="F26B43"/>
          </p15:clr>
        </p15:guide>
        <p15:guide id="4294967295" pos="2366">
          <p15:clr>
            <a:srgbClr val="F26B43"/>
          </p15:clr>
        </p15:guide>
        <p15:guide id="4294967295" pos="5768">
          <p15:clr>
            <a:srgbClr val="F26B43"/>
          </p15:clr>
        </p15:guide>
        <p15:guide id="4294967295" pos="1685">
          <p15:clr>
            <a:srgbClr val="F26B43"/>
          </p15:clr>
        </p15:guide>
        <p15:guide id="4294967295" pos="2819">
          <p15:clr>
            <a:srgbClr val="F26B43"/>
          </p15:clr>
        </p15:guide>
        <p15:guide id="4294967295" pos="3046">
          <p15:clr>
            <a:srgbClr val="F26B43"/>
          </p15:clr>
        </p15:guide>
        <p15:guide id="4294967295" orient="horz" pos="232">
          <p15:clr>
            <a:srgbClr val="F26B43"/>
          </p15:clr>
        </p15:guide>
        <p15:guide id="4294967295" orient="horz" pos="2954">
          <p15:clr>
            <a:srgbClr val="F26B43"/>
          </p15:clr>
        </p15:guide>
        <p15:guide id="429496729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eveningexpress.co.uk/motoring/car-ownership-will-remain-vital-to-brits-in-post-covid-world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6C081B-9CA8-4218-BC24-343D1289DC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SPRING IN OUR STEP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AUTOMOTIVE FOCUS</a:t>
            </a:r>
          </a:p>
        </p:txBody>
      </p:sp>
    </p:spTree>
    <p:extLst>
      <p:ext uri="{BB962C8B-B14F-4D97-AF65-F5344CB8AC3E}">
        <p14:creationId xmlns:p14="http://schemas.microsoft.com/office/powerpoint/2010/main" val="1693984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GB" dirty="0"/>
              <a:t>MOTORS FOR THE MASSES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37M</a:t>
            </a:r>
            <a:endParaRPr lang="en-US" sz="4000" b="1" kern="0" spc="-150" dirty="0">
              <a:solidFill>
                <a:srgbClr val="00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adults own at least one car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37%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cs typeface="Arial"/>
              </a:rPr>
              <a:t>use a car to get to work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Over 1M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cs typeface="Arial"/>
              </a:rPr>
              <a:t>Brand new cars were built in the UK in 2020 </a:t>
            </a:r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>
                <a:cs typeface="Arial"/>
              </a:rPr>
              <a:t>Source: YouGov Profiles &amp; UK Motors Industry</a:t>
            </a:r>
            <a:endParaRPr lang="en-GB" dirty="0"/>
          </a:p>
        </p:txBody>
      </p:sp>
      <p:pic>
        <p:nvPicPr>
          <p:cNvPr id="1028" name="Picture 4" descr="The grand tour: which Brit car factories you should visit | Autocar">
            <a:extLst>
              <a:ext uri="{FF2B5EF4-FFF2-40B4-BE49-F238E27FC236}">
                <a16:creationId xmlns:a16="http://schemas.microsoft.com/office/drawing/2014/main" xmlns="" id="{6F0FF9F7-FBE1-4A1D-8EB4-B0FBE1BDBE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0"/>
            <a:ext cx="6096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53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GB" dirty="0"/>
              <a:t>TIME FOR A TEST DRIVE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1 in 3</a:t>
            </a:r>
            <a:endParaRPr lang="en-US" sz="4000" b="1" kern="0" spc="-150" dirty="0">
              <a:solidFill>
                <a:srgbClr val="00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owners are considering buying a new car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1 in 10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cs typeface="Arial"/>
              </a:rPr>
              <a:t>UK adults are considering buying a car with lockdown savings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+14%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cs typeface="Arial"/>
              </a:rPr>
              <a:t>increase in intent to upgrade current car vs August 2020</a:t>
            </a:r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>
                <a:cs typeface="Arial"/>
              </a:rPr>
              <a:t>Source: Sentiment Tracker 2021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324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xmlns="" id="{B64130D6-2E4F-4FB7-879A-BCA633A37C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83"/>
          <a:stretch/>
        </p:blipFill>
        <p:spPr>
          <a:xfrm>
            <a:off x="1562100" y="1409700"/>
            <a:ext cx="90678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7753929-5BB6-4CC7-AB47-F1D2C3BF9804}"/>
              </a:ext>
            </a:extLst>
          </p:cNvPr>
          <p:cNvSpPr/>
          <p:nvPr/>
        </p:nvSpPr>
        <p:spPr>
          <a:xfrm>
            <a:off x="7656394" y="2688609"/>
            <a:ext cx="2973506" cy="38645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9112793-42B9-4E49-A0D7-08DA006973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2100" y="763442"/>
            <a:ext cx="9067800" cy="6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4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491B10-2A11-4FF6-B4C9-0736792C9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INCREASED RELIANCE ON CAR OWNERSHIP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32F4D65-DF13-483C-9495-A71C437E35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Source: Sentiment Tracker 2021 &amp;  </a:t>
            </a:r>
            <a:r>
              <a:rPr lang="en-GB" dirty="0" err="1">
                <a:cs typeface="Arial"/>
              </a:rPr>
              <a:t>WhatCar</a:t>
            </a:r>
            <a:r>
              <a:rPr lang="en-GB" dirty="0">
                <a:cs typeface="Arial"/>
              </a:rPr>
              <a:t> Report</a:t>
            </a:r>
            <a:endParaRPr lang="en-GB" dirty="0"/>
          </a:p>
          <a:p>
            <a:endParaRPr lang="en-GB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xmlns="" id="{00CA40F8-FA98-4800-BA02-BE474457693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11229" y="1628775"/>
          <a:ext cx="8085446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F1D18C9-F398-4B79-A3FF-FC436854FE51}"/>
              </a:ext>
            </a:extLst>
          </p:cNvPr>
          <p:cNvSpPr txBox="1">
            <a:spLocks/>
          </p:cNvSpPr>
          <p:nvPr/>
        </p:nvSpPr>
        <p:spPr>
          <a:xfrm>
            <a:off x="695325" y="2688206"/>
            <a:ext cx="2715903" cy="25610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8000" b="1" kern="0" spc="-150" dirty="0">
                <a:solidFill>
                  <a:srgbClr val="00335B"/>
                </a:solidFill>
                <a:cs typeface="Arial"/>
              </a:rPr>
              <a:t>86%</a:t>
            </a:r>
            <a:endParaRPr lang="en-US" sz="8000" b="1" kern="0" spc="-150" dirty="0">
              <a:solidFill>
                <a:srgbClr val="00335B"/>
              </a:solidFill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 panose="020B0604020202020204" pitchFamily="34" charset="0"/>
              </a:rPr>
              <a:t>say they could not support their current lifestyle without a car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391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5D4D4F-0F38-4774-A7C4-093473BDE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INCREASED CAR BRAND CONSIDERATION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2546BF5-2A81-441F-90E2-F73CDBE82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Brand Index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xmlns="" id="{E867F677-7423-4770-8BEA-BDC729B0FAA2}"/>
              </a:ext>
            </a:extLst>
          </p:cNvPr>
          <p:cNvSpPr txBox="1">
            <a:spLocks/>
          </p:cNvSpPr>
          <p:nvPr/>
        </p:nvSpPr>
        <p:spPr>
          <a:xfrm>
            <a:off x="695327" y="1628775"/>
            <a:ext cx="3698034" cy="4679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+11%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/>
              </a:rPr>
              <a:t>increase in Car brand consideration 2021 vs 2020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+40%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/>
              </a:rPr>
              <a:t>surge in Car brand consideration post 1</a:t>
            </a:r>
            <a:r>
              <a:rPr lang="en-US" kern="0" spc="600" baseline="30000" dirty="0">
                <a:solidFill>
                  <a:srgbClr val="1C1C1C"/>
                </a:solidFill>
                <a:cs typeface="Arial"/>
              </a:rPr>
              <a:t>st</a:t>
            </a:r>
            <a:r>
              <a:rPr lang="en-US" kern="0" spc="600" dirty="0">
                <a:solidFill>
                  <a:srgbClr val="1C1C1C"/>
                </a:solidFill>
                <a:cs typeface="Arial"/>
              </a:rPr>
              <a:t> lockdown vs same period in 2019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6B02DEF-3719-4A3B-B19C-AA1F2CCCA99F}"/>
              </a:ext>
            </a:extLst>
          </p:cNvPr>
          <p:cNvGrpSpPr/>
          <p:nvPr/>
        </p:nvGrpSpPr>
        <p:grpSpPr>
          <a:xfrm>
            <a:off x="6095999" y="2162997"/>
            <a:ext cx="5400674" cy="3611505"/>
            <a:chOff x="6369975" y="2135335"/>
            <a:chExt cx="4911047" cy="361150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1A8A722-C57C-461A-9D1C-F07978335F8B}"/>
                </a:ext>
              </a:extLst>
            </p:cNvPr>
            <p:cNvSpPr/>
            <p:nvPr/>
          </p:nvSpPr>
          <p:spPr>
            <a:xfrm>
              <a:off x="6369975" y="2135335"/>
              <a:ext cx="4911047" cy="95380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en-US" sz="2400" b="1" kern="0" spc="300" dirty="0">
                  <a:solidFill>
                    <a:srgbClr val="FFFFFF"/>
                  </a:solidFill>
                  <a:ea typeface="Courier New" charset="0"/>
                  <a:cs typeface="Arial" panose="020B0604020202020204" pitchFamily="34" charset="0"/>
                  <a:sym typeface="Arial Bold" charset="0"/>
                </a:rPr>
                <a:t>AWARENESS</a:t>
              </a:r>
              <a:endParaRPr lang="en-US" sz="240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3249B887-7A86-42B3-BDEC-9E969AFB7416}"/>
                </a:ext>
              </a:extLst>
            </p:cNvPr>
            <p:cNvSpPr/>
            <p:nvPr/>
          </p:nvSpPr>
          <p:spPr>
            <a:xfrm>
              <a:off x="6709021" y="3463583"/>
              <a:ext cx="4232952" cy="94983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en-US" sz="2400" b="1" kern="0" spc="300" dirty="0">
                  <a:solidFill>
                    <a:srgbClr val="FFFFFF"/>
                  </a:solidFill>
                  <a:ea typeface="Courier New" charset="0"/>
                  <a:cs typeface="Arial" panose="020B0604020202020204" pitchFamily="34" charset="0"/>
                  <a:sym typeface="Arial Bold" charset="0"/>
                </a:rPr>
                <a:t>CONSIDERATION</a:t>
              </a:r>
              <a:endParaRPr lang="en-US" sz="240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8BB5621C-D4CC-4C8D-8BB4-D4B372F7B11B}"/>
                </a:ext>
              </a:extLst>
            </p:cNvPr>
            <p:cNvSpPr/>
            <p:nvPr/>
          </p:nvSpPr>
          <p:spPr>
            <a:xfrm>
              <a:off x="7001837" y="4787866"/>
              <a:ext cx="3647323" cy="95897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en-US" sz="2400" b="1" kern="0" spc="300" dirty="0">
                  <a:solidFill>
                    <a:srgbClr val="FFFFFF"/>
                  </a:solidFill>
                  <a:ea typeface="Courier New" charset="0"/>
                  <a:cs typeface="Arial" panose="020B0604020202020204" pitchFamily="34" charset="0"/>
                  <a:sym typeface="Arial Bold" charset="0"/>
                </a:rPr>
                <a:t>ACTIVATION</a:t>
              </a:r>
              <a:endParaRPr lang="en-US" sz="2400" kern="0" dirty="0">
                <a:solidFill>
                  <a:sysClr val="windowText" lastClr="000000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64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0A900A4-EDB9-43D2-B69F-6DE1CDBE02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4"/>
          <a:stretch/>
        </p:blipFill>
        <p:spPr>
          <a:xfrm>
            <a:off x="6096000" y="-4417"/>
            <a:ext cx="6095999" cy="68624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GB" dirty="0"/>
              <a:t>BUOYANT MOTORS </a:t>
            </a:r>
            <a:br>
              <a:rPr lang="en-GB" dirty="0"/>
            </a:br>
            <a:r>
              <a:rPr lang="en-GB" dirty="0"/>
              <a:t>AD-MARKET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£660M</a:t>
            </a:r>
            <a:endParaRPr lang="en-US" sz="4000" b="1" kern="0" spc="-150" dirty="0">
              <a:solidFill>
                <a:srgbClr val="00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Predicted advertising spend within motors sector 2021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+30%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cs typeface="Arial"/>
              </a:rPr>
              <a:t>2021 FC vs 2020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10p in every £1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cs typeface="Arial"/>
              </a:rPr>
              <a:t>of motors ad-spend will be spent in OOH</a:t>
            </a:r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>
                <a:cs typeface="Arial"/>
              </a:rPr>
              <a:t>Source: WARC Nov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345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77E414-CD28-4345-9058-2B1B84183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CONSUMERS WANT TO KNOW MORE - NOW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088C2D1C-29B6-4EFA-B445-DAF34CF3D64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29099" y="1628775"/>
          <a:ext cx="7267575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431F44-0E09-453B-8C17-1EC9FDEAC4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Source: Sentiment Tracker 2021</a:t>
            </a:r>
            <a:endParaRPr lang="en-GB" dirty="0"/>
          </a:p>
          <a:p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911957C5-3BF4-473F-AB3C-FA06B34AD088}"/>
              </a:ext>
            </a:extLst>
          </p:cNvPr>
          <p:cNvCxnSpPr>
            <a:cxnSpLocks/>
          </p:cNvCxnSpPr>
          <p:nvPr/>
        </p:nvCxnSpPr>
        <p:spPr>
          <a:xfrm>
            <a:off x="4514850" y="4011347"/>
            <a:ext cx="6860334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xmlns="" id="{3C17CDCA-83BE-4DD8-A94B-ABADA04B8F2C}"/>
              </a:ext>
            </a:extLst>
          </p:cNvPr>
          <p:cNvSpPr txBox="1">
            <a:spLocks/>
          </p:cNvSpPr>
          <p:nvPr/>
        </p:nvSpPr>
        <p:spPr>
          <a:xfrm>
            <a:off x="695327" y="1628775"/>
            <a:ext cx="3698034" cy="4679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sz="4000" b="1" kern="0" spc="-150" dirty="0">
              <a:solidFill>
                <a:srgbClr val="00335B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sz="4000" b="1" kern="0" spc="-150" dirty="0">
              <a:solidFill>
                <a:srgbClr val="00335B"/>
              </a:solidFill>
              <a:cs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Over 1 in 2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cs typeface="Arial"/>
              </a:rPr>
              <a:t>want to know more or the same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spc="600" dirty="0">
              <a:solidFill>
                <a:srgbClr val="1C1C1C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05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9DD4C374-37AF-490A-BBC7-F20B06FF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MOTORS BRAND TRACKER</a:t>
            </a:r>
            <a:br>
              <a:rPr lang="en-GB" dirty="0"/>
            </a:br>
            <a:r>
              <a:rPr lang="en-GB" sz="2200" b="0" dirty="0">
                <a:solidFill>
                  <a:schemeClr val="accent6"/>
                </a:solidFill>
              </a:rPr>
              <a:t>DIGITAL LARGE FORMAT</a:t>
            </a:r>
            <a:endParaRPr lang="en-GB" b="0" dirty="0">
              <a:solidFill>
                <a:schemeClr val="accent6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73C68B8-DFD9-44F3-A601-71F3E2C9B0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Brand Tracker 2020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1174FEA-6F39-45DF-A9BB-818B845D9C92}"/>
              </a:ext>
            </a:extLst>
          </p:cNvPr>
          <p:cNvGrpSpPr/>
          <p:nvPr/>
        </p:nvGrpSpPr>
        <p:grpSpPr>
          <a:xfrm>
            <a:off x="695324" y="2477360"/>
            <a:ext cx="5221289" cy="2230069"/>
            <a:chOff x="855746" y="2116972"/>
            <a:chExt cx="4149391" cy="175455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00E2EAA1-3CB4-44C3-9673-CFAAB301DD68}"/>
                </a:ext>
              </a:extLst>
            </p:cNvPr>
            <p:cNvSpPr/>
            <p:nvPr/>
          </p:nvSpPr>
          <p:spPr>
            <a:xfrm>
              <a:off x="855746" y="2116972"/>
              <a:ext cx="4149391" cy="497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 b="1" spc="300" dirty="0">
                  <a:solidFill>
                    <a:srgbClr val="FFFFFF"/>
                  </a:solidFill>
                </a:rPr>
                <a:t>AWARENESS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56A9B1D5-143D-43A9-BEE2-E639C8AFFD3F}"/>
                </a:ext>
              </a:extLst>
            </p:cNvPr>
            <p:cNvSpPr/>
            <p:nvPr/>
          </p:nvSpPr>
          <p:spPr>
            <a:xfrm>
              <a:off x="1406441" y="3374218"/>
              <a:ext cx="3048000" cy="497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 b="1" spc="300" dirty="0">
                  <a:solidFill>
                    <a:srgbClr val="FFFFFF"/>
                  </a:solidFill>
                </a:rPr>
                <a:t>CONSIDERATION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4A0592-D390-41E3-A881-72259FC5F601}"/>
              </a:ext>
            </a:extLst>
          </p:cNvPr>
          <p:cNvSpPr txBox="1"/>
          <p:nvPr/>
        </p:nvSpPr>
        <p:spPr>
          <a:xfrm>
            <a:off x="2615096" y="3247883"/>
            <a:ext cx="1381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GB" sz="3600" b="1" dirty="0">
                <a:solidFill>
                  <a:srgbClr val="00335B"/>
                </a:solidFill>
              </a:rPr>
              <a:t>+9%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B47A500-0518-4450-B4D0-DED287FB9AAF}"/>
              </a:ext>
            </a:extLst>
          </p:cNvPr>
          <p:cNvSpPr txBox="1"/>
          <p:nvPr/>
        </p:nvSpPr>
        <p:spPr>
          <a:xfrm>
            <a:off x="2692557" y="4845867"/>
            <a:ext cx="1226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3600" b="1" dirty="0">
                <a:solidFill>
                  <a:srgbClr val="00335B"/>
                </a:solidFill>
              </a:rPr>
              <a:t>+2%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79D47EF1-BC5B-4B63-963D-BCB584F56E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8" name="Content Placeholder 12">
            <a:extLst>
              <a:ext uri="{FF2B5EF4-FFF2-40B4-BE49-F238E27FC236}">
                <a16:creationId xmlns:a16="http://schemas.microsoft.com/office/drawing/2014/main" xmlns="" id="{07A8A20D-A8F7-4662-AA6F-D29D6EE0E0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58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EF84F8-80FC-4E20-9385-8A8D73EF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OUT-OF-HOME SPRINGS BACK</a:t>
            </a:r>
            <a:br>
              <a:rPr lang="en-GB" dirty="0"/>
            </a:br>
            <a:r>
              <a:rPr lang="en-GB" sz="2000" b="0" dirty="0">
                <a:solidFill>
                  <a:schemeClr val="accent6"/>
                </a:solidFill>
              </a:rPr>
              <a:t>ROADSIDE AUDIENCE PREDICTION</a:t>
            </a:r>
            <a:endParaRPr lang="en-GB" b="0" dirty="0">
              <a:solidFill>
                <a:schemeClr val="accent6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F7006BE0-6710-422B-8348-124EC35F25F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5A084A5-4D1F-41A5-982B-6841557913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kern="0" dirty="0">
                <a:solidFill>
                  <a:srgbClr val="1C1C1C"/>
                </a:solidFill>
                <a:cs typeface="Arial"/>
              </a:rPr>
              <a:t>Forecasts based on: Schools &amp; retail return by 22nd March Easter Holidays 1st April – 18th April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8024676"/>
      </p:ext>
    </p:extLst>
  </p:cSld>
  <p:clrMapOvr>
    <a:masterClrMapping/>
  </p:clrMapOvr>
</p:sld>
</file>

<file path=ppt/theme/theme1.xml><?xml version="1.0" encoding="utf-8"?>
<a:theme xmlns:a="http://schemas.openxmlformats.org/drawingml/2006/main" name="1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279</Words>
  <Application>Microsoft Office PowerPoint</Application>
  <PresentationFormat>Widescreen</PresentationFormat>
  <Paragraphs>71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Bold</vt:lpstr>
      <vt:lpstr>Calibri</vt:lpstr>
      <vt:lpstr>Courier New</vt:lpstr>
      <vt:lpstr>1_JCDecaux_Theme_2018</vt:lpstr>
      <vt:lpstr>JCDecaux_Theme_2018</vt:lpstr>
      <vt:lpstr>SPRING IN OUR STEP  AUTOMOTIVE FOCUS</vt:lpstr>
      <vt:lpstr>MOTORS FOR THE MASSES</vt:lpstr>
      <vt:lpstr>TIME FOR A TEST DRIVE</vt:lpstr>
      <vt:lpstr>PowerPoint Presentation</vt:lpstr>
      <vt:lpstr>INCREASED RELIANCE ON CAR OWNERSHIP</vt:lpstr>
      <vt:lpstr>INCREASED CAR BRAND CONSIDERATION</vt:lpstr>
      <vt:lpstr>BUOYANT MOTORS  AD-MARKET</vt:lpstr>
      <vt:lpstr>CONSUMERS WANT TO KNOW MORE - NOW</vt:lpstr>
      <vt:lpstr>MOTORS BRAND TRACKER DIGITAL LARGE FORMAT</vt:lpstr>
      <vt:lpstr>OUT-OF-HOME SPRINGS BACK ROADSIDE AUDIENCE PREDICTION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IN OUR STEP  AUTOMOTIVE FOCUS</dc:title>
  <dc:creator>Hensey, Sinead</dc:creator>
  <cp:lastModifiedBy>Hensey, Sinead</cp:lastModifiedBy>
  <cp:revision>2</cp:revision>
  <dcterms:created xsi:type="dcterms:W3CDTF">2021-02-03T15:00:31Z</dcterms:created>
  <dcterms:modified xsi:type="dcterms:W3CDTF">2021-02-03T15:06:14Z</dcterms:modified>
</cp:coreProperties>
</file>