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xml" ContentType="application/vnd.openxmlformats-officedocument.theme+xml"/>
  <Override PartName="/ppt/slideLayouts/slideLayout1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90" r:id="rId5"/>
    <p:sldMasterId id="2147483800" r:id="rId6"/>
  </p:sldMasterIdLst>
  <p:notesMasterIdLst>
    <p:notesMasterId r:id="rId23"/>
  </p:notesMasterIdLst>
  <p:sldIdLst>
    <p:sldId id="2144445214" r:id="rId7"/>
    <p:sldId id="2144445202" r:id="rId8"/>
    <p:sldId id="2144445219" r:id="rId9"/>
    <p:sldId id="2144445205" r:id="rId10"/>
    <p:sldId id="2144445203" r:id="rId11"/>
    <p:sldId id="2144445231" r:id="rId12"/>
    <p:sldId id="2144445230" r:id="rId13"/>
    <p:sldId id="2144445229" r:id="rId14"/>
    <p:sldId id="1145" r:id="rId15"/>
    <p:sldId id="2144445224" r:id="rId16"/>
    <p:sldId id="2144445220" r:id="rId17"/>
    <p:sldId id="2144445222" r:id="rId18"/>
    <p:sldId id="2144445233" r:id="rId19"/>
    <p:sldId id="460" r:id="rId20"/>
    <p:sldId id="2144445211" r:id="rId21"/>
    <p:sldId id="214444521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7C735F-E522-4689-6D80-CE9E18D5185E}" v="6" dt="2022-11-21T10:03:18.220"/>
    <p1510:client id="{1C3A8322-089B-47F8-85A0-D6DEC4FA2FD7}" v="11" dt="2022-11-17T12:26:15.633"/>
    <p1510:client id="{40B64AE3-FABD-4050-A18A-8CF1B373DAA5}" v="4" dt="2022-11-17T12:34:54.825"/>
    <p1510:client id="{4C0365E2-83FD-4FAE-B6CA-617DC652E206}" v="7" dt="2022-11-17T13:33:06.471"/>
    <p1510:client id="{DBC340CA-7537-46C8-9AA0-01225DF339B0}" v="2" dt="2022-11-17T12:48:46.2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76606" autoAdjust="0"/>
  </p:normalViewPr>
  <p:slideViewPr>
    <p:cSldViewPr snapToGrid="0">
      <p:cViewPr varScale="1">
        <p:scale>
          <a:sx n="80" d="100"/>
          <a:sy n="80" d="100"/>
        </p:scale>
        <p:origin x="1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Pizza</c:v>
                </c:pt>
              </c:strCache>
            </c:strRef>
          </c:tx>
          <c:spPr>
            <a:solidFill>
              <a:schemeClr val="accent1"/>
            </a:solidFill>
            <a:ln>
              <a:noFill/>
            </a:ln>
            <a:effectLst/>
          </c:spPr>
          <c:invertIfNegative val="0"/>
          <c:cat>
            <c:strRef>
              <c:f>Sheet1!$A$2:$A$5</c:f>
              <c:strCache>
                <c:ptCount val="4"/>
                <c:pt idx="0">
                  <c:v>18-24</c:v>
                </c:pt>
                <c:pt idx="1">
                  <c:v>25-49</c:v>
                </c:pt>
                <c:pt idx="2">
                  <c:v>50-64</c:v>
                </c:pt>
                <c:pt idx="3">
                  <c:v>65+</c:v>
                </c:pt>
              </c:strCache>
            </c:strRef>
          </c:cat>
          <c:val>
            <c:numRef>
              <c:f>Sheet1!$B$2:$B$5</c:f>
              <c:numCache>
                <c:formatCode>0%</c:formatCode>
                <c:ptCount val="4"/>
                <c:pt idx="0">
                  <c:v>0.23</c:v>
                </c:pt>
                <c:pt idx="1">
                  <c:v>0.19</c:v>
                </c:pt>
                <c:pt idx="2">
                  <c:v>0.05</c:v>
                </c:pt>
                <c:pt idx="3">
                  <c:v>0.02</c:v>
                </c:pt>
              </c:numCache>
            </c:numRef>
          </c:val>
          <c:extLst>
            <c:ext xmlns:c16="http://schemas.microsoft.com/office/drawing/2014/chart" uri="{C3380CC4-5D6E-409C-BE32-E72D297353CC}">
              <c16:uniqueId val="{00000000-641D-4E43-BEAE-CDD82FACBADF}"/>
            </c:ext>
          </c:extLst>
        </c:ser>
        <c:ser>
          <c:idx val="1"/>
          <c:order val="1"/>
          <c:tx>
            <c:strRef>
              <c:f>Sheet1!$C$1</c:f>
              <c:strCache>
                <c:ptCount val="1"/>
                <c:pt idx="0">
                  <c:v>Indian</c:v>
                </c:pt>
              </c:strCache>
            </c:strRef>
          </c:tx>
          <c:spPr>
            <a:solidFill>
              <a:schemeClr val="accent2"/>
            </a:solidFill>
            <a:ln>
              <a:noFill/>
            </a:ln>
            <a:effectLst/>
          </c:spPr>
          <c:invertIfNegative val="0"/>
          <c:cat>
            <c:strRef>
              <c:f>Sheet1!$A$2:$A$5</c:f>
              <c:strCache>
                <c:ptCount val="4"/>
                <c:pt idx="0">
                  <c:v>18-24</c:v>
                </c:pt>
                <c:pt idx="1">
                  <c:v>25-49</c:v>
                </c:pt>
                <c:pt idx="2">
                  <c:v>50-64</c:v>
                </c:pt>
                <c:pt idx="3">
                  <c:v>65+</c:v>
                </c:pt>
              </c:strCache>
            </c:strRef>
          </c:cat>
          <c:val>
            <c:numRef>
              <c:f>Sheet1!$C$2:$C$5</c:f>
              <c:numCache>
                <c:formatCode>0%</c:formatCode>
                <c:ptCount val="4"/>
                <c:pt idx="0">
                  <c:v>0.2</c:v>
                </c:pt>
                <c:pt idx="1">
                  <c:v>0.16</c:v>
                </c:pt>
                <c:pt idx="2">
                  <c:v>0.2</c:v>
                </c:pt>
                <c:pt idx="3">
                  <c:v>0.16</c:v>
                </c:pt>
              </c:numCache>
            </c:numRef>
          </c:val>
          <c:extLst>
            <c:ext xmlns:c16="http://schemas.microsoft.com/office/drawing/2014/chart" uri="{C3380CC4-5D6E-409C-BE32-E72D297353CC}">
              <c16:uniqueId val="{00000000-4068-4174-804E-20CEA0F5C956}"/>
            </c:ext>
          </c:extLst>
        </c:ser>
        <c:ser>
          <c:idx val="2"/>
          <c:order val="2"/>
          <c:tx>
            <c:strRef>
              <c:f>Sheet1!$D$1</c:f>
              <c:strCache>
                <c:ptCount val="1"/>
                <c:pt idx="0">
                  <c:v>Chinese</c:v>
                </c:pt>
              </c:strCache>
            </c:strRef>
          </c:tx>
          <c:spPr>
            <a:solidFill>
              <a:schemeClr val="accent3"/>
            </a:solidFill>
            <a:ln>
              <a:noFill/>
            </a:ln>
            <a:effectLst/>
          </c:spPr>
          <c:invertIfNegative val="0"/>
          <c:cat>
            <c:strRef>
              <c:f>Sheet1!$A$2:$A$5</c:f>
              <c:strCache>
                <c:ptCount val="4"/>
                <c:pt idx="0">
                  <c:v>18-24</c:v>
                </c:pt>
                <c:pt idx="1">
                  <c:v>25-49</c:v>
                </c:pt>
                <c:pt idx="2">
                  <c:v>50-64</c:v>
                </c:pt>
                <c:pt idx="3">
                  <c:v>65+</c:v>
                </c:pt>
              </c:strCache>
            </c:strRef>
          </c:cat>
          <c:val>
            <c:numRef>
              <c:f>Sheet1!$D$2:$D$5</c:f>
              <c:numCache>
                <c:formatCode>0%</c:formatCode>
                <c:ptCount val="4"/>
                <c:pt idx="0">
                  <c:v>0.16</c:v>
                </c:pt>
                <c:pt idx="1">
                  <c:v>0.28999999999999998</c:v>
                </c:pt>
                <c:pt idx="2">
                  <c:v>0.26</c:v>
                </c:pt>
                <c:pt idx="3">
                  <c:v>0.21</c:v>
                </c:pt>
              </c:numCache>
            </c:numRef>
          </c:val>
          <c:extLst>
            <c:ext xmlns:c16="http://schemas.microsoft.com/office/drawing/2014/chart" uri="{C3380CC4-5D6E-409C-BE32-E72D297353CC}">
              <c16:uniqueId val="{00000002-4068-4174-804E-20CEA0F5C956}"/>
            </c:ext>
          </c:extLst>
        </c:ser>
        <c:ser>
          <c:idx val="3"/>
          <c:order val="3"/>
          <c:tx>
            <c:strRef>
              <c:f>Sheet1!$E$1</c:f>
              <c:strCache>
                <c:ptCount val="1"/>
                <c:pt idx="0">
                  <c:v>Fish &amp; Chips</c:v>
                </c:pt>
              </c:strCache>
            </c:strRef>
          </c:tx>
          <c:spPr>
            <a:solidFill>
              <a:schemeClr val="accent4"/>
            </a:solidFill>
            <a:ln>
              <a:noFill/>
            </a:ln>
            <a:effectLst/>
          </c:spPr>
          <c:invertIfNegative val="0"/>
          <c:cat>
            <c:strRef>
              <c:f>Sheet1!$A$2:$A$5</c:f>
              <c:strCache>
                <c:ptCount val="4"/>
                <c:pt idx="0">
                  <c:v>18-24</c:v>
                </c:pt>
                <c:pt idx="1">
                  <c:v>25-49</c:v>
                </c:pt>
                <c:pt idx="2">
                  <c:v>50-64</c:v>
                </c:pt>
                <c:pt idx="3">
                  <c:v>65+</c:v>
                </c:pt>
              </c:strCache>
            </c:strRef>
          </c:cat>
          <c:val>
            <c:numRef>
              <c:f>Sheet1!$E$2:$E$5</c:f>
              <c:numCache>
                <c:formatCode>0%</c:formatCode>
                <c:ptCount val="4"/>
                <c:pt idx="0">
                  <c:v>0.06</c:v>
                </c:pt>
                <c:pt idx="1">
                  <c:v>0.11</c:v>
                </c:pt>
                <c:pt idx="2">
                  <c:v>0.2</c:v>
                </c:pt>
                <c:pt idx="3">
                  <c:v>0.28000000000000003</c:v>
                </c:pt>
              </c:numCache>
            </c:numRef>
          </c:val>
          <c:extLst>
            <c:ext xmlns:c16="http://schemas.microsoft.com/office/drawing/2014/chart" uri="{C3380CC4-5D6E-409C-BE32-E72D297353CC}">
              <c16:uniqueId val="{00000003-4068-4174-804E-20CEA0F5C956}"/>
            </c:ext>
          </c:extLst>
        </c:ser>
        <c:dLbls>
          <c:showLegendKey val="0"/>
          <c:showVal val="0"/>
          <c:showCatName val="0"/>
          <c:showSerName val="0"/>
          <c:showPercent val="0"/>
          <c:showBubbleSize val="0"/>
        </c:dLbls>
        <c:gapWidth val="219"/>
        <c:overlap val="-27"/>
        <c:axId val="1723445807"/>
        <c:axId val="1504215455"/>
      </c:barChart>
      <c:catAx>
        <c:axId val="1723445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215455"/>
        <c:crosses val="autoZero"/>
        <c:auto val="1"/>
        <c:lblAlgn val="ctr"/>
        <c:lblOffset val="100"/>
        <c:noMultiLvlLbl val="0"/>
      </c:catAx>
      <c:valAx>
        <c:axId val="1504215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44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Pizza</c:v>
                </c:pt>
              </c:strCache>
            </c:strRef>
          </c:tx>
          <c:spPr>
            <a:solidFill>
              <a:schemeClr val="accent1"/>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Sheet1!$B$2:$B$6</c:f>
              <c:numCache>
                <c:formatCode>0%</c:formatCode>
                <c:ptCount val="5"/>
                <c:pt idx="0">
                  <c:v>0.13</c:v>
                </c:pt>
                <c:pt idx="1">
                  <c:v>0.08</c:v>
                </c:pt>
                <c:pt idx="2">
                  <c:v>0.16</c:v>
                </c:pt>
                <c:pt idx="3">
                  <c:v>7.0000000000000007E-2</c:v>
                </c:pt>
                <c:pt idx="4">
                  <c:v>0.12</c:v>
                </c:pt>
              </c:numCache>
            </c:numRef>
          </c:val>
          <c:extLst>
            <c:ext xmlns:c16="http://schemas.microsoft.com/office/drawing/2014/chart" uri="{C3380CC4-5D6E-409C-BE32-E72D297353CC}">
              <c16:uniqueId val="{00000000-641D-4E43-BEAE-CDD82FACBADF}"/>
            </c:ext>
          </c:extLst>
        </c:ser>
        <c:ser>
          <c:idx val="1"/>
          <c:order val="1"/>
          <c:tx>
            <c:strRef>
              <c:f>Sheet1!$C$1</c:f>
              <c:strCache>
                <c:ptCount val="1"/>
                <c:pt idx="0">
                  <c:v>Indian</c:v>
                </c:pt>
              </c:strCache>
            </c:strRef>
          </c:tx>
          <c:spPr>
            <a:solidFill>
              <a:schemeClr val="accent2"/>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Sheet1!$C$2:$C$6</c:f>
              <c:numCache>
                <c:formatCode>0%</c:formatCode>
                <c:ptCount val="5"/>
                <c:pt idx="0">
                  <c:v>0.18</c:v>
                </c:pt>
                <c:pt idx="1">
                  <c:v>0.17</c:v>
                </c:pt>
                <c:pt idx="2">
                  <c:v>0.14000000000000001</c:v>
                </c:pt>
                <c:pt idx="3">
                  <c:v>0.25</c:v>
                </c:pt>
                <c:pt idx="4">
                  <c:v>0.15</c:v>
                </c:pt>
              </c:numCache>
            </c:numRef>
          </c:val>
          <c:extLst>
            <c:ext xmlns:c16="http://schemas.microsoft.com/office/drawing/2014/chart" uri="{C3380CC4-5D6E-409C-BE32-E72D297353CC}">
              <c16:uniqueId val="{00000000-4068-4174-804E-20CEA0F5C956}"/>
            </c:ext>
          </c:extLst>
        </c:ser>
        <c:ser>
          <c:idx val="2"/>
          <c:order val="2"/>
          <c:tx>
            <c:strRef>
              <c:f>Sheet1!$D$1</c:f>
              <c:strCache>
                <c:ptCount val="1"/>
                <c:pt idx="0">
                  <c:v>Chinese</c:v>
                </c:pt>
              </c:strCache>
            </c:strRef>
          </c:tx>
          <c:spPr>
            <a:solidFill>
              <a:schemeClr val="accent3"/>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Sheet1!$D$2:$D$6</c:f>
              <c:numCache>
                <c:formatCode>0%</c:formatCode>
                <c:ptCount val="5"/>
                <c:pt idx="0">
                  <c:v>0.28000000000000003</c:v>
                </c:pt>
                <c:pt idx="1">
                  <c:v>0.25</c:v>
                </c:pt>
                <c:pt idx="2">
                  <c:v>0.24</c:v>
                </c:pt>
                <c:pt idx="3">
                  <c:v>0.24</c:v>
                </c:pt>
                <c:pt idx="4">
                  <c:v>0.21</c:v>
                </c:pt>
              </c:numCache>
            </c:numRef>
          </c:val>
          <c:extLst>
            <c:ext xmlns:c16="http://schemas.microsoft.com/office/drawing/2014/chart" uri="{C3380CC4-5D6E-409C-BE32-E72D297353CC}">
              <c16:uniqueId val="{00000002-4068-4174-804E-20CEA0F5C956}"/>
            </c:ext>
          </c:extLst>
        </c:ser>
        <c:ser>
          <c:idx val="3"/>
          <c:order val="3"/>
          <c:tx>
            <c:strRef>
              <c:f>Sheet1!$E$1</c:f>
              <c:strCache>
                <c:ptCount val="1"/>
                <c:pt idx="0">
                  <c:v>Fish &amp; Chips</c:v>
                </c:pt>
              </c:strCache>
            </c:strRef>
          </c:tx>
          <c:spPr>
            <a:solidFill>
              <a:schemeClr val="accent4"/>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Sheet1!$E$2:$E$6</c:f>
              <c:numCache>
                <c:formatCode>0%</c:formatCode>
                <c:ptCount val="5"/>
                <c:pt idx="0">
                  <c:v>0.15</c:v>
                </c:pt>
                <c:pt idx="1">
                  <c:v>0.19</c:v>
                </c:pt>
                <c:pt idx="2">
                  <c:v>0.17</c:v>
                </c:pt>
                <c:pt idx="3">
                  <c:v>0.2</c:v>
                </c:pt>
                <c:pt idx="4">
                  <c:v>0.13</c:v>
                </c:pt>
              </c:numCache>
            </c:numRef>
          </c:val>
          <c:extLst>
            <c:ext xmlns:c16="http://schemas.microsoft.com/office/drawing/2014/chart" uri="{C3380CC4-5D6E-409C-BE32-E72D297353CC}">
              <c16:uniqueId val="{00000003-4068-4174-804E-20CEA0F5C956}"/>
            </c:ext>
          </c:extLst>
        </c:ser>
        <c:dLbls>
          <c:showLegendKey val="0"/>
          <c:showVal val="0"/>
          <c:showCatName val="0"/>
          <c:showSerName val="0"/>
          <c:showPercent val="0"/>
          <c:showBubbleSize val="0"/>
        </c:dLbls>
        <c:gapWidth val="219"/>
        <c:overlap val="-27"/>
        <c:axId val="1723445807"/>
        <c:axId val="1504215455"/>
      </c:barChart>
      <c:catAx>
        <c:axId val="1723445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215455"/>
        <c:crosses val="autoZero"/>
        <c:auto val="1"/>
        <c:lblAlgn val="ctr"/>
        <c:lblOffset val="100"/>
        <c:noMultiLvlLbl val="0"/>
      </c:catAx>
      <c:valAx>
        <c:axId val="1504215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44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05/01/2023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dirty="0"/>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hinahighlights.com/travelguide/festivals/new-year-facts.htm#:~:text=%2022%20Facts%20about%20Chinese%20New%20Year%20You,zodiac%20animals.%20In%20order%2C%20the%2012...%20More%2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thnicity-facts-figures.service.gov.uk/uk-population-by-ethnicity/national-and-regional-populations/population-of-england-and-wales/lates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000000"/>
              </a:solidFill>
              <a:effectLst/>
              <a:latin typeface="ReithSan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070221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Lunar</a:t>
            </a:r>
            <a:r>
              <a:rPr lang="en-GB" sz="1200" b="0" i="0" kern="1200" dirty="0">
                <a:solidFill>
                  <a:schemeClr val="tx1"/>
                </a:solidFill>
                <a:effectLst/>
                <a:latin typeface="+mn-lt"/>
                <a:ea typeface="+mn-ea"/>
                <a:cs typeface="+mn-cs"/>
              </a:rPr>
              <a:t> New Year (Spring Festival) is the most important festival in China and a major event in other Asian countries in Asia. Lunar New Year</a:t>
            </a:r>
            <a:r>
              <a:rPr lang="en-GB" sz="1200" b="0" i="0" u="none"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2023 falls on February 1</a:t>
            </a:r>
            <a:r>
              <a:rPr lang="en-GB" sz="1200" b="0" i="0" kern="1200" baseline="30000" dirty="0">
                <a:solidFill>
                  <a:schemeClr val="tx1"/>
                </a:solidFill>
                <a:effectLst/>
                <a:latin typeface="+mn-lt"/>
                <a:ea typeface="+mn-ea"/>
                <a:cs typeface="+mn-cs"/>
              </a:rPr>
              <a:t>st</a:t>
            </a:r>
            <a:r>
              <a:rPr lang="en-GB" sz="1200" b="0" i="0" kern="1200" dirty="0">
                <a:solidFill>
                  <a:schemeClr val="tx1"/>
                </a:solidFill>
                <a:effectLst/>
                <a:latin typeface="+mn-lt"/>
                <a:ea typeface="+mn-ea"/>
                <a:cs typeface="+mn-cs"/>
              </a:rPr>
              <a:t>.</a:t>
            </a:r>
          </a:p>
          <a:p>
            <a:endParaRPr lang="en-GB" sz="1200" b="0" i="0" kern="1200" dirty="0">
              <a:solidFill>
                <a:schemeClr val="tx1"/>
              </a:solidFill>
              <a:effectLst/>
              <a:latin typeface="+mn-lt"/>
              <a:ea typeface="+mn-ea"/>
              <a:cs typeface="+mn-cs"/>
            </a:endParaRPr>
          </a:p>
          <a:p>
            <a:r>
              <a:rPr lang="en-GB" b="0" i="0" dirty="0">
                <a:solidFill>
                  <a:srgbClr val="000000"/>
                </a:solidFill>
                <a:effectLst/>
                <a:latin typeface="Calibri" panose="020F0502020204030204" pitchFamily="34" charset="0"/>
              </a:rPr>
              <a:t>The world’s population will be 7.76 billion for Spring Festival 2023, and over 2 billion celebrate it in some way, even if it’s just a national acknowledgment.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Every </a:t>
            </a:r>
            <a:r>
              <a:rPr lang="en-GB" dirty="0"/>
              <a:t>Lunar</a:t>
            </a:r>
            <a:r>
              <a:rPr lang="en-GB" sz="1200" b="0" i="0" kern="1200" dirty="0">
                <a:solidFill>
                  <a:schemeClr val="tx1"/>
                </a:solidFill>
                <a:effectLst/>
                <a:latin typeface="+mn-lt"/>
                <a:ea typeface="+mn-ea"/>
                <a:cs typeface="+mn-cs"/>
              </a:rPr>
              <a:t> New Year starts a new animal’s zodiac year. There are 12 Chinese zodiac animals. Your zodiac animal is decided by your birth year.</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2023 is a year of the Rabbit. </a:t>
            </a:r>
            <a:r>
              <a:rPr lang="en-GB" b="0" i="0" dirty="0">
                <a:solidFill>
                  <a:srgbClr val="000000"/>
                </a:solidFill>
                <a:effectLst/>
                <a:latin typeface="Calibri" panose="020F0502020204030204" pitchFamily="34" charset="0"/>
              </a:rPr>
              <a:t> The sign of Rabbit is a symbol of longevity, peace, and prosperity in Chinese culture. 2023 is predicted to be a year of hope.</a:t>
            </a:r>
          </a:p>
          <a:p>
            <a:endParaRPr lang="en-GB" b="0" i="0" dirty="0">
              <a:solidFill>
                <a:srgbClr val="000000"/>
              </a:solidFill>
              <a:effectLst/>
              <a:latin typeface="Calibri" panose="020F0502020204030204" pitchFamily="34" charset="0"/>
            </a:endParaRPr>
          </a:p>
          <a:p>
            <a:r>
              <a:rPr lang="en-GB" b="0" i="0" dirty="0">
                <a:solidFill>
                  <a:srgbClr val="000000"/>
                </a:solidFill>
                <a:effectLst/>
                <a:latin typeface="Calibri" panose="020F0502020204030204" pitchFamily="34" charset="0"/>
              </a:rPr>
              <a:t>Source: </a:t>
            </a:r>
            <a:r>
              <a:rPr lang="en-GB" dirty="0">
                <a:hlinkClick r:id="rId3"/>
              </a:rPr>
              <a:t>22 Facts about Chinese New Year (#22 Will Impress You) (chinahighlights.com)</a:t>
            </a:r>
            <a:endParaRPr lang="en-GB"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20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1645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communities across the UK hold New Year parades and public celebrations close to the first day of the Chinese year. These often include: Lion dances in city centres and shopping malls as well as performances of traditional and contemporary Chinese dance and music. They are performed to bring prosperity and good luck for the upcoming year.</a:t>
            </a:r>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dirty="0"/>
          </a:p>
        </p:txBody>
      </p:sp>
    </p:spTree>
    <p:extLst>
      <p:ext uri="{BB962C8B-B14F-4D97-AF65-F5344CB8AC3E}">
        <p14:creationId xmlns:p14="http://schemas.microsoft.com/office/powerpoint/2010/main" val="2245590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UK retailers should be keen to invest in a marketing strategy aimed at targeting consumers during Luna New Year, considering the significant overseas Chinese population that reside in the country.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There are approximately </a:t>
            </a:r>
            <a:r>
              <a:rPr lang="en-GB" sz="1200" b="0" i="0" u="sng"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400,000 British Chinese </a:t>
            </a:r>
            <a:r>
              <a:rPr lang="en-GB" sz="1200" b="0" i="0" kern="1200" dirty="0">
                <a:solidFill>
                  <a:schemeClr val="tx1"/>
                </a:solidFill>
                <a:effectLst/>
                <a:latin typeface="+mn-lt"/>
                <a:ea typeface="+mn-ea"/>
                <a:cs typeface="+mn-cs"/>
              </a:rPr>
              <a:t>in the UK. British Chinese have the second-highest household income across demographic groups in the UK. China is also the leading country of origin for international students in the UK, </a:t>
            </a:r>
            <a:r>
              <a:rPr lang="en-GB" sz="1200" b="0" i="0" kern="1200" dirty="0">
                <a:solidFill>
                  <a:srgbClr val="141414"/>
                </a:solidFill>
                <a:effectLst/>
                <a:latin typeface="ReithSans"/>
                <a:ea typeface="+mn-ea"/>
                <a:cs typeface="+mn-cs"/>
              </a:rPr>
              <a:t>t</a:t>
            </a:r>
            <a:r>
              <a:rPr lang="en-GB" b="0" i="0" dirty="0">
                <a:solidFill>
                  <a:srgbClr val="141414"/>
                </a:solidFill>
                <a:effectLst/>
                <a:latin typeface="ReithSans"/>
              </a:rPr>
              <a:t>here are about 144,000 in Britain according to the Higher Education Statistics Authority, a number that is up 50% in just five years.</a:t>
            </a:r>
            <a:r>
              <a:rPr lang="en-GB" sz="1200" b="0" i="0" kern="1200" dirty="0">
                <a:solidFill>
                  <a:schemeClr val="tx1"/>
                </a:solidFill>
                <a:effectLst/>
                <a:latin typeface="+mn-lt"/>
                <a:ea typeface="+mn-ea"/>
                <a:cs typeface="+mn-cs"/>
              </a:rPr>
              <a:t> Moreover, a significant proportion of British citizens of other East Asian heritages also fall under part of the Chinese cultural diaspora (Vietnamese and Cambodians of Chinese heritage, for instance). </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Source:</a:t>
            </a:r>
          </a:p>
          <a:p>
            <a:endParaRPr lang="en-GB" sz="1200" b="1"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https://www.bbc.co.uk/news/uk-scotland-60587499 </a:t>
            </a:r>
          </a:p>
          <a:p>
            <a:endParaRPr lang="en-GB" sz="1200" b="1"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https://locaria.com/chinese-new-year-and-how-retailers-can-benefit/ </a:t>
            </a:r>
          </a:p>
        </p:txBody>
      </p:sp>
      <p:sp>
        <p:nvSpPr>
          <p:cNvPr id="4" name="Slide Number Placeholder 3"/>
          <p:cNvSpPr>
            <a:spLocks noGrp="1"/>
          </p:cNvSpPr>
          <p:nvPr>
            <p:ph type="sldNum" sz="quarter" idx="5"/>
          </p:nvPr>
        </p:nvSpPr>
        <p:spPr/>
        <p:txBody>
          <a:bodyPr/>
          <a:lstStyle/>
          <a:p>
            <a:fld id="{343EB3A6-C085-4985-9477-A9F3BDDD607D}" type="slidenum">
              <a:rPr lang="en-GB" smtClean="0"/>
              <a:t>5</a:t>
            </a:fld>
            <a:endParaRPr lang="en-GB" dirty="0"/>
          </a:p>
        </p:txBody>
      </p:sp>
    </p:spTree>
    <p:extLst>
      <p:ext uri="{BB962C8B-B14F-4D97-AF65-F5344CB8AC3E}">
        <p14:creationId xmlns:p14="http://schemas.microsoft.com/office/powerpoint/2010/main" val="3712893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kern="1200" dirty="0">
                <a:solidFill>
                  <a:schemeClr val="tx1"/>
                </a:solidFill>
                <a:effectLst/>
                <a:latin typeface="+mn-lt"/>
                <a:ea typeface="+mn-ea"/>
                <a:cs typeface="+mn-cs"/>
              </a:rPr>
              <a:t>The affluence of the UK Chinese community makes a compelling case for retailers to consider marketing to Chinese communities during the holiday, as many will be looking to purchase presents, food and drink for the holiday, as well as to travel domestically and internationally.</a:t>
            </a:r>
            <a:endParaRPr lang="en-GB" sz="1800" dirty="0"/>
          </a:p>
          <a:p>
            <a:pPr marL="0" lvl="0" indent="0">
              <a:lnSpc>
                <a:spcPct val="107000"/>
              </a:lnSpc>
              <a:spcAft>
                <a:spcPts val="800"/>
              </a:spcAft>
              <a:buFont typeface="+mj-lt"/>
              <a:buNone/>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6B08BC3-A6B2-2F4E-8766-A451EC4B11EC}" type="slidenum">
              <a:rPr lang="en-US" smtClean="0"/>
              <a:pPr/>
              <a:t>6</a:t>
            </a:fld>
            <a:endParaRPr lang="en-US"/>
          </a:p>
        </p:txBody>
      </p:sp>
    </p:spTree>
    <p:extLst>
      <p:ext uri="{BB962C8B-B14F-4D97-AF65-F5344CB8AC3E}">
        <p14:creationId xmlns:p14="http://schemas.microsoft.com/office/powerpoint/2010/main" val="2723439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800" b="0" i="0" u="none" strike="noStrike" dirty="0">
                <a:solidFill>
                  <a:srgbClr val="000000"/>
                </a:solidFill>
                <a:effectLst/>
                <a:latin typeface="Calibri"/>
                <a:cs typeface="Calibri"/>
              </a:rPr>
              <a:t>The most common </a:t>
            </a:r>
            <a:r>
              <a:rPr lang="en-GB" sz="1800" dirty="0">
                <a:solidFill>
                  <a:srgbClr val="000000"/>
                </a:solidFill>
                <a:latin typeface="Calibri"/>
                <a:cs typeface="Calibri"/>
              </a:rPr>
              <a:t>Lunar</a:t>
            </a:r>
            <a:r>
              <a:rPr lang="en-GB" sz="1800" b="0" i="0" u="none" strike="noStrike" dirty="0">
                <a:solidFill>
                  <a:srgbClr val="000000"/>
                </a:solidFill>
                <a:effectLst/>
                <a:latin typeface="Calibri"/>
                <a:cs typeface="Calibri"/>
              </a:rPr>
              <a:t> New Year gifts are red envelopes. Red envelopes have money in and are given to children and (retired) seniors. Red envelopes are used in the hope of giving good luck (as well as money) to the receivers. Other popular New Year gifts are alcohol, tea, fruits, and candies.</a:t>
            </a:r>
            <a:r>
              <a:rPr lang="en-US" sz="1800" b="0" i="0" dirty="0">
                <a:solidFill>
                  <a:srgbClr val="444444"/>
                </a:solidFill>
                <a:effectLst/>
                <a:latin typeface="Calibri"/>
                <a:cs typeface="Calibri"/>
              </a:rPr>
              <a:t>​</a:t>
            </a:r>
            <a:endParaRPr lang="en-US" sz="4000" b="0" i="0" dirty="0">
              <a:solidFill>
                <a:srgbClr val="444444"/>
              </a:solidFill>
              <a:effectLst/>
              <a:latin typeface="Calibri"/>
              <a:cs typeface="Calibri"/>
            </a:endParaRPr>
          </a:p>
          <a:p>
            <a:pPr algn="l" rtl="0" fontAlgn="base"/>
            <a:r>
              <a:rPr lang="en-GB" sz="1800" b="0" i="0" dirty="0">
                <a:solidFill>
                  <a:srgbClr val="444444"/>
                </a:solidFill>
                <a:effectLst/>
                <a:latin typeface="Calibri" panose="020F0502020204030204" pitchFamily="34" charset="0"/>
              </a:rPr>
              <a:t>​</a:t>
            </a:r>
            <a:endParaRPr lang="en-GB" sz="4000" b="0" i="0" dirty="0">
              <a:solidFill>
                <a:srgbClr val="444444"/>
              </a:solidFill>
              <a:effectLst/>
              <a:latin typeface="Calibri" panose="020F0502020204030204" pitchFamily="34" charset="0"/>
            </a:endParaRPr>
          </a:p>
          <a:p>
            <a:pPr algn="l" rtl="0" fontAlgn="base"/>
            <a:r>
              <a:rPr lang="en-GB" sz="1800" b="0" i="0" u="none" strike="noStrike" dirty="0">
                <a:solidFill>
                  <a:srgbClr val="000000"/>
                </a:solidFill>
                <a:effectLst/>
                <a:latin typeface="Calibri" panose="020F0502020204030204" pitchFamily="34" charset="0"/>
              </a:rPr>
              <a:t>This slide shows the top categories of goods purchased as gifts by the Chinese community, with +43% opting for electronics as gifts and spending +£1K per item.</a:t>
            </a:r>
            <a:endParaRPr lang="en-US" sz="4000"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46B08BC3-A6B2-2F4E-8766-A451EC4B11EC}" type="slidenum">
              <a:rPr lang="en-US" smtClean="0"/>
              <a:pPr/>
              <a:t>7</a:t>
            </a:fld>
            <a:endParaRPr lang="en-US"/>
          </a:p>
        </p:txBody>
      </p:sp>
    </p:spTree>
    <p:extLst>
      <p:ext uri="{BB962C8B-B14F-4D97-AF65-F5344CB8AC3E}">
        <p14:creationId xmlns:p14="http://schemas.microsoft.com/office/powerpoint/2010/main" val="2682600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The most popular homeware/soft furnishing products purchased in the last 12 months.  </a:t>
            </a:r>
          </a:p>
        </p:txBody>
      </p:sp>
      <p:sp>
        <p:nvSpPr>
          <p:cNvPr id="4" name="Slide Number Placeholder 3"/>
          <p:cNvSpPr>
            <a:spLocks noGrp="1"/>
          </p:cNvSpPr>
          <p:nvPr>
            <p:ph type="sldNum" sz="quarter" idx="10"/>
          </p:nvPr>
        </p:nvSpPr>
        <p:spPr/>
        <p:txBody>
          <a:bodyPr/>
          <a:lstStyle/>
          <a:p>
            <a:fld id="{46B08BC3-A6B2-2F4E-8766-A451EC4B11EC}" type="slidenum">
              <a:rPr lang="en-US" smtClean="0"/>
              <a:pPr/>
              <a:t>8</a:t>
            </a:fld>
            <a:endParaRPr lang="en-US"/>
          </a:p>
        </p:txBody>
      </p:sp>
    </p:spTree>
    <p:extLst>
      <p:ext uri="{BB962C8B-B14F-4D97-AF65-F5344CB8AC3E}">
        <p14:creationId xmlns:p14="http://schemas.microsoft.com/office/powerpoint/2010/main" val="3423236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Lunar</a:t>
            </a:r>
            <a:r>
              <a:rPr lang="en-GB" sz="1200" b="0" i="0" kern="1200" dirty="0">
                <a:solidFill>
                  <a:schemeClr val="tx1"/>
                </a:solidFill>
                <a:effectLst/>
                <a:latin typeface="+mn-lt"/>
                <a:ea typeface="+mn-ea"/>
                <a:cs typeface="+mn-cs"/>
              </a:rPr>
              <a:t> New Year is a time for families to be together. </a:t>
            </a:r>
            <a:r>
              <a:rPr lang="en-GB" dirty="0"/>
              <a:t>Lunar</a:t>
            </a:r>
            <a:r>
              <a:rPr lang="en-GB" sz="1200" b="0" i="0" kern="1200" dirty="0">
                <a:solidFill>
                  <a:schemeClr val="tx1"/>
                </a:solidFill>
                <a:effectLst/>
                <a:latin typeface="+mn-lt"/>
                <a:ea typeface="+mn-ea"/>
                <a:cs typeface="+mn-cs"/>
              </a:rPr>
              <a:t> New Year’s Eve is the most important time. Wherever they are, people are expected to be home to celebrate the festival with their families.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a:t>
            </a:r>
            <a:r>
              <a:rPr lang="en-GB" dirty="0"/>
              <a:t>Lunar</a:t>
            </a:r>
            <a:r>
              <a:rPr lang="en-GB" sz="1200" b="0" i="0" kern="1200" dirty="0">
                <a:solidFill>
                  <a:schemeClr val="tx1"/>
                </a:solidFill>
                <a:effectLst/>
                <a:latin typeface="+mn-lt"/>
                <a:ea typeface="+mn-ea"/>
                <a:cs typeface="+mn-cs"/>
              </a:rPr>
              <a:t> New Year's Eve dinner is called ‘reunion dinner', and is believed to be the most important meal of the year. Big families of several generations sit around round tables and enjoy the food and time together.</a:t>
            </a:r>
            <a:endParaRPr lang="en-GB" sz="1200" b="0" i="0" kern="1200" dirty="0">
              <a:solidFill>
                <a:schemeClr val="tx1"/>
              </a:solidFill>
              <a:effectLst/>
              <a:latin typeface="+mn-lt"/>
              <a:cs typeface="Calibri"/>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This insight shows those of Chinese ethnicity and who speak Chinese, enjoy cooking and do so from scratch most days.</a:t>
            </a:r>
          </a:p>
        </p:txBody>
      </p:sp>
      <p:sp>
        <p:nvSpPr>
          <p:cNvPr id="4" name="Slide Number Placeholder 3"/>
          <p:cNvSpPr>
            <a:spLocks noGrp="1"/>
          </p:cNvSpPr>
          <p:nvPr>
            <p:ph type="sldNum" sz="quarter" idx="5"/>
          </p:nvPr>
        </p:nvSpPr>
        <p:spPr/>
        <p:txBody>
          <a:bodyPr/>
          <a:lstStyle/>
          <a:p>
            <a:fld id="{343EB3A6-C085-4985-9477-A9F3BDDD607D}" type="slidenum">
              <a:rPr lang="en-GB" smtClean="0"/>
              <a:t>9</a:t>
            </a:fld>
            <a:endParaRPr lang="en-GB" dirty="0"/>
          </a:p>
        </p:txBody>
      </p:sp>
    </p:spTree>
    <p:extLst>
      <p:ext uri="{BB962C8B-B14F-4D97-AF65-F5344CB8AC3E}">
        <p14:creationId xmlns:p14="http://schemas.microsoft.com/office/powerpoint/2010/main" val="216469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One major tradition during </a:t>
            </a:r>
            <a:r>
              <a:rPr lang="en-GB" dirty="0"/>
              <a:t>Lunar</a:t>
            </a:r>
            <a:r>
              <a:rPr lang="en-GB" sz="1200" b="0" i="0" kern="1200" dirty="0">
                <a:solidFill>
                  <a:schemeClr val="tx1"/>
                </a:solidFill>
                <a:effectLst/>
                <a:latin typeface="+mn-lt"/>
                <a:ea typeface="+mn-ea"/>
                <a:cs typeface="+mn-cs"/>
              </a:rPr>
              <a:t> New Year is to buy new clothing to symbolise “a new start and fresh hopes for the New Year” - particularly in the colours of red and gold, which are considered to be lucky and bring prosperity into the home.</a:t>
            </a: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12487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 typeface="+mj-lt"/>
              <a:buNone/>
              <a:tabLst/>
              <a:defRPr/>
            </a:pPr>
            <a:r>
              <a:rPr lang="en-GB" sz="1800" dirty="0"/>
              <a:t>The Chinese community are primed by OOH and here are some strong stats to show how they act upon seeing OOH ads. </a:t>
            </a:r>
          </a:p>
          <a:p>
            <a:pPr marL="0" lvl="0" indent="0">
              <a:lnSpc>
                <a:spcPct val="107000"/>
              </a:lnSpc>
              <a:spcAft>
                <a:spcPts val="800"/>
              </a:spcAft>
              <a:buFont typeface="+mj-lt"/>
              <a:buNone/>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6B08BC3-A6B2-2F4E-8766-A451EC4B11EC}" type="slidenum">
              <a:rPr lang="en-US" smtClean="0"/>
              <a:pPr/>
              <a:t>11</a:t>
            </a:fld>
            <a:endParaRPr lang="en-US"/>
          </a:p>
        </p:txBody>
      </p:sp>
    </p:spTree>
    <p:extLst>
      <p:ext uri="{BB962C8B-B14F-4D97-AF65-F5344CB8AC3E}">
        <p14:creationId xmlns:p14="http://schemas.microsoft.com/office/powerpoint/2010/main" val="2200249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56587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As the start of a new </a:t>
            </a:r>
            <a:r>
              <a:rPr lang="en-GB" dirty="0"/>
              <a:t>Lunar </a:t>
            </a:r>
            <a:r>
              <a:rPr lang="en-GB" sz="1200" b="0" i="0" kern="1200" dirty="0">
                <a:solidFill>
                  <a:schemeClr val="tx1"/>
                </a:solidFill>
                <a:effectLst/>
                <a:latin typeface="+mn-lt"/>
                <a:ea typeface="+mn-ea"/>
                <a:cs typeface="+mn-cs"/>
              </a:rPr>
              <a:t>New Year begins, it seems a gastronomic celebration is in order as Chinese reigns for the nation’s favourite takeaway. Overall, one in four Brits (25%) picked Chinese food as their preferred takeaway. Also, with a 11.2bn spend during 2021, for the UK’s takeaway market.</a:t>
            </a:r>
            <a:r>
              <a:rPr lang="en-GB" dirty="0"/>
              <a:t> </a:t>
            </a:r>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Sources: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https://yougov.co.uk/topics/consumer/articles-reports/2021/02/05/what-britains-favourite-takeaway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https://www.statista.com/statistics/584999/takeaways-household-spending-united-kingdom-uk/ </a:t>
            </a: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43EB3A6-C085-4985-9477-A9F3BDDD607D}" type="slidenum">
              <a:rPr lang="en-GB" smtClean="0"/>
              <a:t>13</a:t>
            </a:fld>
            <a:endParaRPr lang="en-GB" dirty="0"/>
          </a:p>
        </p:txBody>
      </p:sp>
    </p:spTree>
    <p:extLst>
      <p:ext uri="{BB962C8B-B14F-4D97-AF65-F5344CB8AC3E}">
        <p14:creationId xmlns:p14="http://schemas.microsoft.com/office/powerpoint/2010/main" val="3438737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YouGov survey also revealed how young and old Britons’ takeaway tastes differ. </a:t>
            </a:r>
            <a:r>
              <a:rPr lang="en-GB" dirty="0"/>
              <a:t>As we can see from the graph, </a:t>
            </a:r>
            <a:r>
              <a:rPr lang="en-GB" sz="1200" b="0" i="0" kern="1200" dirty="0">
                <a:solidFill>
                  <a:schemeClr val="tx1"/>
                </a:solidFill>
                <a:effectLst/>
                <a:latin typeface="+mn-lt"/>
                <a:ea typeface="+mn-ea"/>
                <a:cs typeface="+mn-cs"/>
              </a:rPr>
              <a:t>Chinese takeaways prove the most popular choice with both 25-49-year olds (29%) and 50-64-year olds (26%) picking it as their favourite.</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Sources: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https://yougov.co.uk/topics/consumer/articles-reports/2021/02/05/what-britains-favourite-takeaway</a:t>
            </a:r>
          </a:p>
        </p:txBody>
      </p:sp>
      <p:sp>
        <p:nvSpPr>
          <p:cNvPr id="4" name="Slide Number Placeholder 3"/>
          <p:cNvSpPr>
            <a:spLocks noGrp="1"/>
          </p:cNvSpPr>
          <p:nvPr>
            <p:ph type="sldNum" sz="quarter" idx="5"/>
          </p:nvPr>
        </p:nvSpPr>
        <p:spPr/>
        <p:txBody>
          <a:bodyPr/>
          <a:lstStyle/>
          <a:p>
            <a:fld id="{343EB3A6-C085-4985-9477-A9F3BDDD607D}" type="slidenum">
              <a:rPr lang="en-GB" smtClean="0"/>
              <a:t>14</a:t>
            </a:fld>
            <a:endParaRPr lang="en-GB" dirty="0"/>
          </a:p>
        </p:txBody>
      </p:sp>
    </p:spTree>
    <p:extLst>
      <p:ext uri="{BB962C8B-B14F-4D97-AF65-F5344CB8AC3E}">
        <p14:creationId xmlns:p14="http://schemas.microsoft.com/office/powerpoint/2010/main" val="549515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is also the most preferred takeaway in most areas of Britain, apart from Scotland, where Scots are split 24% to 25% over Chinese and Indian food respectively.</a:t>
            </a:r>
          </a:p>
          <a:p>
            <a:endParaRPr lang="en-GB" sz="1200" b="0" i="0" kern="1200" dirty="0">
              <a:solidFill>
                <a:schemeClr val="tx1"/>
              </a:solidFill>
              <a:effectLst/>
              <a:latin typeface="+mn-lt"/>
              <a:ea typeface="+mn-ea"/>
              <a:cs typeface="+mn-cs"/>
            </a:endParaRPr>
          </a:p>
          <a:p>
            <a:r>
              <a:rPr lang="en-GB" b="1" dirty="0"/>
              <a:t>Sources:</a:t>
            </a:r>
          </a:p>
          <a:p>
            <a:endParaRPr lang="en-GB" dirty="0"/>
          </a:p>
          <a:p>
            <a:r>
              <a:rPr lang="en-GB" dirty="0"/>
              <a:t>https://yougov.co.uk/topics/consumer/articles-reports/2021/02/05/what-britains-favourite-takeaway </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840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000000"/>
              </a:solidFill>
              <a:effectLst/>
              <a:latin typeface="ReithSan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18553488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dirty="0"/>
              <a:t>Click icon to add table</a:t>
            </a:r>
            <a:endParaRPr lang="en-US" dirty="0"/>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dirty="0"/>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dirty="0"/>
              <a:t>Click icon to add table</a:t>
            </a:r>
            <a:endParaRPr lang="en-US" dirty="0"/>
          </a:p>
        </p:txBody>
      </p:sp>
      <p:sp>
        <p:nvSpPr>
          <p:cNvPr id="9" name="Table Placeholder 3"/>
          <p:cNvSpPr>
            <a:spLocks noGrp="1"/>
          </p:cNvSpPr>
          <p:nvPr>
            <p:ph type="tbl" sz="quarter" idx="17"/>
          </p:nvPr>
        </p:nvSpPr>
        <p:spPr>
          <a:xfrm>
            <a:off x="6275388" y="1630362"/>
            <a:ext cx="5400675" cy="4319588"/>
          </a:xfrm>
        </p:spPr>
        <p:txBody>
          <a:bodyPr/>
          <a:lstStyle/>
          <a:p>
            <a:r>
              <a:rPr lang="en-GB" dirty="0"/>
              <a:t>Click icon to add table</a:t>
            </a:r>
            <a:endParaRPr lang="en-US" dirty="0"/>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dirty="0"/>
              <a:t>Click icon to add table</a:t>
            </a:r>
            <a:endParaRPr lang="en-US" dirty="0"/>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dirty="0"/>
              <a:t>Click icon to add picture</a:t>
            </a:r>
            <a:endParaRPr lang="en-US" dirty="0"/>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dirty="0"/>
              <a:t>Click icon to add picture</a:t>
            </a:r>
            <a:endParaRPr lang="en-US" dirty="0"/>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dirty="0"/>
              <a:t>Click icon to add picture</a:t>
            </a:r>
            <a:endParaRPr lang="en-US" dirty="0"/>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dirty="0"/>
              <a:t>Click icon to add picture</a:t>
            </a:r>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dirty="0"/>
              <a:t>Click icon to add picture</a:t>
            </a:r>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dirty="0"/>
              <a:t>Click icon to add picture</a:t>
            </a:r>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dirty="0"/>
              <a:t>Click icon to add picture</a:t>
            </a:r>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dirty="0"/>
              <a:t>Click icon to add picture</a:t>
            </a:r>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dirty="0"/>
              <a:t>Click icon to add picture</a:t>
            </a:r>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dirty="0"/>
              <a:t>Click icon to add picture</a:t>
            </a:r>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dirty="0"/>
              <a:t>Click icon to add picture</a:t>
            </a:r>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dirty="0"/>
              <a:t>Click icon to add picture</a:t>
            </a:r>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dirty="0"/>
              <a:t>Click icon to add picture</a:t>
            </a:r>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dirty="0"/>
              <a:t>Click icon to add picture</a:t>
            </a:r>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dirty="0"/>
              <a:t>Click icon to add picture</a:t>
            </a:r>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dirty="0"/>
              <a:t>Click icon to add picture</a:t>
            </a:r>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dirty="0"/>
              <a:t>Click icon to add picture</a:t>
            </a:r>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dirty="0"/>
              <a:t>Click icon to add picture</a:t>
            </a:r>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dirty="0"/>
              <a:t>Click icon to add picture</a:t>
            </a:r>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dirty="0"/>
              <a:t>Click icon to add picture</a:t>
            </a:r>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dirty="0"/>
              <a:t>Click icon to add picture</a:t>
            </a:r>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dirty="0"/>
              <a:t>Click icon to add picture</a:t>
            </a:r>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dirty="0"/>
              <a:t>Click icon to add picture</a:t>
            </a:r>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dirty="0"/>
              <a:t>Click icon to add picture</a:t>
            </a:r>
            <a:endParaRPr lang="en-US" dirty="0"/>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spTree>
    <p:extLst>
      <p:ext uri="{BB962C8B-B14F-4D97-AF65-F5344CB8AC3E}">
        <p14:creationId xmlns:p14="http://schemas.microsoft.com/office/powerpoint/2010/main" val="8156344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557248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13217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103438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27353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dirty="0"/>
          </a:p>
        </p:txBody>
      </p:sp>
    </p:spTree>
    <p:extLst>
      <p:ext uri="{BB962C8B-B14F-4D97-AF65-F5344CB8AC3E}">
        <p14:creationId xmlns:p14="http://schemas.microsoft.com/office/powerpoint/2010/main" val="36263604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dirty="0"/>
          </a:p>
        </p:txBody>
      </p:sp>
    </p:spTree>
    <p:extLst>
      <p:ext uri="{BB962C8B-B14F-4D97-AF65-F5344CB8AC3E}">
        <p14:creationId xmlns:p14="http://schemas.microsoft.com/office/powerpoint/2010/main" val="19457727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4206666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2949427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dirty="0"/>
          </a:p>
        </p:txBody>
      </p:sp>
      <p:sp>
        <p:nvSpPr>
          <p:cNvPr id="9" name="Table Placeholder 3"/>
          <p:cNvSpPr>
            <a:spLocks noGrp="1"/>
          </p:cNvSpPr>
          <p:nvPr>
            <p:ph type="tbl" sz="quarter" idx="17"/>
          </p:nvPr>
        </p:nvSpPr>
        <p:spPr>
          <a:xfrm>
            <a:off x="6275388" y="1630362"/>
            <a:ext cx="5400675" cy="4319588"/>
          </a:xfrm>
        </p:spPr>
        <p:txBody>
          <a:bodyPr/>
          <a:lstStyle/>
          <a:p>
            <a:endParaRPr lang="en-US" dirty="0"/>
          </a:p>
        </p:txBody>
      </p:sp>
    </p:spTree>
    <p:extLst>
      <p:ext uri="{BB962C8B-B14F-4D97-AF65-F5344CB8AC3E}">
        <p14:creationId xmlns:p14="http://schemas.microsoft.com/office/powerpoint/2010/main" val="6565673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49843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85176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dirty="0"/>
          </a:p>
        </p:txBody>
      </p:sp>
    </p:spTree>
    <p:extLst>
      <p:ext uri="{BB962C8B-B14F-4D97-AF65-F5344CB8AC3E}">
        <p14:creationId xmlns:p14="http://schemas.microsoft.com/office/powerpoint/2010/main" val="32391993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80357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237403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dirty="0"/>
          </a:p>
        </p:txBody>
      </p:sp>
    </p:spTree>
    <p:extLst>
      <p:ext uri="{BB962C8B-B14F-4D97-AF65-F5344CB8AC3E}">
        <p14:creationId xmlns:p14="http://schemas.microsoft.com/office/powerpoint/2010/main" val="16041889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318050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617476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dirty="0"/>
          </a:p>
        </p:txBody>
      </p:sp>
    </p:spTree>
    <p:extLst>
      <p:ext uri="{BB962C8B-B14F-4D97-AF65-F5344CB8AC3E}">
        <p14:creationId xmlns:p14="http://schemas.microsoft.com/office/powerpoint/2010/main" val="50226249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dirty="0"/>
          </a:p>
        </p:txBody>
      </p:sp>
    </p:spTree>
    <p:extLst>
      <p:ext uri="{BB962C8B-B14F-4D97-AF65-F5344CB8AC3E}">
        <p14:creationId xmlns:p14="http://schemas.microsoft.com/office/powerpoint/2010/main" val="16469612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dirty="0"/>
          </a:p>
        </p:txBody>
      </p:sp>
    </p:spTree>
    <p:extLst>
      <p:ext uri="{BB962C8B-B14F-4D97-AF65-F5344CB8AC3E}">
        <p14:creationId xmlns:p14="http://schemas.microsoft.com/office/powerpoint/2010/main" val="72059649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43724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787093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800301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549977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43575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290408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dirty="0"/>
          </a:p>
        </p:txBody>
      </p:sp>
    </p:spTree>
    <p:extLst>
      <p:ext uri="{BB962C8B-B14F-4D97-AF65-F5344CB8AC3E}">
        <p14:creationId xmlns:p14="http://schemas.microsoft.com/office/powerpoint/2010/main" val="39870559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dirty="0"/>
          </a:p>
        </p:txBody>
      </p:sp>
    </p:spTree>
    <p:extLst>
      <p:ext uri="{BB962C8B-B14F-4D97-AF65-F5344CB8AC3E}">
        <p14:creationId xmlns:p14="http://schemas.microsoft.com/office/powerpoint/2010/main" val="21317680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630264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dirty="0"/>
          </a:p>
        </p:txBody>
      </p:sp>
    </p:spTree>
    <p:extLst>
      <p:ext uri="{BB962C8B-B14F-4D97-AF65-F5344CB8AC3E}">
        <p14:creationId xmlns:p14="http://schemas.microsoft.com/office/powerpoint/2010/main" val="8487485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4451395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2428666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8833237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6568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dirty="0"/>
          </a:p>
        </p:txBody>
      </p:sp>
    </p:spTree>
    <p:extLst>
      <p:ext uri="{BB962C8B-B14F-4D97-AF65-F5344CB8AC3E}">
        <p14:creationId xmlns:p14="http://schemas.microsoft.com/office/powerpoint/2010/main" val="37045604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dirty="0"/>
          </a:p>
        </p:txBody>
      </p:sp>
    </p:spTree>
    <p:extLst>
      <p:ext uri="{BB962C8B-B14F-4D97-AF65-F5344CB8AC3E}">
        <p14:creationId xmlns:p14="http://schemas.microsoft.com/office/powerpoint/2010/main" val="30312937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dirty="0"/>
          </a:p>
        </p:txBody>
      </p:sp>
    </p:spTree>
    <p:extLst>
      <p:ext uri="{BB962C8B-B14F-4D97-AF65-F5344CB8AC3E}">
        <p14:creationId xmlns:p14="http://schemas.microsoft.com/office/powerpoint/2010/main" val="291466277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dirty="0"/>
          </a:p>
        </p:txBody>
      </p:sp>
    </p:spTree>
    <p:extLst>
      <p:ext uri="{BB962C8B-B14F-4D97-AF65-F5344CB8AC3E}">
        <p14:creationId xmlns:p14="http://schemas.microsoft.com/office/powerpoint/2010/main" val="32902248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dirty="0"/>
          </a:p>
        </p:txBody>
      </p:sp>
    </p:spTree>
    <p:extLst>
      <p:ext uri="{BB962C8B-B14F-4D97-AF65-F5344CB8AC3E}">
        <p14:creationId xmlns:p14="http://schemas.microsoft.com/office/powerpoint/2010/main" val="27013522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dirty="0"/>
          </a:p>
        </p:txBody>
      </p:sp>
    </p:spTree>
    <p:extLst>
      <p:ext uri="{BB962C8B-B14F-4D97-AF65-F5344CB8AC3E}">
        <p14:creationId xmlns:p14="http://schemas.microsoft.com/office/powerpoint/2010/main" val="7825603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dirty="0"/>
          </a:p>
        </p:txBody>
      </p:sp>
    </p:spTree>
    <p:extLst>
      <p:ext uri="{BB962C8B-B14F-4D97-AF65-F5344CB8AC3E}">
        <p14:creationId xmlns:p14="http://schemas.microsoft.com/office/powerpoint/2010/main" val="322828985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dirty="0"/>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24636892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50471933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dirty="0"/>
          </a:p>
        </p:txBody>
      </p:sp>
    </p:spTree>
    <p:extLst>
      <p:ext uri="{BB962C8B-B14F-4D97-AF65-F5344CB8AC3E}">
        <p14:creationId xmlns:p14="http://schemas.microsoft.com/office/powerpoint/2010/main" val="2150601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dirty="0"/>
          </a:p>
        </p:txBody>
      </p:sp>
    </p:spTree>
    <p:extLst>
      <p:ext uri="{BB962C8B-B14F-4D97-AF65-F5344CB8AC3E}">
        <p14:creationId xmlns:p14="http://schemas.microsoft.com/office/powerpoint/2010/main" val="33607460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dirty="0"/>
          </a:p>
        </p:txBody>
      </p:sp>
    </p:spTree>
    <p:extLst>
      <p:ext uri="{BB962C8B-B14F-4D97-AF65-F5344CB8AC3E}">
        <p14:creationId xmlns:p14="http://schemas.microsoft.com/office/powerpoint/2010/main" val="274387613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dirty="0"/>
          </a:p>
        </p:txBody>
      </p:sp>
    </p:spTree>
    <p:extLst>
      <p:ext uri="{BB962C8B-B14F-4D97-AF65-F5344CB8AC3E}">
        <p14:creationId xmlns:p14="http://schemas.microsoft.com/office/powerpoint/2010/main" val="34041997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dirty="0"/>
          </a:p>
        </p:txBody>
      </p:sp>
    </p:spTree>
    <p:extLst>
      <p:ext uri="{BB962C8B-B14F-4D97-AF65-F5344CB8AC3E}">
        <p14:creationId xmlns:p14="http://schemas.microsoft.com/office/powerpoint/2010/main" val="38203189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246487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911337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7855497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dirty="0"/>
          </a:p>
        </p:txBody>
      </p:sp>
    </p:spTree>
    <p:extLst>
      <p:ext uri="{BB962C8B-B14F-4D97-AF65-F5344CB8AC3E}">
        <p14:creationId xmlns:p14="http://schemas.microsoft.com/office/powerpoint/2010/main" val="12825901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654407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418047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1517780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6742947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dirty="0"/>
          </a:p>
        </p:txBody>
      </p:sp>
    </p:spTree>
    <p:extLst>
      <p:ext uri="{BB962C8B-B14F-4D97-AF65-F5344CB8AC3E}">
        <p14:creationId xmlns:p14="http://schemas.microsoft.com/office/powerpoint/2010/main" val="103894739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1244185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dirty="0"/>
          </a:p>
        </p:txBody>
      </p:sp>
    </p:spTree>
    <p:extLst>
      <p:ext uri="{BB962C8B-B14F-4D97-AF65-F5344CB8AC3E}">
        <p14:creationId xmlns:p14="http://schemas.microsoft.com/office/powerpoint/2010/main" val="4207265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dirty="0"/>
          </a:p>
        </p:txBody>
      </p:sp>
    </p:spTree>
    <p:extLst>
      <p:ext uri="{BB962C8B-B14F-4D97-AF65-F5344CB8AC3E}">
        <p14:creationId xmlns:p14="http://schemas.microsoft.com/office/powerpoint/2010/main" val="18221502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426555419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dirty="0"/>
          </a:p>
        </p:txBody>
      </p:sp>
    </p:spTree>
    <p:extLst>
      <p:ext uri="{BB962C8B-B14F-4D97-AF65-F5344CB8AC3E}">
        <p14:creationId xmlns:p14="http://schemas.microsoft.com/office/powerpoint/2010/main" val="365238560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dirty="0"/>
          </a:p>
        </p:txBody>
      </p:sp>
    </p:spTree>
    <p:extLst>
      <p:ext uri="{BB962C8B-B14F-4D97-AF65-F5344CB8AC3E}">
        <p14:creationId xmlns:p14="http://schemas.microsoft.com/office/powerpoint/2010/main" val="390166204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38052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56726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427321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025942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2517360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20280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116791306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71" Type="http://schemas.openxmlformats.org/officeDocument/2006/relationships/theme" Target="../theme/theme2.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slideLayout" Target="../slideLayouts/slideLayout14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4035"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946195"/>
      </p:ext>
    </p:extLst>
  </p:cSld>
  <p:clrMap bg1="lt1" tx1="dk1" bg2="lt2" tx2="dk2" accent1="accent1" accent2="accent2" accent3="accent3" accent4="accent4" accent5="accent5" accent6="accent6" hlink="hlink" folHlink="folHlink"/>
  <p:sldLayoutIdLst>
    <p:sldLayoutId id="2147483693"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27" r:id="rId38"/>
    <p:sldLayoutId id="2147483928" r:id="rId39"/>
    <p:sldLayoutId id="2147483929" r:id="rId40"/>
    <p:sldLayoutId id="2147483930" r:id="rId41"/>
    <p:sldLayoutId id="2147483931" r:id="rId42"/>
    <p:sldLayoutId id="2147483932" r:id="rId43"/>
    <p:sldLayoutId id="2147483933" r:id="rId44"/>
    <p:sldLayoutId id="2147483934" r:id="rId45"/>
    <p:sldLayoutId id="2147483935" r:id="rId46"/>
    <p:sldLayoutId id="2147483936" r:id="rId47"/>
    <p:sldLayoutId id="2147483937" r:id="rId48"/>
    <p:sldLayoutId id="2147483938" r:id="rId49"/>
    <p:sldLayoutId id="2147483939" r:id="rId50"/>
    <p:sldLayoutId id="2147483940" r:id="rId51"/>
    <p:sldLayoutId id="2147483941" r:id="rId52"/>
    <p:sldLayoutId id="2147483942" r:id="rId53"/>
    <p:sldLayoutId id="2147483943" r:id="rId54"/>
    <p:sldLayoutId id="2147483944" r:id="rId55"/>
    <p:sldLayoutId id="2147483945" r:id="rId56"/>
    <p:sldLayoutId id="2147483946" r:id="rId57"/>
    <p:sldLayoutId id="2147483947" r:id="rId58"/>
    <p:sldLayoutId id="2147483948" r:id="rId59"/>
    <p:sldLayoutId id="2147483949" r:id="rId60"/>
    <p:sldLayoutId id="2147483950" r:id="rId61"/>
    <p:sldLayoutId id="2147483951" r:id="rId62"/>
    <p:sldLayoutId id="2147483952" r:id="rId63"/>
    <p:sldLayoutId id="2147483953" r:id="rId64"/>
    <p:sldLayoutId id="2147483954" r:id="rId65"/>
    <p:sldLayoutId id="2147483955" r:id="rId66"/>
    <p:sldLayoutId id="2147483956" r:id="rId67"/>
    <p:sldLayoutId id="2147483957" r:id="rId68"/>
    <p:sldLayoutId id="2147483958" r:id="rId69"/>
    <p:sldLayoutId id="2147483959" r:id="rId70"/>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5864537"/>
      </p:ext>
    </p:extLst>
  </p:cSld>
  <p:clrMap bg1="lt1" tx1="dk1" bg2="lt2" tx2="dk2" accent1="accent1" accent2="accent2" accent3="accent3" accent4="accent4" accent5="accent5" accent6="accent6" hlink="hlink" folHlink="folHlink"/>
  <p:sldLayoutIdLst>
    <p:sldLayoutId id="2147483841" r:id="rId1"/>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40.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9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9.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9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9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9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3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9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9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4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9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95.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95.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40.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CBB822F-51E4-4006-A202-8F93166987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23086"/>
            <a:ext cx="12192000" cy="6881086"/>
          </a:xfrm>
          <a:prstGeom prst="rect">
            <a:avLst/>
          </a:prstGeom>
        </p:spPr>
      </p:pic>
      <p:sp>
        <p:nvSpPr>
          <p:cNvPr id="6" name="Rectangle 5">
            <a:extLst>
              <a:ext uri="{FF2B5EF4-FFF2-40B4-BE49-F238E27FC236}">
                <a16:creationId xmlns:a16="http://schemas.microsoft.com/office/drawing/2014/main" id="{71C3B9DB-B933-4A14-99A0-03994ECBCF65}"/>
              </a:ext>
            </a:extLst>
          </p:cNvPr>
          <p:cNvSpPr/>
          <p:nvPr/>
        </p:nvSpPr>
        <p:spPr>
          <a:xfrm>
            <a:off x="0" y="-23086"/>
            <a:ext cx="12192000" cy="6881086"/>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dirty="0"/>
              <a:t>LUNAR NEW YEAR </a:t>
            </a:r>
            <a:br>
              <a:rPr lang="en-GB" b="1" dirty="0"/>
            </a:br>
            <a:r>
              <a:rPr lang="en-GB" sz="2000" b="1" dirty="0"/>
              <a:t>22</a:t>
            </a:r>
            <a:r>
              <a:rPr lang="en-GB" sz="2000" b="1" baseline="30000" dirty="0"/>
              <a:t>nd</a:t>
            </a:r>
            <a:r>
              <a:rPr lang="en-GB" sz="2000" dirty="0"/>
              <a:t> January 2023 </a:t>
            </a:r>
            <a:endParaRPr lang="en-GB" b="1" dirty="0"/>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088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F09-3228-4C18-A14E-A6A3665F829A}"/>
              </a:ext>
            </a:extLst>
          </p:cNvPr>
          <p:cNvSpPr>
            <a:spLocks noGrp="1"/>
          </p:cNvSpPr>
          <p:nvPr>
            <p:ph type="title"/>
          </p:nvPr>
        </p:nvSpPr>
        <p:spPr>
          <a:xfrm>
            <a:off x="695325" y="446578"/>
            <a:ext cx="5221288" cy="1008594"/>
          </a:xfrm>
        </p:spPr>
        <p:txBody>
          <a:bodyPr/>
          <a:lstStyle/>
          <a:p>
            <a:r>
              <a:rPr lang="en-GB" dirty="0"/>
              <a:t>LUNAR NEW YEAR</a:t>
            </a:r>
            <a:br>
              <a:rPr lang="en-GB" dirty="0"/>
            </a:br>
            <a:r>
              <a:rPr lang="en-GB" sz="2000" b="0" dirty="0">
                <a:solidFill>
                  <a:schemeClr val="accent6"/>
                </a:solidFill>
              </a:rPr>
              <a:t>AKA SPRING FESTIVAL</a:t>
            </a:r>
          </a:p>
        </p:txBody>
      </p:sp>
      <p:sp>
        <p:nvSpPr>
          <p:cNvPr id="10" name="Content Placeholder 9">
            <a:extLst>
              <a:ext uri="{FF2B5EF4-FFF2-40B4-BE49-F238E27FC236}">
                <a16:creationId xmlns:a16="http://schemas.microsoft.com/office/drawing/2014/main" id="{68052003-823E-4A60-9C23-093BAE3CE566}"/>
              </a:ext>
            </a:extLst>
          </p:cNvPr>
          <p:cNvSpPr>
            <a:spLocks noGrp="1"/>
          </p:cNvSpPr>
          <p:nvPr>
            <p:ph idx="1"/>
          </p:nvPr>
        </p:nvSpPr>
        <p:spPr>
          <a:xfrm>
            <a:off x="695326" y="1429350"/>
            <a:ext cx="5221287" cy="4679950"/>
          </a:xfrm>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6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0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1/4</a:t>
            </a:r>
            <a:endParaRPr kumimoji="0" lang="en-US" sz="40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600" kern="0" spc="600" dirty="0">
                <a:solidFill>
                  <a:srgbClr val="1C1C1C"/>
                </a:solidFill>
                <a:latin typeface="Arial" panose="020B0604020202020204" pitchFamily="34" charset="0"/>
                <a:cs typeface="Arial" panose="020B0604020202020204" pitchFamily="34" charset="0"/>
              </a:rPr>
              <a:t>o</a:t>
            </a:r>
            <a:r>
              <a:rPr kumimoji="0" lang="en-US" sz="16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f the world’s population acknowledge the festival</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16</a:t>
            </a:r>
          </a:p>
          <a:p>
            <a:pPr marL="0" lvl="0" indent="0">
              <a:lnSpc>
                <a:spcPct val="100000"/>
              </a:lnSpc>
              <a:spcBef>
                <a:spcPts val="0"/>
              </a:spcBef>
              <a:buNone/>
              <a:defRPr/>
            </a:pPr>
            <a:r>
              <a:rPr lang="en-US" sz="1600" kern="0" spc="600" dirty="0">
                <a:solidFill>
                  <a:srgbClr val="1C1C1C"/>
                </a:solidFill>
                <a:latin typeface="Arial" panose="020B0604020202020204" pitchFamily="34" charset="0"/>
                <a:cs typeface="Arial" panose="020B0604020202020204" pitchFamily="34" charset="0"/>
              </a:rPr>
              <a:t>days of celebration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2bn+</a:t>
            </a:r>
          </a:p>
          <a:p>
            <a:pPr marL="0" lvl="0" indent="0">
              <a:lnSpc>
                <a:spcPct val="100000"/>
              </a:lnSpc>
              <a:spcBef>
                <a:spcPts val="0"/>
              </a:spcBef>
              <a:buNone/>
              <a:defRPr/>
            </a:pPr>
            <a:r>
              <a:rPr lang="en-US" sz="1600" kern="0" spc="600" dirty="0">
                <a:solidFill>
                  <a:srgbClr val="1C1C1C"/>
                </a:solidFill>
                <a:latin typeface="Arial" panose="020B0604020202020204" pitchFamily="34" charset="0"/>
                <a:cs typeface="Arial" panose="020B0604020202020204" pitchFamily="34" charset="0"/>
              </a:rPr>
              <a:t>celebrate in some way</a:t>
            </a:r>
          </a:p>
          <a:p>
            <a:pPr marL="0" lvl="0" indent="0">
              <a:lnSpc>
                <a:spcPct val="100000"/>
              </a:lnSpc>
              <a:spcBef>
                <a:spcPts val="0"/>
              </a:spcBef>
              <a:buNone/>
              <a:defRPr/>
            </a:pPr>
            <a:endParaRPr lang="en-US" sz="28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12</a:t>
            </a:r>
          </a:p>
          <a:p>
            <a:pPr marL="0" lvl="0" indent="0">
              <a:lnSpc>
                <a:spcPct val="100000"/>
              </a:lnSpc>
              <a:spcBef>
                <a:spcPts val="0"/>
              </a:spcBef>
              <a:buNone/>
              <a:defRPr/>
            </a:pPr>
            <a:r>
              <a:rPr lang="en-US" sz="1600" kern="0" spc="600" dirty="0">
                <a:solidFill>
                  <a:srgbClr val="1C1C1C"/>
                </a:solidFill>
                <a:latin typeface="Arial" panose="020B0604020202020204" pitchFamily="34" charset="0"/>
                <a:cs typeface="Arial" panose="020B0604020202020204" pitchFamily="34" charset="0"/>
              </a:rPr>
              <a:t>zodiac animals</a:t>
            </a:r>
          </a:p>
          <a:p>
            <a:pPr marL="0" lvl="0" indent="0">
              <a:lnSpc>
                <a:spcPct val="100000"/>
              </a:lnSpc>
              <a:spcBef>
                <a:spcPts val="0"/>
              </a:spcBef>
              <a:buNone/>
              <a:defRPr/>
            </a:pPr>
            <a:endParaRPr lang="en-US" sz="2000"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GB" dirty="0"/>
          </a:p>
        </p:txBody>
      </p:sp>
      <p:sp>
        <p:nvSpPr>
          <p:cNvPr id="11" name="Text Placeholder 10">
            <a:extLst>
              <a:ext uri="{FF2B5EF4-FFF2-40B4-BE49-F238E27FC236}">
                <a16:creationId xmlns:a16="http://schemas.microsoft.com/office/drawing/2014/main" id="{5B27CE7D-2604-4125-824E-5F080BD2367B}"/>
              </a:ext>
            </a:extLst>
          </p:cNvPr>
          <p:cNvSpPr>
            <a:spLocks noGrp="1"/>
          </p:cNvSpPr>
          <p:nvPr>
            <p:ph type="body" sz="quarter" idx="13"/>
          </p:nvPr>
        </p:nvSpPr>
        <p:spPr>
          <a:xfrm>
            <a:off x="662437" y="6551184"/>
            <a:ext cx="5221288" cy="360362"/>
          </a:xfrm>
        </p:spPr>
        <p:txBody>
          <a:bodyPr/>
          <a:lstStyle/>
          <a:p>
            <a:r>
              <a:rPr lang="en-GB" b="0" i="0" dirty="0">
                <a:solidFill>
                  <a:srgbClr val="616161"/>
                </a:solidFill>
                <a:effectLst/>
                <a:latin typeface="Lato" panose="020F0502020204030203" pitchFamily="34" charset="0"/>
              </a:rPr>
              <a:t>Source: China Highlights</a:t>
            </a:r>
            <a:r>
              <a:rPr lang="en-GB" dirty="0">
                <a:solidFill>
                  <a:srgbClr val="616161"/>
                </a:solidFill>
                <a:latin typeface="Lato" panose="020F0502020204030203" pitchFamily="34" charset="0"/>
              </a:rPr>
              <a:t> 2022 </a:t>
            </a:r>
            <a:endParaRPr lang="en-GB" dirty="0"/>
          </a:p>
        </p:txBody>
      </p:sp>
      <p:pic>
        <p:nvPicPr>
          <p:cNvPr id="1026" name="Picture 2">
            <a:extLst>
              <a:ext uri="{FF2B5EF4-FFF2-40B4-BE49-F238E27FC236}">
                <a16:creationId xmlns:a16="http://schemas.microsoft.com/office/drawing/2014/main" id="{CE7ED229-B0B8-4A6C-892C-FA89F6491C29}"/>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t="7739" b="7739"/>
          <a:stretch/>
        </p:blipFill>
        <p:spPr bwMode="auto">
          <a:xfrm>
            <a:off x="5882076" y="-8594"/>
            <a:ext cx="6349110" cy="6866594"/>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9E88C6F8-8083-4BB6-9F3D-37B527334DAD}"/>
              </a:ext>
            </a:extLst>
          </p:cNvPr>
          <p:cNvGrpSpPr/>
          <p:nvPr/>
        </p:nvGrpSpPr>
        <p:grpSpPr>
          <a:xfrm>
            <a:off x="6516156" y="536628"/>
            <a:ext cx="2095149" cy="2047462"/>
            <a:chOff x="2952248" y="3009497"/>
            <a:chExt cx="2993721" cy="3043825"/>
          </a:xfrm>
        </p:grpSpPr>
        <p:sp>
          <p:nvSpPr>
            <p:cNvPr id="17" name="Oval 16">
              <a:extLst>
                <a:ext uri="{FF2B5EF4-FFF2-40B4-BE49-F238E27FC236}">
                  <a16:creationId xmlns:a16="http://schemas.microsoft.com/office/drawing/2014/main" id="{F8CCD7ED-9A20-4B9B-9FD2-045EB241FA97}"/>
                </a:ext>
              </a:extLst>
            </p:cNvPr>
            <p:cNvSpPr/>
            <p:nvPr/>
          </p:nvSpPr>
          <p:spPr>
            <a:xfrm>
              <a:off x="2952248" y="3009497"/>
              <a:ext cx="2993721" cy="3043825"/>
            </a:xfrm>
            <a:prstGeom prst="ellipse">
              <a:avLst/>
            </a:prstGeom>
            <a:solidFill>
              <a:srgbClr val="0033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E14DC96E-A099-4036-B113-95F0C2D30ED5}"/>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D02ABB9D-62EB-41DC-8FB7-E6C6A332F570}"/>
                </a:ext>
              </a:extLst>
            </p:cNvPr>
            <p:cNvSpPr txBox="1"/>
            <p:nvPr/>
          </p:nvSpPr>
          <p:spPr>
            <a:xfrm>
              <a:off x="3388750" y="3610303"/>
              <a:ext cx="2192052" cy="1967468"/>
            </a:xfrm>
            <a:prstGeom prst="rect">
              <a:avLst/>
            </a:prstGeom>
            <a:noFill/>
          </p:spPr>
          <p:txBody>
            <a:bodyPr wrap="square" rtlCol="0">
              <a:spAutoFit/>
            </a:bodyPr>
            <a:lstStyle/>
            <a:p>
              <a:pPr algn="ctr"/>
              <a:r>
                <a:rPr lang="en-GB" sz="4000" b="1" dirty="0">
                  <a:solidFill>
                    <a:schemeClr val="bg1"/>
                  </a:solidFill>
                </a:rPr>
                <a:t>2023</a:t>
              </a:r>
            </a:p>
            <a:p>
              <a:pPr algn="ctr"/>
              <a:r>
                <a:rPr lang="en-GB" sz="2000" dirty="0">
                  <a:solidFill>
                    <a:schemeClr val="bg1"/>
                  </a:solidFill>
                </a:rPr>
                <a:t>year of the Rabbit </a:t>
              </a:r>
              <a:endParaRPr lang="en-GB" dirty="0">
                <a:solidFill>
                  <a:schemeClr val="bg1"/>
                </a:solidFill>
              </a:endParaRPr>
            </a:p>
          </p:txBody>
        </p:sp>
      </p:grpSp>
    </p:spTree>
    <p:extLst>
      <p:ext uri="{BB962C8B-B14F-4D97-AF65-F5344CB8AC3E}">
        <p14:creationId xmlns:p14="http://schemas.microsoft.com/office/powerpoint/2010/main" val="310312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34"/>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94840" y="1567455"/>
            <a:ext cx="4927905" cy="4137365"/>
          </a:xfrm>
          <a:prstGeom prst="rect">
            <a:avLst/>
          </a:prstGeom>
        </p:spPr>
      </p:pic>
      <p:sp>
        <p:nvSpPr>
          <p:cNvPr id="17" name="Title 1">
            <a:extLst>
              <a:ext uri="{FF2B5EF4-FFF2-40B4-BE49-F238E27FC236}">
                <a16:creationId xmlns:a16="http://schemas.microsoft.com/office/drawing/2014/main" id="{01505184-69F3-449C-ACF6-F96D42E84043}"/>
              </a:ext>
            </a:extLst>
          </p:cNvPr>
          <p:cNvSpPr>
            <a:spLocks noGrp="1"/>
          </p:cNvSpPr>
          <p:nvPr>
            <p:ph type="title"/>
          </p:nvPr>
        </p:nvSpPr>
        <p:spPr>
          <a:xfrm>
            <a:off x="695325" y="620181"/>
            <a:ext cx="10801350" cy="1008594"/>
          </a:xfrm>
        </p:spPr>
        <p:txBody>
          <a:bodyPr/>
          <a:lstStyle/>
          <a:p>
            <a:r>
              <a:rPr lang="en-GB" dirty="0"/>
              <a:t>SOCIAL MEDIA </a:t>
            </a:r>
          </a:p>
        </p:txBody>
      </p:sp>
      <p:sp>
        <p:nvSpPr>
          <p:cNvPr id="25" name="TextBox 24">
            <a:extLst>
              <a:ext uri="{FF2B5EF4-FFF2-40B4-BE49-F238E27FC236}">
                <a16:creationId xmlns:a16="http://schemas.microsoft.com/office/drawing/2014/main" id="{7123DEA2-EBFC-43F4-9306-0079A1E784EF}"/>
              </a:ext>
            </a:extLst>
          </p:cNvPr>
          <p:cNvSpPr txBox="1"/>
          <p:nvPr/>
        </p:nvSpPr>
        <p:spPr>
          <a:xfrm>
            <a:off x="6626770" y="2598003"/>
            <a:ext cx="2381923" cy="166199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5400" b="1" kern="0" dirty="0">
                <a:solidFill>
                  <a:schemeClr val="bg1"/>
                </a:solidFill>
              </a:rPr>
              <a:t>56%</a:t>
            </a:r>
            <a:endParaRPr kumimoji="0" lang="en-GB" sz="5400" b="1" i="0" u="none" strike="noStrike" kern="0" cap="none" spc="0" normalizeH="0" baseline="0" noProof="0" dirty="0">
              <a:ln>
                <a:noFill/>
              </a:ln>
              <a:solidFill>
                <a:schemeClr val="bg1"/>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GB" sz="1600" kern="0" dirty="0">
                <a:solidFill>
                  <a:schemeClr val="bg1"/>
                </a:solidFill>
              </a:rPr>
              <a:t>JCD rail sites over index against people planning a UK holiday</a:t>
            </a:r>
            <a:endParaRPr kumimoji="0" lang="en-GB" sz="1600" b="0" i="0" u="none" strike="noStrike" kern="0" cap="none" spc="0" normalizeH="0" baseline="0" noProof="0" dirty="0">
              <a:ln>
                <a:noFill/>
              </a:ln>
              <a:solidFill>
                <a:schemeClr val="bg1"/>
              </a:solidFill>
              <a:effectLst/>
              <a:uLnTx/>
              <a:uFillTx/>
            </a:endParaRPr>
          </a:p>
        </p:txBody>
      </p:sp>
      <p:pic>
        <p:nvPicPr>
          <p:cNvPr id="11" name="Picture Placeholder 34">
            <a:extLst>
              <a:ext uri="{FF2B5EF4-FFF2-40B4-BE49-F238E27FC236}">
                <a16:creationId xmlns:a16="http://schemas.microsoft.com/office/drawing/2014/main" id="{47BD7808-A203-49D4-B219-4DB655119D1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338372" y="1567455"/>
            <a:ext cx="4927905" cy="4137365"/>
          </a:xfrm>
          <a:prstGeom prst="rect">
            <a:avLst/>
          </a:prstGeom>
        </p:spPr>
      </p:pic>
      <p:sp>
        <p:nvSpPr>
          <p:cNvPr id="12" name="Rectangle 11">
            <a:extLst>
              <a:ext uri="{FF2B5EF4-FFF2-40B4-BE49-F238E27FC236}">
                <a16:creationId xmlns:a16="http://schemas.microsoft.com/office/drawing/2014/main" id="{3BFE788A-F031-4A9A-B9F6-A6404F954D16}"/>
              </a:ext>
            </a:extLst>
          </p:cNvPr>
          <p:cNvSpPr/>
          <p:nvPr/>
        </p:nvSpPr>
        <p:spPr>
          <a:xfrm>
            <a:off x="6338372" y="1567455"/>
            <a:ext cx="4927905" cy="4089990"/>
          </a:xfrm>
          <a:prstGeom prst="rect">
            <a:avLst/>
          </a:prstGeom>
          <a:solidFill>
            <a:srgbClr val="0033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167CBDCC-EF1B-4306-9F2A-575173597D89}"/>
              </a:ext>
            </a:extLst>
          </p:cNvPr>
          <p:cNvSpPr/>
          <p:nvPr/>
        </p:nvSpPr>
        <p:spPr>
          <a:xfrm>
            <a:off x="6222260" y="1427576"/>
            <a:ext cx="4927905" cy="373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600" b="1" kern="0" dirty="0">
                <a:solidFill>
                  <a:schemeClr val="bg1"/>
                </a:solidFill>
              </a:rPr>
              <a:t>1.0bn</a:t>
            </a:r>
            <a:endParaRPr kumimoji="0" lang="en-US" sz="9600" b="1" i="0" u="none" strike="noStrike" kern="0" cap="none" spc="0" normalizeH="0" baseline="0" noProof="0" dirty="0">
              <a:ln>
                <a:noFill/>
              </a:ln>
              <a:solidFill>
                <a:schemeClr val="bg1"/>
              </a:solidFill>
              <a:effectLst/>
              <a:uLnTx/>
              <a:uFillTx/>
            </a:endParaRPr>
          </a:p>
        </p:txBody>
      </p:sp>
      <p:sp>
        <p:nvSpPr>
          <p:cNvPr id="14" name="Rectangle 13">
            <a:extLst>
              <a:ext uri="{FF2B5EF4-FFF2-40B4-BE49-F238E27FC236}">
                <a16:creationId xmlns:a16="http://schemas.microsoft.com/office/drawing/2014/main" id="{3A6CD79B-97ED-4DA8-A2C6-180E1920FD80}"/>
              </a:ext>
            </a:extLst>
          </p:cNvPr>
          <p:cNvSpPr/>
          <p:nvPr/>
        </p:nvSpPr>
        <p:spPr>
          <a:xfrm>
            <a:off x="6338373" y="3957168"/>
            <a:ext cx="4927905" cy="954107"/>
          </a:xfrm>
          <a:prstGeom prst="rect">
            <a:avLst/>
          </a:prstGeom>
        </p:spPr>
        <p:txBody>
          <a:bodyPr wrap="square">
            <a:spAutoFit/>
          </a:bodyPr>
          <a:lstStyle/>
          <a:p>
            <a:pPr lvl="0" algn="ctr">
              <a:defRPr/>
            </a:pPr>
            <a:r>
              <a:rPr lang="en-US" sz="2800" kern="0" spc="300" dirty="0">
                <a:solidFill>
                  <a:schemeClr val="bg1"/>
                </a:solidFill>
              </a:rPr>
              <a:t>TikTok views with </a:t>
            </a:r>
          </a:p>
          <a:p>
            <a:pPr lvl="0" algn="ctr">
              <a:defRPr/>
            </a:pPr>
            <a:r>
              <a:rPr lang="en-US" sz="2800" kern="0" spc="300" dirty="0">
                <a:solidFill>
                  <a:schemeClr val="bg1"/>
                </a:solidFill>
              </a:rPr>
              <a:t>#ChineseNewYear</a:t>
            </a:r>
          </a:p>
        </p:txBody>
      </p:sp>
      <p:sp>
        <p:nvSpPr>
          <p:cNvPr id="19" name="Rectangle 18">
            <a:extLst>
              <a:ext uri="{FF2B5EF4-FFF2-40B4-BE49-F238E27FC236}">
                <a16:creationId xmlns:a16="http://schemas.microsoft.com/office/drawing/2014/main" id="{28A06D18-8300-43B3-9247-5E3E6C085032}"/>
              </a:ext>
            </a:extLst>
          </p:cNvPr>
          <p:cNvSpPr/>
          <p:nvPr/>
        </p:nvSpPr>
        <p:spPr>
          <a:xfrm>
            <a:off x="994840" y="1567455"/>
            <a:ext cx="4927905" cy="4157579"/>
          </a:xfrm>
          <a:prstGeom prst="rect">
            <a:avLst/>
          </a:prstGeom>
          <a:solidFill>
            <a:srgbClr val="00334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97AACE32-63F4-454D-B1CC-A3B33D782576}"/>
              </a:ext>
            </a:extLst>
          </p:cNvPr>
          <p:cNvSpPr/>
          <p:nvPr/>
        </p:nvSpPr>
        <p:spPr>
          <a:xfrm>
            <a:off x="1086541" y="3950079"/>
            <a:ext cx="4927905" cy="954107"/>
          </a:xfrm>
          <a:prstGeom prst="rect">
            <a:avLst/>
          </a:prstGeom>
        </p:spPr>
        <p:txBody>
          <a:bodyPr wrap="square">
            <a:spAutoFit/>
          </a:bodyPr>
          <a:lstStyle/>
          <a:p>
            <a:pPr lvl="0" algn="ctr">
              <a:defRPr/>
            </a:pPr>
            <a:r>
              <a:rPr lang="en-US" sz="2800" kern="0" spc="300" dirty="0">
                <a:solidFill>
                  <a:schemeClr val="bg1"/>
                </a:solidFill>
              </a:rPr>
              <a:t>Instagram posts with #ChineseNewYear</a:t>
            </a:r>
          </a:p>
        </p:txBody>
      </p:sp>
      <p:sp>
        <p:nvSpPr>
          <p:cNvPr id="22" name="Rectangle 21">
            <a:extLst>
              <a:ext uri="{FF2B5EF4-FFF2-40B4-BE49-F238E27FC236}">
                <a16:creationId xmlns:a16="http://schemas.microsoft.com/office/drawing/2014/main" id="{AA8900A2-AC99-4C8A-AF8E-6A06A7FF4B28}"/>
              </a:ext>
            </a:extLst>
          </p:cNvPr>
          <p:cNvSpPr/>
          <p:nvPr/>
        </p:nvSpPr>
        <p:spPr>
          <a:xfrm>
            <a:off x="1178242" y="1467308"/>
            <a:ext cx="4927905" cy="373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600" b="1" i="0" u="none" strike="noStrike" kern="0" cap="none" spc="0" normalizeH="0" baseline="0" noProof="0" dirty="0">
                <a:ln>
                  <a:noFill/>
                </a:ln>
                <a:solidFill>
                  <a:schemeClr val="bg1"/>
                </a:solidFill>
                <a:effectLst/>
                <a:uLnTx/>
                <a:uFillTx/>
              </a:rPr>
              <a:t>4.8m</a:t>
            </a:r>
          </a:p>
        </p:txBody>
      </p:sp>
    </p:spTree>
    <p:extLst>
      <p:ext uri="{BB962C8B-B14F-4D97-AF65-F5344CB8AC3E}">
        <p14:creationId xmlns:p14="http://schemas.microsoft.com/office/powerpoint/2010/main" val="421050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he importance of Chinese New Year in the UK has increased with the rise of  the Chinese community - World - Chinadaily.com.cn">
            <a:extLst>
              <a:ext uri="{FF2B5EF4-FFF2-40B4-BE49-F238E27FC236}">
                <a16:creationId xmlns:a16="http://schemas.microsoft.com/office/drawing/2014/main" id="{DE1AF0DA-44F9-494B-8FB9-5F5E7B0D2A23}"/>
              </a:ext>
            </a:extLst>
          </p:cNvPr>
          <p:cNvPicPr>
            <a:picLocks noGrp="1" noChangeAspect="1" noChangeArrowheads="1"/>
          </p:cNvPicPr>
          <p:nvPr>
            <p:ph type="pic" sz="quarter" idx="18"/>
          </p:nvPr>
        </p:nvPicPr>
        <p:blipFill>
          <a:blip r:embed="rId3" cstate="print">
            <a:extLst>
              <a:ext uri="{28A0092B-C50C-407E-A947-70E740481C1C}">
                <a14:useLocalDpi xmlns:a14="http://schemas.microsoft.com/office/drawing/2010/main" val="0"/>
              </a:ext>
            </a:extLst>
          </a:blip>
          <a:srcRect t="6797" b="6797"/>
          <a:stretch>
            <a:fillRect/>
          </a:stretch>
        </p:blipFill>
        <p:spPr bwMode="auto">
          <a:xfrm>
            <a:off x="6816725" y="549275"/>
            <a:ext cx="4679950" cy="270033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hinese New Year 2020 - Birmingham Hippodrome">
            <a:extLst>
              <a:ext uri="{FF2B5EF4-FFF2-40B4-BE49-F238E27FC236}">
                <a16:creationId xmlns:a16="http://schemas.microsoft.com/office/drawing/2014/main" id="{5D6628AF-C1C9-47F9-A0D1-27A8815C72E7}"/>
              </a:ext>
            </a:extLst>
          </p:cNvPr>
          <p:cNvPicPr>
            <a:picLocks noGrp="1" noChangeAspect="1" noChangeArrowheads="1"/>
          </p:cNvPicPr>
          <p:nvPr>
            <p:ph type="pic" sz="quarter" idx="17"/>
          </p:nvPr>
        </p:nvPicPr>
        <p:blipFill>
          <a:blip r:embed="rId4">
            <a:extLst>
              <a:ext uri="{28A0092B-C50C-407E-A947-70E740481C1C}">
                <a14:useLocalDpi xmlns:a14="http://schemas.microsoft.com/office/drawing/2010/main" val="0"/>
              </a:ext>
            </a:extLst>
          </a:blip>
          <a:srcRect t="9601" b="960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n pictures: This is the incredible way Manchester celebrated Chinese New  Year - Manchester Evening News">
            <a:extLst>
              <a:ext uri="{FF2B5EF4-FFF2-40B4-BE49-F238E27FC236}">
                <a16:creationId xmlns:a16="http://schemas.microsoft.com/office/drawing/2014/main" id="{5068FCFE-53DA-4E68-BE64-EC51AEC3EE25}"/>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t="19695" b="1969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hinese New Year - VisitLiverpool">
            <a:extLst>
              <a:ext uri="{FF2B5EF4-FFF2-40B4-BE49-F238E27FC236}">
                <a16:creationId xmlns:a16="http://schemas.microsoft.com/office/drawing/2014/main" id="{7594EB3A-33B1-4198-863B-C190FEC87E7D}"/>
              </a:ext>
            </a:extLst>
          </p:cNvPr>
          <p:cNvPicPr>
            <a:picLocks noGrp="1" noChangeAspect="1" noChangeArrowheads="1"/>
          </p:cNvPicPr>
          <p:nvPr>
            <p:ph type="pic" sz="quarter" idx="14"/>
          </p:nvPr>
        </p:nvPicPr>
        <p:blipFill>
          <a:blip r:embed="rId6">
            <a:extLst>
              <a:ext uri="{28A0092B-C50C-407E-A947-70E740481C1C}">
                <a14:useLocalDpi xmlns:a14="http://schemas.microsoft.com/office/drawing/2010/main" val="0"/>
              </a:ext>
            </a:extLst>
          </a:blip>
          <a:srcRect t="3499" b="349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C10AAF8-0B77-43D7-89A2-A0BBA5B314D0}"/>
              </a:ext>
            </a:extLst>
          </p:cNvPr>
          <p:cNvSpPr txBox="1"/>
          <p:nvPr/>
        </p:nvSpPr>
        <p:spPr>
          <a:xfrm>
            <a:off x="6816725" y="2917704"/>
            <a:ext cx="1524557"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LONDON</a:t>
            </a:r>
            <a:endParaRPr lang="en-GB" sz="1600" dirty="0">
              <a:solidFill>
                <a:schemeClr val="bg1"/>
              </a:solidFill>
            </a:endParaRPr>
          </a:p>
        </p:txBody>
      </p:sp>
      <p:sp>
        <p:nvSpPr>
          <p:cNvPr id="22" name="TextBox 21">
            <a:extLst>
              <a:ext uri="{FF2B5EF4-FFF2-40B4-BE49-F238E27FC236}">
                <a16:creationId xmlns:a16="http://schemas.microsoft.com/office/drawing/2014/main" id="{22E72BB9-B674-4A53-B194-2E97B5E41716}"/>
              </a:ext>
            </a:extLst>
          </p:cNvPr>
          <p:cNvSpPr txBox="1"/>
          <p:nvPr/>
        </p:nvSpPr>
        <p:spPr>
          <a:xfrm>
            <a:off x="695324" y="2917704"/>
            <a:ext cx="2424670"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MANCHESTER</a:t>
            </a:r>
            <a:endParaRPr lang="en-GB" sz="1600" dirty="0">
              <a:solidFill>
                <a:schemeClr val="bg1"/>
              </a:solidFill>
            </a:endParaRPr>
          </a:p>
        </p:txBody>
      </p:sp>
      <p:sp>
        <p:nvSpPr>
          <p:cNvPr id="23" name="TextBox 22">
            <a:extLst>
              <a:ext uri="{FF2B5EF4-FFF2-40B4-BE49-F238E27FC236}">
                <a16:creationId xmlns:a16="http://schemas.microsoft.com/office/drawing/2014/main" id="{1077F1F9-8191-42B6-8E01-B36B0E72DA31}"/>
              </a:ext>
            </a:extLst>
          </p:cNvPr>
          <p:cNvSpPr txBox="1"/>
          <p:nvPr/>
        </p:nvSpPr>
        <p:spPr>
          <a:xfrm>
            <a:off x="695323" y="5970170"/>
            <a:ext cx="2096737"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LIVERPOOL</a:t>
            </a:r>
            <a:endParaRPr lang="en-GB" sz="1600" dirty="0">
              <a:solidFill>
                <a:schemeClr val="bg1"/>
              </a:solidFill>
            </a:endParaRPr>
          </a:p>
        </p:txBody>
      </p:sp>
      <p:sp>
        <p:nvSpPr>
          <p:cNvPr id="24" name="TextBox 23">
            <a:extLst>
              <a:ext uri="{FF2B5EF4-FFF2-40B4-BE49-F238E27FC236}">
                <a16:creationId xmlns:a16="http://schemas.microsoft.com/office/drawing/2014/main" id="{D8F31DA1-160F-41FB-A1EF-E5CB66D4F44E}"/>
              </a:ext>
            </a:extLst>
          </p:cNvPr>
          <p:cNvSpPr txBox="1"/>
          <p:nvPr/>
        </p:nvSpPr>
        <p:spPr>
          <a:xfrm>
            <a:off x="6275387" y="5970170"/>
            <a:ext cx="2424670"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BIRMINGHAM</a:t>
            </a:r>
            <a:endParaRPr lang="en-GB" sz="1600" dirty="0">
              <a:solidFill>
                <a:schemeClr val="bg1"/>
              </a:solidFill>
            </a:endParaRPr>
          </a:p>
        </p:txBody>
      </p:sp>
    </p:spTree>
    <p:extLst>
      <p:ext uri="{BB962C8B-B14F-4D97-AF65-F5344CB8AC3E}">
        <p14:creationId xmlns:p14="http://schemas.microsoft.com/office/powerpoint/2010/main" val="183360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811BF1-67C7-4137-9FB0-42216F6CB1B1}"/>
              </a:ext>
            </a:extLst>
          </p:cNvPr>
          <p:cNvSpPr>
            <a:spLocks noGrp="1"/>
          </p:cNvSpPr>
          <p:nvPr>
            <p:ph type="title"/>
          </p:nvPr>
        </p:nvSpPr>
        <p:spPr/>
        <p:txBody>
          <a:bodyPr/>
          <a:lstStyle/>
          <a:p>
            <a:r>
              <a:rPr lang="en-GB" dirty="0"/>
              <a:t>IMPORTANCE TO UK RETAILERS</a:t>
            </a:r>
          </a:p>
        </p:txBody>
      </p:sp>
      <p:sp>
        <p:nvSpPr>
          <p:cNvPr id="4" name="Content Placeholder 3">
            <a:extLst>
              <a:ext uri="{FF2B5EF4-FFF2-40B4-BE49-F238E27FC236}">
                <a16:creationId xmlns:a16="http://schemas.microsoft.com/office/drawing/2014/main" id="{928D86F5-C74F-4E25-AE1F-30BA6EABA403}"/>
              </a:ext>
            </a:extLst>
          </p:cNvPr>
          <p:cNvSpPr>
            <a:spLocks noGrp="1"/>
          </p:cNvSpPr>
          <p:nvPr>
            <p:ph idx="1"/>
          </p:nvPr>
        </p:nvSpPr>
        <p:spPr/>
        <p:txBody>
          <a:bodyPr/>
          <a:lstStyle/>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400k</a:t>
            </a:r>
            <a:endParaRPr lang="en-US" sz="5400" b="1" kern="0" spc="-150" dirty="0">
              <a:solidFill>
                <a:srgbClr val="737A7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British Chinese in UK</a:t>
            </a:r>
          </a:p>
          <a:p>
            <a:pPr marL="0" lvl="0" indent="0">
              <a:lnSpc>
                <a:spcPct val="100000"/>
              </a:lnSpc>
              <a:spcBef>
                <a:spcPts val="0"/>
              </a:spcBef>
              <a:buNone/>
              <a:defRPr/>
            </a:pPr>
            <a:endParaRPr lang="en-US" sz="140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2nd</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highest household income across demographic groups</a:t>
            </a:r>
          </a:p>
          <a:p>
            <a:pPr marL="0" lvl="0" indent="0">
              <a:lnSpc>
                <a:spcPct val="100000"/>
              </a:lnSpc>
              <a:spcBef>
                <a:spcPts val="0"/>
              </a:spcBef>
              <a:buNone/>
              <a:defRPr/>
            </a:pPr>
            <a:endParaRPr lang="en-US" sz="18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144k+</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Chinese students enrolled at UK universities</a:t>
            </a:r>
          </a:p>
          <a:p>
            <a:pPr marL="0" indent="0">
              <a:buNone/>
            </a:pPr>
            <a:endParaRPr lang="en-GB" dirty="0"/>
          </a:p>
        </p:txBody>
      </p:sp>
      <p:sp>
        <p:nvSpPr>
          <p:cNvPr id="5" name="Text Placeholder 4">
            <a:extLst>
              <a:ext uri="{FF2B5EF4-FFF2-40B4-BE49-F238E27FC236}">
                <a16:creationId xmlns:a16="http://schemas.microsoft.com/office/drawing/2014/main" id="{651F2D18-CAB6-437B-ACE5-6DB678342197}"/>
              </a:ext>
            </a:extLst>
          </p:cNvPr>
          <p:cNvSpPr>
            <a:spLocks noGrp="1"/>
          </p:cNvSpPr>
          <p:nvPr>
            <p:ph type="body" sz="quarter" idx="13"/>
          </p:nvPr>
        </p:nvSpPr>
        <p:spPr/>
        <p:txBody>
          <a:bodyPr/>
          <a:lstStyle/>
          <a:p>
            <a:r>
              <a:rPr lang="en-GB" dirty="0"/>
              <a:t>Source: BBC 2022, </a:t>
            </a:r>
            <a:r>
              <a:rPr lang="en-GB" dirty="0" err="1"/>
              <a:t>Locaria</a:t>
            </a:r>
            <a:r>
              <a:rPr lang="en-GB" dirty="0"/>
              <a:t> 2020 </a:t>
            </a:r>
          </a:p>
        </p:txBody>
      </p:sp>
      <p:pic>
        <p:nvPicPr>
          <p:cNvPr id="2054" name="Picture 6">
            <a:extLst>
              <a:ext uri="{FF2B5EF4-FFF2-40B4-BE49-F238E27FC236}">
                <a16:creationId xmlns:a16="http://schemas.microsoft.com/office/drawing/2014/main" id="{0F5E9EA2-107B-4C24-9766-CCBAA6A75686}"/>
              </a:ext>
            </a:extLst>
          </p:cNvPr>
          <p:cNvPicPr>
            <a:picLocks noGrp="1" noChangeAspect="1" noChangeArrowheads="1"/>
          </p:cNvPicPr>
          <p:nvPr>
            <p:ph type="pic" sz="quarter" idx="14"/>
          </p:nvPr>
        </p:nvPicPr>
        <p:blipFill rotWithShape="1">
          <a:blip r:embed="rId3" cstate="print">
            <a:extLst>
              <a:ext uri="{28A0092B-C50C-407E-A947-70E740481C1C}">
                <a14:useLocalDpi xmlns:a14="http://schemas.microsoft.com/office/drawing/2010/main" val="0"/>
              </a:ext>
            </a:extLst>
          </a:blip>
          <a:srcRect l="1744" r="39002"/>
          <a:stretch/>
        </p:blipFill>
        <p:spPr bwMode="auto">
          <a:xfrm>
            <a:off x="6096000" y="0"/>
            <a:ext cx="6095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41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B266730A-F8BB-419B-9E9E-5ABEC377D20D}"/>
              </a:ext>
            </a:extLst>
          </p:cNvPr>
          <p:cNvSpPr>
            <a:spLocks noGrp="1"/>
          </p:cNvSpPr>
          <p:nvPr>
            <p:ph idx="1"/>
          </p:nvPr>
        </p:nvSpPr>
        <p:spPr>
          <a:xfrm>
            <a:off x="496671" y="1508518"/>
            <a:ext cx="4791075" cy="4609045"/>
          </a:xfrm>
        </p:spPr>
        <p:txBody>
          <a:bodyPr vert="horz" lIns="0" tIns="0" rIns="0" bIns="0" rtlCol="0" anchor="t">
            <a:noAutofit/>
          </a:bodyPr>
          <a:lstStyle/>
          <a:p>
            <a:pPr marL="0" indent="0">
              <a:lnSpc>
                <a:spcPct val="100000"/>
              </a:lnSpc>
              <a:spcBef>
                <a:spcPts val="0"/>
              </a:spcBef>
              <a:buNone/>
              <a:defRPr/>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400" spc="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p:txBody>
      </p:sp>
      <p:sp>
        <p:nvSpPr>
          <p:cNvPr id="6" name="Title 2">
            <a:extLst>
              <a:ext uri="{FF2B5EF4-FFF2-40B4-BE49-F238E27FC236}">
                <a16:creationId xmlns:a16="http://schemas.microsoft.com/office/drawing/2014/main" id="{D020C004-2B5F-4975-BFA4-C7710649ABDB}"/>
              </a:ext>
            </a:extLst>
          </p:cNvPr>
          <p:cNvSpPr txBox="1">
            <a:spLocks/>
          </p:cNvSpPr>
          <p:nvPr/>
        </p:nvSpPr>
        <p:spPr>
          <a:xfrm>
            <a:off x="695325" y="523327"/>
            <a:ext cx="5502275"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a:lstStyle>
          <a:p>
            <a:r>
              <a:rPr lang="en-GB" dirty="0"/>
              <a:t>AFFLUENT AUDIENCE</a:t>
            </a:r>
          </a:p>
          <a:p>
            <a:r>
              <a:rPr lang="en-GB" sz="2000" b="0" dirty="0">
                <a:solidFill>
                  <a:schemeClr val="accent6"/>
                </a:solidFill>
              </a:rPr>
              <a:t>CHINESE COMMUNITY</a:t>
            </a:r>
            <a:r>
              <a:rPr lang="en-GB" sz="2000" dirty="0"/>
              <a:t> </a:t>
            </a:r>
          </a:p>
          <a:p>
            <a:endParaRPr lang="en-GB" sz="1600" b="0" dirty="0">
              <a:solidFill>
                <a:srgbClr val="737976"/>
              </a:solidFill>
            </a:endParaRPr>
          </a:p>
          <a:p>
            <a:endParaRPr lang="en-GB" sz="1600" b="0" dirty="0">
              <a:solidFill>
                <a:srgbClr val="737976"/>
              </a:solidFill>
            </a:endParaRPr>
          </a:p>
        </p:txBody>
      </p:sp>
      <p:sp>
        <p:nvSpPr>
          <p:cNvPr id="11" name="TextBox 10">
            <a:extLst>
              <a:ext uri="{FF2B5EF4-FFF2-40B4-BE49-F238E27FC236}">
                <a16:creationId xmlns:a16="http://schemas.microsoft.com/office/drawing/2014/main" id="{40975255-D692-4DA4-8E11-948823E57E1E}"/>
              </a:ext>
            </a:extLst>
          </p:cNvPr>
          <p:cNvSpPr txBox="1"/>
          <p:nvPr/>
        </p:nvSpPr>
        <p:spPr>
          <a:xfrm>
            <a:off x="660643" y="6330408"/>
            <a:ext cx="6096000" cy="338554"/>
          </a:xfrm>
          <a:prstGeom prst="rect">
            <a:avLst/>
          </a:prstGeom>
          <a:noFill/>
        </p:spPr>
        <p:txBody>
          <a:bodyPr wrap="square">
            <a:spAutoFit/>
          </a:bodyPr>
          <a:lstStyle/>
          <a:p>
            <a:pPr marL="0" indent="0">
              <a:buNone/>
            </a:pPr>
            <a:r>
              <a:rPr lang="en-GB" sz="800" dirty="0"/>
              <a:t>Source: YouGov Profiles November 2022  *Audience defined as those who are of Chinese ethnicity and speak Chinese (Mandarin/Cantonese) (More likely than average adult) </a:t>
            </a:r>
          </a:p>
        </p:txBody>
      </p:sp>
      <p:sp>
        <p:nvSpPr>
          <p:cNvPr id="14" name="object 6">
            <a:extLst>
              <a:ext uri="{FF2B5EF4-FFF2-40B4-BE49-F238E27FC236}">
                <a16:creationId xmlns:a16="http://schemas.microsoft.com/office/drawing/2014/main" id="{78A1CC95-432A-4CE6-993F-E00EF8F5A1EE}"/>
              </a:ext>
            </a:extLst>
          </p:cNvPr>
          <p:cNvSpPr txBox="1"/>
          <p:nvPr/>
        </p:nvSpPr>
        <p:spPr>
          <a:xfrm>
            <a:off x="3696651" y="1435570"/>
            <a:ext cx="2324314" cy="150425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+176%</a:t>
            </a:r>
            <a:endParaRPr lang="en-GB" sz="4000" dirty="0">
              <a:solidFill>
                <a:srgbClr val="00335B"/>
              </a:solidFill>
              <a:latin typeface="Arial (BODY)"/>
              <a:cs typeface="Arial"/>
            </a:endParaRPr>
          </a:p>
          <a:p>
            <a:pPr marL="12700">
              <a:spcBef>
                <a:spcPts val="110"/>
              </a:spcBef>
              <a:defRPr/>
            </a:pPr>
            <a:r>
              <a:rPr lang="en-GB" sz="1400" spc="35" dirty="0">
                <a:latin typeface="Arial (BODY)"/>
                <a:cs typeface="Arial"/>
              </a:rPr>
              <a:t>MORE LIKELY TO HAVE £2K+ PERSONAL MONTHLY DISPOSABLE INCOME</a:t>
            </a:r>
            <a:endParaRPr lang="en-GB" sz="1400" spc="35" dirty="0">
              <a:solidFill>
                <a:srgbClr val="000000"/>
              </a:solidFill>
              <a:latin typeface="Arial (BODY)"/>
              <a:cs typeface="Arial"/>
            </a:endParaRPr>
          </a:p>
        </p:txBody>
      </p:sp>
      <p:sp>
        <p:nvSpPr>
          <p:cNvPr id="16" name="object 6">
            <a:extLst>
              <a:ext uri="{FF2B5EF4-FFF2-40B4-BE49-F238E27FC236}">
                <a16:creationId xmlns:a16="http://schemas.microsoft.com/office/drawing/2014/main" id="{BB8CC598-1C00-4C9F-9E06-8F79D80E9105}"/>
              </a:ext>
            </a:extLst>
          </p:cNvPr>
          <p:cNvSpPr txBox="1"/>
          <p:nvPr/>
        </p:nvSpPr>
        <p:spPr>
          <a:xfrm>
            <a:off x="702651" y="1546836"/>
            <a:ext cx="2326265" cy="1060547"/>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+128%</a:t>
            </a:r>
            <a:endParaRPr kumimoji="0" sz="4000" b="0" i="0" u="none" strike="noStrike" kern="1200" cap="none" spc="0" normalizeH="0" baseline="0" noProof="0" dirty="0">
              <a:ln>
                <a:noFill/>
              </a:ln>
              <a:solidFill>
                <a:srgbClr val="00335B"/>
              </a:solidFill>
              <a:effectLst/>
              <a:uLnTx/>
              <a:uFillTx/>
              <a:latin typeface="Arial (BODY)"/>
              <a:cs typeface="Arial"/>
            </a:endParaRPr>
          </a:p>
          <a:p>
            <a:pPr marL="0" indent="0">
              <a:lnSpc>
                <a:spcPct val="100000"/>
              </a:lnSpc>
              <a:spcBef>
                <a:spcPts val="0"/>
              </a:spcBef>
              <a:buNone/>
            </a:pPr>
            <a:r>
              <a:rPr lang="en-GB" sz="1400" dirty="0">
                <a:latin typeface="Arial (BODY)"/>
              </a:rPr>
              <a:t>MORE LIKELY TO EARN £100K+ PER YEAR </a:t>
            </a:r>
          </a:p>
        </p:txBody>
      </p:sp>
      <p:sp>
        <p:nvSpPr>
          <p:cNvPr id="17" name="object 6">
            <a:extLst>
              <a:ext uri="{FF2B5EF4-FFF2-40B4-BE49-F238E27FC236}">
                <a16:creationId xmlns:a16="http://schemas.microsoft.com/office/drawing/2014/main" id="{CCACDCEB-7A1B-48C8-B44A-0D5900F9FA8C}"/>
              </a:ext>
            </a:extLst>
          </p:cNvPr>
          <p:cNvSpPr txBox="1"/>
          <p:nvPr/>
        </p:nvSpPr>
        <p:spPr>
          <a:xfrm>
            <a:off x="695325" y="3137999"/>
            <a:ext cx="2414722" cy="1060547"/>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a:ea typeface="+mn-ea"/>
                <a:cs typeface="Arial"/>
              </a:rPr>
              <a:t>+35%</a:t>
            </a:r>
            <a:endParaRPr kumimoji="0" lang="en-GB" sz="4000" b="0" i="0" u="none" strike="noStrike" kern="1200" cap="none" spc="0" normalizeH="0" baseline="0" noProof="0" dirty="0">
              <a:ln>
                <a:noFill/>
              </a:ln>
              <a:solidFill>
                <a:srgbClr val="00335B"/>
              </a:solidFill>
              <a:effectLst/>
              <a:uLnTx/>
              <a:uFillTx/>
              <a:latin typeface="Arial"/>
              <a:ea typeface="+mn-ea"/>
              <a:cs typeface="Arial"/>
            </a:endParaRPr>
          </a:p>
          <a:p>
            <a:pPr marL="0" indent="0">
              <a:lnSpc>
                <a:spcPct val="100000"/>
              </a:lnSpc>
              <a:spcBef>
                <a:spcPts val="0"/>
              </a:spcBef>
              <a:buNone/>
            </a:pPr>
            <a:r>
              <a:rPr lang="en-GB" sz="1400" dirty="0"/>
              <a:t>MORE LIKELY TO HAVE A HIGHER INCOME </a:t>
            </a:r>
          </a:p>
        </p:txBody>
      </p:sp>
      <p:sp>
        <p:nvSpPr>
          <p:cNvPr id="18" name="object 6">
            <a:extLst>
              <a:ext uri="{FF2B5EF4-FFF2-40B4-BE49-F238E27FC236}">
                <a16:creationId xmlns:a16="http://schemas.microsoft.com/office/drawing/2014/main" id="{C1FE8424-FF14-46D6-998E-778A083E37BB}"/>
              </a:ext>
            </a:extLst>
          </p:cNvPr>
          <p:cNvSpPr txBox="1"/>
          <p:nvPr/>
        </p:nvSpPr>
        <p:spPr>
          <a:xfrm>
            <a:off x="3696651" y="3147519"/>
            <a:ext cx="2125661" cy="1060547"/>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a:ea typeface="+mn-ea"/>
                <a:cs typeface="Arial"/>
              </a:rPr>
              <a:t>+111%</a:t>
            </a:r>
            <a:endParaRPr kumimoji="0" sz="4000" b="0" i="0" u="none" strike="noStrike" kern="1200" cap="none" spc="0" normalizeH="0" baseline="0" noProof="0" dirty="0">
              <a:ln>
                <a:noFill/>
              </a:ln>
              <a:solidFill>
                <a:srgbClr val="00335B"/>
              </a:solidFill>
              <a:effectLst/>
              <a:uLnTx/>
              <a:uFillTx/>
              <a:latin typeface="Arial"/>
              <a:ea typeface="+mn-ea"/>
              <a:cs typeface="Arial"/>
            </a:endParaRPr>
          </a:p>
          <a:p>
            <a:pPr marL="0" indent="0">
              <a:lnSpc>
                <a:spcPct val="100000"/>
              </a:lnSpc>
              <a:spcBef>
                <a:spcPts val="0"/>
              </a:spcBef>
              <a:buNone/>
            </a:pPr>
            <a:r>
              <a:rPr lang="en-GB" sz="1400" spc="35" dirty="0">
                <a:solidFill>
                  <a:srgbClr val="000000"/>
                </a:solidFill>
                <a:latin typeface="Arial"/>
                <a:cs typeface="Arial"/>
              </a:rPr>
              <a:t>MORE LIKELY TO BE AN AMEX CARD HOLDER </a:t>
            </a:r>
            <a:endParaRPr lang="en-GB" sz="1200" spc="35" dirty="0">
              <a:solidFill>
                <a:srgbClr val="000000"/>
              </a:solidFill>
              <a:latin typeface="Arial"/>
              <a:cs typeface="Arial"/>
            </a:endParaRPr>
          </a:p>
        </p:txBody>
      </p:sp>
      <p:sp>
        <p:nvSpPr>
          <p:cNvPr id="19" name="object 6">
            <a:extLst>
              <a:ext uri="{FF2B5EF4-FFF2-40B4-BE49-F238E27FC236}">
                <a16:creationId xmlns:a16="http://schemas.microsoft.com/office/drawing/2014/main" id="{2927A4A0-DA90-4A9F-81A9-EE545DE51C60}"/>
              </a:ext>
            </a:extLst>
          </p:cNvPr>
          <p:cNvSpPr txBox="1"/>
          <p:nvPr/>
        </p:nvSpPr>
        <p:spPr>
          <a:xfrm>
            <a:off x="766548" y="4711487"/>
            <a:ext cx="2125661" cy="128881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+119%</a:t>
            </a:r>
            <a:endParaRPr lang="en-GB" sz="4000" dirty="0">
              <a:solidFill>
                <a:srgbClr val="00335B"/>
              </a:solidFill>
              <a:latin typeface="Arial (BODY)"/>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en-GB" sz="1400" spc="35" dirty="0">
                <a:solidFill>
                  <a:srgbClr val="000000"/>
                </a:solidFill>
                <a:cs typeface="Arial"/>
              </a:rPr>
              <a:t>MORE LIKELY TO PLAN A HOLIDAY IN THE NEXT 12 MONTHS </a:t>
            </a:r>
            <a:endParaRPr lang="en-GB" sz="1400" spc="35" dirty="0">
              <a:solidFill>
                <a:srgbClr val="000000"/>
              </a:solidFill>
              <a:latin typeface="Arial"/>
              <a:cs typeface="Arial"/>
            </a:endParaRPr>
          </a:p>
        </p:txBody>
      </p:sp>
      <p:sp>
        <p:nvSpPr>
          <p:cNvPr id="15" name="object 6">
            <a:extLst>
              <a:ext uri="{FF2B5EF4-FFF2-40B4-BE49-F238E27FC236}">
                <a16:creationId xmlns:a16="http://schemas.microsoft.com/office/drawing/2014/main" id="{CE321A1A-1C7C-48C7-9671-EC452523ADE3}"/>
              </a:ext>
            </a:extLst>
          </p:cNvPr>
          <p:cNvSpPr txBox="1"/>
          <p:nvPr/>
        </p:nvSpPr>
        <p:spPr>
          <a:xfrm>
            <a:off x="3655933" y="4626129"/>
            <a:ext cx="2125661" cy="107337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+14%</a:t>
            </a:r>
            <a:endParaRPr lang="en-GB" sz="4000" dirty="0">
              <a:solidFill>
                <a:srgbClr val="00335B"/>
              </a:solidFill>
              <a:latin typeface="Arial (BODY)"/>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en-GB" sz="1400" spc="35" dirty="0">
                <a:solidFill>
                  <a:srgbClr val="000000"/>
                </a:solidFill>
                <a:cs typeface="Arial"/>
              </a:rPr>
              <a:t>MORE LIKELY TO BE ABC1</a:t>
            </a:r>
          </a:p>
        </p:txBody>
      </p:sp>
      <p:pic>
        <p:nvPicPr>
          <p:cNvPr id="13" name="Picture 6">
            <a:extLst>
              <a:ext uri="{FF2B5EF4-FFF2-40B4-BE49-F238E27FC236}">
                <a16:creationId xmlns:a16="http://schemas.microsoft.com/office/drawing/2014/main" id="{A6BF907B-EACE-4566-9C51-12DB96660DE6}"/>
              </a:ext>
            </a:extLst>
          </p:cNvPr>
          <p:cNvPicPr>
            <a:picLocks noGrp="1" noChangeAspect="1" noChangeArrowheads="1"/>
          </p:cNvPicPr>
          <p:nvPr>
            <p:ph type="pic" sz="quarter" idx="14"/>
          </p:nvPr>
        </p:nvPicPr>
        <p:blipFill rotWithShape="1">
          <a:blip r:embed="rId3" cstate="print">
            <a:extLst>
              <a:ext uri="{28A0092B-C50C-407E-A947-70E740481C1C}">
                <a14:useLocalDpi xmlns:a14="http://schemas.microsoft.com/office/drawing/2010/main" val="0"/>
              </a:ext>
            </a:extLst>
          </a:blip>
          <a:srcRect t="11829"/>
          <a:stretch/>
        </p:blipFill>
        <p:spPr bwMode="auto">
          <a:xfrm>
            <a:off x="6396254" y="0"/>
            <a:ext cx="58343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69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802A73-469F-4CEB-B89A-11A6418C45DE}"/>
              </a:ext>
            </a:extLst>
          </p:cNvPr>
          <p:cNvSpPr>
            <a:spLocks noGrp="1"/>
          </p:cNvSpPr>
          <p:nvPr>
            <p:ph type="title"/>
          </p:nvPr>
        </p:nvSpPr>
        <p:spPr/>
        <p:txBody>
          <a:bodyPr/>
          <a:lstStyle/>
          <a:p>
            <a:r>
              <a:rPr lang="en-GB" dirty="0"/>
              <a:t>GIFTING CATEGORIES </a:t>
            </a:r>
          </a:p>
        </p:txBody>
      </p:sp>
      <p:sp>
        <p:nvSpPr>
          <p:cNvPr id="5" name="Text Placeholder 4">
            <a:extLst>
              <a:ext uri="{FF2B5EF4-FFF2-40B4-BE49-F238E27FC236}">
                <a16:creationId xmlns:a16="http://schemas.microsoft.com/office/drawing/2014/main" id="{E0420E9F-AEDA-491F-B223-74069BCAB92F}"/>
              </a:ext>
            </a:extLst>
          </p:cNvPr>
          <p:cNvSpPr>
            <a:spLocks noGrp="1"/>
          </p:cNvSpPr>
          <p:nvPr>
            <p:ph type="body" sz="quarter" idx="13"/>
          </p:nvPr>
        </p:nvSpPr>
        <p:spPr>
          <a:xfrm>
            <a:off x="695325" y="6308725"/>
            <a:ext cx="6057900" cy="349250"/>
          </a:xfrm>
        </p:spPr>
        <p:txBody>
          <a:bodyPr/>
          <a:lstStyle/>
          <a:p>
            <a:pPr lvl="0">
              <a:defRPr/>
            </a:pPr>
            <a:r>
              <a:rPr lang="en-GB" dirty="0">
                <a:solidFill>
                  <a:schemeClr val="tx1"/>
                </a:solidFill>
              </a:rPr>
              <a:t>Source: YouGov Profiles November 2022  *Audience defined as those who are of Chinese ethnicity and speak Chinese (Mandarin/Cantonese) (More likely than average adult) </a:t>
            </a:r>
          </a:p>
        </p:txBody>
      </p:sp>
      <p:sp>
        <p:nvSpPr>
          <p:cNvPr id="9" name="Rectangle 8">
            <a:extLst>
              <a:ext uri="{FF2B5EF4-FFF2-40B4-BE49-F238E27FC236}">
                <a16:creationId xmlns:a16="http://schemas.microsoft.com/office/drawing/2014/main" id="{77014851-7689-4F76-B288-5F3C75D03150}"/>
              </a:ext>
            </a:extLst>
          </p:cNvPr>
          <p:cNvSpPr/>
          <p:nvPr/>
        </p:nvSpPr>
        <p:spPr>
          <a:xfrm>
            <a:off x="695324" y="1628775"/>
            <a:ext cx="1809205" cy="42825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Rectangle 9">
            <a:extLst>
              <a:ext uri="{FF2B5EF4-FFF2-40B4-BE49-F238E27FC236}">
                <a16:creationId xmlns:a16="http://schemas.microsoft.com/office/drawing/2014/main" id="{DCCFFBA5-4E20-4A2E-B091-DF0CD1549AC3}"/>
              </a:ext>
            </a:extLst>
          </p:cNvPr>
          <p:cNvSpPr/>
          <p:nvPr/>
        </p:nvSpPr>
        <p:spPr>
          <a:xfrm>
            <a:off x="2714488" y="1628774"/>
            <a:ext cx="1809205"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 name="Rectangle 10">
            <a:extLst>
              <a:ext uri="{FF2B5EF4-FFF2-40B4-BE49-F238E27FC236}">
                <a16:creationId xmlns:a16="http://schemas.microsoft.com/office/drawing/2014/main" id="{4F9C5A24-C257-4372-8007-9EB042CAA6EF}"/>
              </a:ext>
            </a:extLst>
          </p:cNvPr>
          <p:cNvSpPr/>
          <p:nvPr/>
        </p:nvSpPr>
        <p:spPr>
          <a:xfrm>
            <a:off x="4733652" y="1628774"/>
            <a:ext cx="1809205"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 name="Content Placeholder 4">
            <a:extLst>
              <a:ext uri="{FF2B5EF4-FFF2-40B4-BE49-F238E27FC236}">
                <a16:creationId xmlns:a16="http://schemas.microsoft.com/office/drawing/2014/main" id="{4DC450A9-4E57-4D69-A935-EAE98DA4199C}"/>
              </a:ext>
            </a:extLst>
          </p:cNvPr>
          <p:cNvSpPr txBox="1">
            <a:spLocks/>
          </p:cNvSpPr>
          <p:nvPr/>
        </p:nvSpPr>
        <p:spPr>
          <a:xfrm>
            <a:off x="668824" y="2351561"/>
            <a:ext cx="1809205" cy="725467"/>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169BB2"/>
                </a:solidFill>
                <a:effectLst/>
                <a:uLnTx/>
                <a:uFillTx/>
                <a:latin typeface="Arial" panose="020B0604020202020204" pitchFamily="34" charset="0"/>
                <a:ea typeface="+mn-ea"/>
                <a:cs typeface="Arial" panose="020B0604020202020204" pitchFamily="34" charset="0"/>
              </a:rPr>
              <a:t>+43%</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dirty="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400" b="1" kern="0" spc="600" dirty="0">
                <a:solidFill>
                  <a:srgbClr val="737A76"/>
                </a:solidFill>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71482A8B-A7EA-4821-B086-CE3C88F41D7D}"/>
              </a:ext>
            </a:extLst>
          </p:cNvPr>
          <p:cNvSpPr txBox="1"/>
          <p:nvPr/>
        </p:nvSpPr>
        <p:spPr>
          <a:xfrm>
            <a:off x="636680" y="3406857"/>
            <a:ext cx="1878788" cy="923330"/>
          </a:xfrm>
          <a:prstGeom prst="rect">
            <a:avLst/>
          </a:prstGeom>
          <a:noFill/>
        </p:spPr>
        <p:txBody>
          <a:bodyPr wrap="square">
            <a:spAutoFit/>
          </a:bodyPr>
          <a:lstStyle/>
          <a:p>
            <a:pPr marL="0" indent="0" algn="ctr">
              <a:lnSpc>
                <a:spcPct val="100000"/>
              </a:lnSpc>
              <a:spcBef>
                <a:spcPts val="0"/>
              </a:spcBef>
              <a:buNone/>
            </a:pPr>
            <a:r>
              <a:rPr lang="en-GB" dirty="0">
                <a:solidFill>
                  <a:schemeClr val="bg1"/>
                </a:solidFill>
              </a:rPr>
              <a:t>PURCHASED ELECTRONICS AS GIFTS</a:t>
            </a:r>
          </a:p>
        </p:txBody>
      </p:sp>
      <p:sp>
        <p:nvSpPr>
          <p:cNvPr id="16" name="Content Placeholder 4">
            <a:extLst>
              <a:ext uri="{FF2B5EF4-FFF2-40B4-BE49-F238E27FC236}">
                <a16:creationId xmlns:a16="http://schemas.microsoft.com/office/drawing/2014/main" id="{77988175-6AC8-4FBD-BD84-F23F34AEFA79}"/>
              </a:ext>
            </a:extLst>
          </p:cNvPr>
          <p:cNvSpPr txBox="1">
            <a:spLocks/>
          </p:cNvSpPr>
          <p:nvPr/>
        </p:nvSpPr>
        <p:spPr>
          <a:xfrm>
            <a:off x="2661487" y="2353228"/>
            <a:ext cx="1809205" cy="725467"/>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169BB2"/>
                </a:solidFill>
                <a:effectLst/>
                <a:uLnTx/>
                <a:uFillTx/>
                <a:latin typeface="Arial" panose="020B0604020202020204" pitchFamily="34" charset="0"/>
                <a:ea typeface="+mn-ea"/>
                <a:cs typeface="Arial" panose="020B0604020202020204" pitchFamily="34" charset="0"/>
              </a:rPr>
              <a:t>+40%</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dirty="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400" b="1" kern="0" spc="600" dirty="0">
                <a:solidFill>
                  <a:srgbClr val="737A76"/>
                </a:solidFill>
                <a:latin typeface="Arial" panose="020B0604020202020204" pitchFamily="34" charset="0"/>
                <a:cs typeface="Arial" panose="020B0604020202020204" pitchFamily="34" charset="0"/>
              </a:rPr>
              <a:t> </a:t>
            </a:r>
          </a:p>
        </p:txBody>
      </p:sp>
      <p:sp>
        <p:nvSpPr>
          <p:cNvPr id="17" name="Content Placeholder 4">
            <a:extLst>
              <a:ext uri="{FF2B5EF4-FFF2-40B4-BE49-F238E27FC236}">
                <a16:creationId xmlns:a16="http://schemas.microsoft.com/office/drawing/2014/main" id="{0745696F-6B47-4E8B-A1FC-F40B29C9C43E}"/>
              </a:ext>
            </a:extLst>
          </p:cNvPr>
          <p:cNvSpPr txBox="1">
            <a:spLocks/>
          </p:cNvSpPr>
          <p:nvPr/>
        </p:nvSpPr>
        <p:spPr>
          <a:xfrm>
            <a:off x="4786244" y="2351561"/>
            <a:ext cx="1809205" cy="725467"/>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169BB2"/>
                </a:solidFill>
                <a:effectLst/>
                <a:uLnTx/>
                <a:uFillTx/>
                <a:latin typeface="Arial" panose="020B0604020202020204" pitchFamily="34" charset="0"/>
                <a:ea typeface="+mn-ea"/>
                <a:cs typeface="Arial" panose="020B0604020202020204" pitchFamily="34" charset="0"/>
              </a:rPr>
              <a:t>+</a:t>
            </a:r>
            <a:r>
              <a:rPr lang="en-US" sz="4800" b="1" kern="0" spc="-150" dirty="0">
                <a:solidFill>
                  <a:srgbClr val="169BB2"/>
                </a:solidFill>
                <a:latin typeface="Arial" panose="020B0604020202020204" pitchFamily="34" charset="0"/>
                <a:cs typeface="Arial" panose="020B0604020202020204" pitchFamily="34" charset="0"/>
              </a:rPr>
              <a:t>26</a:t>
            </a:r>
            <a:r>
              <a:rPr kumimoji="0" lang="en-US" sz="4800" b="1" i="0" u="none" strike="noStrike" kern="0" cap="none" spc="-150" normalizeH="0" baseline="0" noProof="0" dirty="0">
                <a:ln>
                  <a:noFill/>
                </a:ln>
                <a:solidFill>
                  <a:srgbClr val="169BB2"/>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dirty="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400" b="1" kern="0" spc="600" dirty="0">
                <a:solidFill>
                  <a:srgbClr val="737A76"/>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2EF8F61E-4071-4F2A-9AA4-D0E4B8497800}"/>
              </a:ext>
            </a:extLst>
          </p:cNvPr>
          <p:cNvSpPr txBox="1"/>
          <p:nvPr/>
        </p:nvSpPr>
        <p:spPr>
          <a:xfrm>
            <a:off x="4698601" y="3383280"/>
            <a:ext cx="1863134" cy="923330"/>
          </a:xfrm>
          <a:prstGeom prst="rect">
            <a:avLst/>
          </a:prstGeom>
          <a:noFill/>
        </p:spPr>
        <p:txBody>
          <a:bodyPr wrap="square">
            <a:spAutoFit/>
          </a:bodyPr>
          <a:lstStyle/>
          <a:p>
            <a:pPr marL="0" indent="0" algn="ctr">
              <a:lnSpc>
                <a:spcPct val="100000"/>
              </a:lnSpc>
              <a:spcBef>
                <a:spcPts val="0"/>
              </a:spcBef>
              <a:buNone/>
            </a:pPr>
            <a:r>
              <a:rPr lang="en-GB" dirty="0">
                <a:solidFill>
                  <a:schemeClr val="bg1"/>
                </a:solidFill>
              </a:rPr>
              <a:t>PURCHASED KITCHEN ACCESSORIES </a:t>
            </a:r>
          </a:p>
        </p:txBody>
      </p:sp>
      <p:pic>
        <p:nvPicPr>
          <p:cNvPr id="8" name="Picture 7">
            <a:extLst>
              <a:ext uri="{FF2B5EF4-FFF2-40B4-BE49-F238E27FC236}">
                <a16:creationId xmlns:a16="http://schemas.microsoft.com/office/drawing/2014/main" id="{D95C8024-22F1-4870-A607-1ADD38C3F95C}"/>
              </a:ext>
            </a:extLst>
          </p:cNvPr>
          <p:cNvPicPr>
            <a:picLocks noChangeAspect="1"/>
          </p:cNvPicPr>
          <p:nvPr/>
        </p:nvPicPr>
        <p:blipFill rotWithShape="1">
          <a:blip r:embed="rId3"/>
          <a:srcRect t="-1334" r="10756"/>
          <a:stretch/>
        </p:blipFill>
        <p:spPr>
          <a:xfrm>
            <a:off x="6805817" y="-91440"/>
            <a:ext cx="5440302" cy="6949440"/>
          </a:xfrm>
          <a:prstGeom prst="rect">
            <a:avLst/>
          </a:prstGeom>
        </p:spPr>
      </p:pic>
      <p:sp>
        <p:nvSpPr>
          <p:cNvPr id="14" name="Rectangle 13">
            <a:extLst>
              <a:ext uri="{FF2B5EF4-FFF2-40B4-BE49-F238E27FC236}">
                <a16:creationId xmlns:a16="http://schemas.microsoft.com/office/drawing/2014/main" id="{93C89155-8449-4B3E-8435-1CCBB115B572}"/>
              </a:ext>
            </a:extLst>
          </p:cNvPr>
          <p:cNvSpPr/>
          <p:nvPr/>
        </p:nvSpPr>
        <p:spPr>
          <a:xfrm>
            <a:off x="6810512" y="0"/>
            <a:ext cx="5435607" cy="6858000"/>
          </a:xfrm>
          <a:prstGeom prst="rect">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a:extLst>
              <a:ext uri="{FF2B5EF4-FFF2-40B4-BE49-F238E27FC236}">
                <a16:creationId xmlns:a16="http://schemas.microsoft.com/office/drawing/2014/main" id="{870F3AD9-2F0D-44E7-8F25-393A4610F146}"/>
              </a:ext>
            </a:extLst>
          </p:cNvPr>
          <p:cNvSpPr txBox="1"/>
          <p:nvPr/>
        </p:nvSpPr>
        <p:spPr>
          <a:xfrm>
            <a:off x="2644905" y="3482550"/>
            <a:ext cx="1878788" cy="646331"/>
          </a:xfrm>
          <a:prstGeom prst="rect">
            <a:avLst/>
          </a:prstGeom>
          <a:noFill/>
        </p:spPr>
        <p:txBody>
          <a:bodyPr wrap="square">
            <a:spAutoFit/>
          </a:bodyPr>
          <a:lstStyle/>
          <a:p>
            <a:pPr marL="0" indent="0" algn="ctr">
              <a:lnSpc>
                <a:spcPct val="100000"/>
              </a:lnSpc>
              <a:spcBef>
                <a:spcPts val="0"/>
              </a:spcBef>
              <a:buNone/>
            </a:pPr>
            <a:r>
              <a:rPr lang="en-GB" dirty="0">
                <a:solidFill>
                  <a:schemeClr val="bg1"/>
                </a:solidFill>
              </a:rPr>
              <a:t>PURCHASED A HOLIDAY/TRIP</a:t>
            </a:r>
          </a:p>
        </p:txBody>
      </p:sp>
      <p:sp>
        <p:nvSpPr>
          <p:cNvPr id="26" name="TextBox 25">
            <a:extLst>
              <a:ext uri="{FF2B5EF4-FFF2-40B4-BE49-F238E27FC236}">
                <a16:creationId xmlns:a16="http://schemas.microsoft.com/office/drawing/2014/main" id="{AC39A50F-8533-4C71-880C-1F93C9CB1B2A}"/>
              </a:ext>
            </a:extLst>
          </p:cNvPr>
          <p:cNvSpPr txBox="1"/>
          <p:nvPr/>
        </p:nvSpPr>
        <p:spPr>
          <a:xfrm>
            <a:off x="7961720" y="3765698"/>
            <a:ext cx="3128496" cy="954107"/>
          </a:xfrm>
          <a:prstGeom prst="rect">
            <a:avLst/>
          </a:prstGeom>
          <a:noFill/>
        </p:spPr>
        <p:txBody>
          <a:bodyPr wrap="square">
            <a:spAutoFit/>
          </a:bodyPr>
          <a:lstStyle/>
          <a:p>
            <a:pPr algn="ctr"/>
            <a:r>
              <a:rPr lang="en-GB" sz="2800" spc="600" dirty="0">
                <a:solidFill>
                  <a:schemeClr val="bg1"/>
                </a:solidFill>
              </a:rPr>
              <a:t>Spend +£1K on gifts </a:t>
            </a:r>
            <a:endParaRPr lang="en-GB" sz="2800" dirty="0">
              <a:solidFill>
                <a:schemeClr val="bg1"/>
              </a:solidFill>
            </a:endParaRPr>
          </a:p>
        </p:txBody>
      </p:sp>
      <p:sp>
        <p:nvSpPr>
          <p:cNvPr id="27" name="TextBox 26">
            <a:extLst>
              <a:ext uri="{FF2B5EF4-FFF2-40B4-BE49-F238E27FC236}">
                <a16:creationId xmlns:a16="http://schemas.microsoft.com/office/drawing/2014/main" id="{1EB6C76A-8F01-4CCD-8E1B-C4695E9880FC}"/>
              </a:ext>
            </a:extLst>
          </p:cNvPr>
          <p:cNvSpPr txBox="1"/>
          <p:nvPr/>
        </p:nvSpPr>
        <p:spPr>
          <a:xfrm>
            <a:off x="8397796" y="2389790"/>
            <a:ext cx="2256344" cy="830997"/>
          </a:xfrm>
          <a:prstGeom prst="rect">
            <a:avLst/>
          </a:prstGeom>
          <a:noFill/>
        </p:spPr>
        <p:txBody>
          <a:bodyPr wrap="square">
            <a:spAutoFit/>
          </a:bodyPr>
          <a:lstStyle/>
          <a:p>
            <a:pPr marL="0" indent="0" algn="ctr">
              <a:lnSpc>
                <a:spcPct val="100000"/>
              </a:lnSpc>
              <a:spcBef>
                <a:spcPts val="0"/>
              </a:spcBef>
              <a:buNone/>
            </a:pPr>
            <a:r>
              <a:rPr lang="en-GB" sz="4800" b="1" dirty="0">
                <a:solidFill>
                  <a:schemeClr val="bg1"/>
                </a:solidFill>
              </a:rPr>
              <a:t>6.8x</a:t>
            </a:r>
          </a:p>
        </p:txBody>
      </p:sp>
      <p:sp>
        <p:nvSpPr>
          <p:cNvPr id="4" name="TextBox 3">
            <a:extLst>
              <a:ext uri="{FF2B5EF4-FFF2-40B4-BE49-F238E27FC236}">
                <a16:creationId xmlns:a16="http://schemas.microsoft.com/office/drawing/2014/main" id="{E3CD0CD6-A28C-8833-14B6-F7C986034F7F}"/>
              </a:ext>
            </a:extLst>
          </p:cNvPr>
          <p:cNvSpPr txBox="1"/>
          <p:nvPr/>
        </p:nvSpPr>
        <p:spPr>
          <a:xfrm>
            <a:off x="5014438" y="3064838"/>
            <a:ext cx="9233285" cy="523220"/>
          </a:xfrm>
          <a:prstGeom prst="rect">
            <a:avLst/>
          </a:prstGeom>
          <a:noFill/>
        </p:spPr>
        <p:txBody>
          <a:bodyPr wrap="square">
            <a:spAutoFit/>
          </a:bodyPr>
          <a:lstStyle/>
          <a:p>
            <a:pPr algn="ctr" rtl="0" fontAlgn="base"/>
            <a:r>
              <a:rPr lang="en-US" sz="1400" b="0" i="0" u="none" strike="noStrike" spc="600" dirty="0">
                <a:solidFill>
                  <a:schemeClr val="bg1">
                    <a:lumMod val="75000"/>
                  </a:schemeClr>
                </a:solidFill>
                <a:effectLst/>
              </a:rPr>
              <a:t>more likely</a:t>
            </a:r>
          </a:p>
          <a:p>
            <a:pPr algn="ctr" rtl="0" fontAlgn="base"/>
            <a:r>
              <a:rPr lang="en-US" sz="1400" b="0" i="0" spc="600" dirty="0">
                <a:solidFill>
                  <a:schemeClr val="bg1">
                    <a:lumMod val="75000"/>
                  </a:schemeClr>
                </a:solidFill>
                <a:effectLst/>
              </a:rPr>
              <a:t>​</a:t>
            </a:r>
            <a:r>
              <a:rPr lang="en-US" sz="1400" b="0" i="0" u="none" strike="noStrike" spc="600" dirty="0">
                <a:solidFill>
                  <a:schemeClr val="bg1">
                    <a:lumMod val="75000"/>
                  </a:schemeClr>
                </a:solidFill>
                <a:effectLst/>
              </a:rPr>
              <a:t>to</a:t>
            </a:r>
            <a:endParaRPr lang="en-US" sz="1400" b="0" i="0" spc="600" dirty="0">
              <a:solidFill>
                <a:schemeClr val="bg1">
                  <a:lumMod val="75000"/>
                </a:schemeClr>
              </a:solidFill>
              <a:effectLst/>
            </a:endParaRPr>
          </a:p>
        </p:txBody>
      </p:sp>
    </p:spTree>
    <p:extLst>
      <p:ext uri="{BB962C8B-B14F-4D97-AF65-F5344CB8AC3E}">
        <p14:creationId xmlns:p14="http://schemas.microsoft.com/office/powerpoint/2010/main" val="4209462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F3E6D2B-87CA-48C4-AC11-0EA4EAA116D4}"/>
              </a:ext>
            </a:extLst>
          </p:cNvPr>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l="8123" r="8123"/>
          <a:stretch/>
        </p:blipFill>
        <p:spPr>
          <a:xfrm>
            <a:off x="334963" y="3008313"/>
            <a:ext cx="2160587" cy="2579687"/>
          </a:xfrm>
        </p:spPr>
      </p:pic>
      <p:sp>
        <p:nvSpPr>
          <p:cNvPr id="3" name="Rectangle 2">
            <a:extLst>
              <a:ext uri="{FF2B5EF4-FFF2-40B4-BE49-F238E27FC236}">
                <a16:creationId xmlns:a16="http://schemas.microsoft.com/office/drawing/2014/main" id="{38D87A25-130E-4BEF-861E-6F0E9110F1ED}"/>
              </a:ext>
            </a:extLst>
          </p:cNvPr>
          <p:cNvSpPr/>
          <p:nvPr/>
        </p:nvSpPr>
        <p:spPr>
          <a:xfrm>
            <a:off x="334962" y="1431759"/>
            <a:ext cx="2160588" cy="2286000"/>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5"/>
          <p:cNvSpPr txBox="1">
            <a:spLocks/>
          </p:cNvSpPr>
          <p:nvPr/>
        </p:nvSpPr>
        <p:spPr>
          <a:xfrm>
            <a:off x="695325" y="6308725"/>
            <a:ext cx="1080135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defRPr/>
            </a:pPr>
            <a:r>
              <a:rPr lang="en-GB" dirty="0">
                <a:solidFill>
                  <a:schemeClr val="tx1"/>
                </a:solidFill>
              </a:rPr>
              <a:t>Source: YouGov Profiles November 2022  *Audience defined as those who are of Chinese ethnicity and speak Chinese (Mandarin/Cantonese) (More likely than average adult) </a:t>
            </a:r>
          </a:p>
        </p:txBody>
      </p:sp>
      <p:sp>
        <p:nvSpPr>
          <p:cNvPr id="2" name="Title 1">
            <a:extLst>
              <a:ext uri="{FF2B5EF4-FFF2-40B4-BE49-F238E27FC236}">
                <a16:creationId xmlns:a16="http://schemas.microsoft.com/office/drawing/2014/main" id="{8BDB99CD-D248-4444-AB1F-DA5C074690A6}"/>
              </a:ext>
            </a:extLst>
          </p:cNvPr>
          <p:cNvSpPr>
            <a:spLocks noGrp="1"/>
          </p:cNvSpPr>
          <p:nvPr>
            <p:ph type="title"/>
          </p:nvPr>
        </p:nvSpPr>
        <p:spPr>
          <a:xfrm>
            <a:off x="695325" y="422726"/>
            <a:ext cx="10801350" cy="1008594"/>
          </a:xfrm>
        </p:spPr>
        <p:txBody>
          <a:bodyPr>
            <a:normAutofit/>
          </a:bodyPr>
          <a:lstStyle/>
          <a:p>
            <a:r>
              <a:rPr lang="en-GB" dirty="0"/>
              <a:t>HOMEWARE/SOFT FURNISHING PURCHASED </a:t>
            </a:r>
            <a:br>
              <a:rPr lang="en-GB" dirty="0"/>
            </a:br>
            <a:r>
              <a:rPr lang="en-GB" sz="2000" b="0" dirty="0">
                <a:solidFill>
                  <a:schemeClr val="accent6"/>
                </a:solidFill>
              </a:rPr>
              <a:t>WITHIN 12 MONTHS </a:t>
            </a:r>
            <a:endParaRPr lang="en-GB" dirty="0"/>
          </a:p>
        </p:txBody>
      </p:sp>
      <p:sp>
        <p:nvSpPr>
          <p:cNvPr id="7" name="Text Placeholder 6">
            <a:extLst>
              <a:ext uri="{FF2B5EF4-FFF2-40B4-BE49-F238E27FC236}">
                <a16:creationId xmlns:a16="http://schemas.microsoft.com/office/drawing/2014/main" id="{4F13CF95-9798-4446-B2E0-D0C546576DEA}"/>
              </a:ext>
            </a:extLst>
          </p:cNvPr>
          <p:cNvSpPr>
            <a:spLocks noGrp="1"/>
          </p:cNvSpPr>
          <p:nvPr>
            <p:ph type="body" sz="quarter" idx="14"/>
          </p:nvPr>
        </p:nvSpPr>
        <p:spPr>
          <a:xfrm>
            <a:off x="334962" y="1692332"/>
            <a:ext cx="2160587" cy="507734"/>
          </a:xfrm>
        </p:spPr>
        <p:txBody>
          <a:bodyPr/>
          <a:lstStyle/>
          <a:p>
            <a:r>
              <a:rPr lang="en-GB" sz="4400" b="1" spc="300" dirty="0">
                <a:solidFill>
                  <a:schemeClr val="accent1"/>
                </a:solidFill>
              </a:rPr>
              <a:t>+132%</a:t>
            </a:r>
          </a:p>
          <a:p>
            <a:r>
              <a:rPr lang="en-GB" sz="2000" spc="300" dirty="0"/>
              <a:t>serve ware</a:t>
            </a:r>
          </a:p>
        </p:txBody>
      </p:sp>
      <p:pic>
        <p:nvPicPr>
          <p:cNvPr id="30" name="Picture Placeholder 29">
            <a:extLst>
              <a:ext uri="{FF2B5EF4-FFF2-40B4-BE49-F238E27FC236}">
                <a16:creationId xmlns:a16="http://schemas.microsoft.com/office/drawing/2014/main" id="{C6D0EE6F-6FBA-4165-B2B5-C7E466302B75}"/>
              </a:ext>
            </a:extLst>
          </p:cNvPr>
          <p:cNvPicPr>
            <a:picLocks noGrp="1" noChangeAspect="1"/>
          </p:cNvPicPr>
          <p:nvPr>
            <p:ph type="pic" sz="quarter" idx="26"/>
          </p:nvPr>
        </p:nvPicPr>
        <p:blipFill>
          <a:blip r:embed="rId4" cstate="print">
            <a:extLst>
              <a:ext uri="{28A0092B-C50C-407E-A947-70E740481C1C}">
                <a14:useLocalDpi xmlns:a14="http://schemas.microsoft.com/office/drawing/2010/main" val="0"/>
              </a:ext>
            </a:extLst>
          </a:blip>
          <a:srcRect t="10161" b="10161"/>
          <a:stretch/>
        </p:blipFill>
        <p:spPr>
          <a:xfrm>
            <a:off x="2676525" y="3008313"/>
            <a:ext cx="2160588" cy="2579687"/>
          </a:xfrm>
        </p:spPr>
      </p:pic>
      <p:pic>
        <p:nvPicPr>
          <p:cNvPr id="34" name="Picture Placeholder 33">
            <a:extLst>
              <a:ext uri="{FF2B5EF4-FFF2-40B4-BE49-F238E27FC236}">
                <a16:creationId xmlns:a16="http://schemas.microsoft.com/office/drawing/2014/main" id="{5454BA82-5DD1-4AC6-BA50-6DA1D6679A19}"/>
              </a:ext>
            </a:extLst>
          </p:cNvPr>
          <p:cNvPicPr>
            <a:picLocks noGrp="1" noChangeAspect="1"/>
          </p:cNvPicPr>
          <p:nvPr>
            <p:ph type="pic" sz="quarter" idx="28"/>
          </p:nvPr>
        </p:nvPicPr>
        <p:blipFill>
          <a:blip r:embed="rId5" cstate="print">
            <a:extLst>
              <a:ext uri="{28A0092B-C50C-407E-A947-70E740481C1C}">
                <a14:useLocalDpi xmlns:a14="http://schemas.microsoft.com/office/drawing/2010/main" val="0"/>
              </a:ext>
            </a:extLst>
          </a:blip>
          <a:srcRect t="10209" b="10209"/>
          <a:stretch/>
        </p:blipFill>
        <p:spPr>
          <a:xfrm>
            <a:off x="4989370" y="3008313"/>
            <a:ext cx="2167970" cy="2579687"/>
          </a:xfrm>
        </p:spPr>
      </p:pic>
      <p:pic>
        <p:nvPicPr>
          <p:cNvPr id="38" name="Picture Placeholder 37">
            <a:extLst>
              <a:ext uri="{FF2B5EF4-FFF2-40B4-BE49-F238E27FC236}">
                <a16:creationId xmlns:a16="http://schemas.microsoft.com/office/drawing/2014/main" id="{F7CE8244-D688-4943-9AD3-D6C55C984F41}"/>
              </a:ext>
            </a:extLst>
          </p:cNvPr>
          <p:cNvPicPr>
            <a:picLocks noGrp="1" noChangeAspect="1"/>
          </p:cNvPicPr>
          <p:nvPr>
            <p:ph type="pic" sz="quarter" idx="30"/>
          </p:nvPr>
        </p:nvPicPr>
        <p:blipFill>
          <a:blip r:embed="rId6" cstate="print">
            <a:extLst>
              <a:ext uri="{28A0092B-C50C-407E-A947-70E740481C1C}">
                <a14:useLocalDpi xmlns:a14="http://schemas.microsoft.com/office/drawing/2010/main" val="0"/>
              </a:ext>
            </a:extLst>
          </a:blip>
          <a:srcRect t="10979" b="10979"/>
          <a:stretch/>
        </p:blipFill>
        <p:spPr>
          <a:xfrm>
            <a:off x="9651157" y="3008313"/>
            <a:ext cx="2205880" cy="2579687"/>
          </a:xfrm>
        </p:spPr>
      </p:pic>
      <p:pic>
        <p:nvPicPr>
          <p:cNvPr id="36" name="Picture Placeholder 35">
            <a:extLst>
              <a:ext uri="{FF2B5EF4-FFF2-40B4-BE49-F238E27FC236}">
                <a16:creationId xmlns:a16="http://schemas.microsoft.com/office/drawing/2014/main" id="{36A6D4F0-B962-4B13-B328-F73953ADB649}"/>
              </a:ext>
            </a:extLst>
          </p:cNvPr>
          <p:cNvPicPr>
            <a:picLocks noGrp="1" noChangeAspect="1"/>
          </p:cNvPicPr>
          <p:nvPr>
            <p:ph type="pic" sz="quarter" idx="32"/>
          </p:nvPr>
        </p:nvPicPr>
        <p:blipFill>
          <a:blip r:embed="rId7" cstate="print">
            <a:extLst>
              <a:ext uri="{28A0092B-C50C-407E-A947-70E740481C1C}">
                <a14:useLocalDpi xmlns:a14="http://schemas.microsoft.com/office/drawing/2010/main" val="0"/>
              </a:ext>
            </a:extLst>
          </a:blip>
          <a:srcRect t="9859" b="9859"/>
          <a:stretch/>
        </p:blipFill>
        <p:spPr>
          <a:xfrm>
            <a:off x="7358064" y="3008313"/>
            <a:ext cx="2144374" cy="2579687"/>
          </a:xfrm>
        </p:spPr>
      </p:pic>
      <p:sp>
        <p:nvSpPr>
          <p:cNvPr id="23" name="Rectangle 22">
            <a:extLst>
              <a:ext uri="{FF2B5EF4-FFF2-40B4-BE49-F238E27FC236}">
                <a16:creationId xmlns:a16="http://schemas.microsoft.com/office/drawing/2014/main" id="{86EA0996-D6C0-462D-8B82-3C8C8FD0B2C7}"/>
              </a:ext>
            </a:extLst>
          </p:cNvPr>
          <p:cNvSpPr/>
          <p:nvPr/>
        </p:nvSpPr>
        <p:spPr>
          <a:xfrm>
            <a:off x="2671825" y="1431759"/>
            <a:ext cx="2160588" cy="2283123"/>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6">
            <a:extLst>
              <a:ext uri="{FF2B5EF4-FFF2-40B4-BE49-F238E27FC236}">
                <a16:creationId xmlns:a16="http://schemas.microsoft.com/office/drawing/2014/main" id="{CD26649C-F6F9-4557-9D64-3CF3996B8353}"/>
              </a:ext>
            </a:extLst>
          </p:cNvPr>
          <p:cNvSpPr txBox="1">
            <a:spLocks/>
          </p:cNvSpPr>
          <p:nvPr/>
        </p:nvSpPr>
        <p:spPr>
          <a:xfrm>
            <a:off x="2675975" y="1692332"/>
            <a:ext cx="2160587" cy="50773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4400" b="1" spc="300" dirty="0">
                <a:solidFill>
                  <a:schemeClr val="accent1"/>
                </a:solidFill>
              </a:rPr>
              <a:t>+61%</a:t>
            </a:r>
          </a:p>
          <a:p>
            <a:r>
              <a:rPr lang="en-GB" sz="2000" spc="300" dirty="0"/>
              <a:t>tableware</a:t>
            </a:r>
          </a:p>
        </p:txBody>
      </p:sp>
      <p:sp>
        <p:nvSpPr>
          <p:cNvPr id="24" name="Rectangle 23">
            <a:extLst>
              <a:ext uri="{FF2B5EF4-FFF2-40B4-BE49-F238E27FC236}">
                <a16:creationId xmlns:a16="http://schemas.microsoft.com/office/drawing/2014/main" id="{632F9A79-FB17-458F-9751-3632D27FACBD}"/>
              </a:ext>
            </a:extLst>
          </p:cNvPr>
          <p:cNvSpPr/>
          <p:nvPr/>
        </p:nvSpPr>
        <p:spPr>
          <a:xfrm>
            <a:off x="4996751" y="1431760"/>
            <a:ext cx="2160588" cy="2283122"/>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8D05E4D-126D-4BDC-99D0-EE4994563B11}"/>
              </a:ext>
            </a:extLst>
          </p:cNvPr>
          <p:cNvSpPr/>
          <p:nvPr/>
        </p:nvSpPr>
        <p:spPr>
          <a:xfrm>
            <a:off x="7341849" y="1431760"/>
            <a:ext cx="2160588" cy="2281235"/>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CE879CE4-31F5-4364-BF05-5F712FF6235E}"/>
              </a:ext>
            </a:extLst>
          </p:cNvPr>
          <p:cNvSpPr/>
          <p:nvPr/>
        </p:nvSpPr>
        <p:spPr>
          <a:xfrm>
            <a:off x="9651158" y="1426995"/>
            <a:ext cx="2160588" cy="2285999"/>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6">
            <a:extLst>
              <a:ext uri="{FF2B5EF4-FFF2-40B4-BE49-F238E27FC236}">
                <a16:creationId xmlns:a16="http://schemas.microsoft.com/office/drawing/2014/main" id="{347AE269-F1DE-44F0-BE13-20D048472BA5}"/>
              </a:ext>
            </a:extLst>
          </p:cNvPr>
          <p:cNvSpPr txBox="1">
            <a:spLocks/>
          </p:cNvSpPr>
          <p:nvPr/>
        </p:nvSpPr>
        <p:spPr>
          <a:xfrm>
            <a:off x="7389637" y="1692332"/>
            <a:ext cx="2160587" cy="50773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4400" b="1" spc="300" dirty="0">
                <a:solidFill>
                  <a:schemeClr val="accent1"/>
                </a:solidFill>
              </a:rPr>
              <a:t>+45%</a:t>
            </a:r>
          </a:p>
          <a:p>
            <a:r>
              <a:rPr lang="en-GB" sz="1600" spc="300" dirty="0"/>
              <a:t>food preparation accessories </a:t>
            </a:r>
          </a:p>
        </p:txBody>
      </p:sp>
      <p:sp>
        <p:nvSpPr>
          <p:cNvPr id="16" name="Text Placeholder 6">
            <a:extLst>
              <a:ext uri="{FF2B5EF4-FFF2-40B4-BE49-F238E27FC236}">
                <a16:creationId xmlns:a16="http://schemas.microsoft.com/office/drawing/2014/main" id="{2AEBDD08-4DCD-4459-BEB5-FB74EA1C5C87}"/>
              </a:ext>
            </a:extLst>
          </p:cNvPr>
          <p:cNvSpPr txBox="1">
            <a:spLocks/>
          </p:cNvSpPr>
          <p:nvPr/>
        </p:nvSpPr>
        <p:spPr>
          <a:xfrm>
            <a:off x="9699625" y="1727206"/>
            <a:ext cx="2160587" cy="50773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4400" b="1" spc="300" dirty="0">
                <a:solidFill>
                  <a:schemeClr val="accent1"/>
                </a:solidFill>
              </a:rPr>
              <a:t>+40%</a:t>
            </a:r>
          </a:p>
          <a:p>
            <a:r>
              <a:rPr lang="en-GB" sz="2000" spc="300" dirty="0"/>
              <a:t>cookware</a:t>
            </a:r>
          </a:p>
        </p:txBody>
      </p:sp>
      <p:sp>
        <p:nvSpPr>
          <p:cNvPr id="18" name="Text Placeholder 6">
            <a:extLst>
              <a:ext uri="{FF2B5EF4-FFF2-40B4-BE49-F238E27FC236}">
                <a16:creationId xmlns:a16="http://schemas.microsoft.com/office/drawing/2014/main" id="{BAD3BAB7-5B03-4C74-AE8B-5FDF09E9D754}"/>
              </a:ext>
            </a:extLst>
          </p:cNvPr>
          <p:cNvSpPr txBox="1">
            <a:spLocks/>
          </p:cNvSpPr>
          <p:nvPr/>
        </p:nvSpPr>
        <p:spPr>
          <a:xfrm>
            <a:off x="5044540" y="1702821"/>
            <a:ext cx="2160587" cy="507734"/>
          </a:xfrm>
          <a:prstGeom prst="rect">
            <a:avLst/>
          </a:prstGeom>
        </p:spPr>
        <p:txBody>
          <a:bodyPr vert="horz" lIns="0" tIns="0" rIns="0" bIns="0" rtlCol="0">
            <a:noAutofit/>
          </a:bodyPr>
          <a:lstStyle>
            <a:lvl1pPr marL="0" indent="0" algn="ctr" defTabSz="914400" rtl="0" eaLnBrk="1" latinLnBrk="0" hangingPunct="1">
              <a:lnSpc>
                <a:spcPct val="90000"/>
              </a:lnSpc>
              <a:spcBef>
                <a:spcPts val="1000"/>
              </a:spcBef>
              <a:buFont typeface="Arial"/>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4400" b="1" spc="300" dirty="0">
                <a:solidFill>
                  <a:schemeClr val="accent1"/>
                </a:solidFill>
              </a:rPr>
              <a:t>+59%</a:t>
            </a:r>
          </a:p>
          <a:p>
            <a:r>
              <a:rPr lang="en-GB" sz="2000" spc="300" dirty="0"/>
              <a:t>kitchen linen</a:t>
            </a:r>
          </a:p>
        </p:txBody>
      </p:sp>
    </p:spTree>
    <p:extLst>
      <p:ext uri="{BB962C8B-B14F-4D97-AF65-F5344CB8AC3E}">
        <p14:creationId xmlns:p14="http://schemas.microsoft.com/office/powerpoint/2010/main" val="3747105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F09-3228-4C18-A14E-A6A3665F829A}"/>
              </a:ext>
            </a:extLst>
          </p:cNvPr>
          <p:cNvSpPr>
            <a:spLocks noGrp="1"/>
          </p:cNvSpPr>
          <p:nvPr>
            <p:ph type="title"/>
          </p:nvPr>
        </p:nvSpPr>
        <p:spPr>
          <a:xfrm>
            <a:off x="695325" y="709351"/>
            <a:ext cx="5221288" cy="1008594"/>
          </a:xfrm>
        </p:spPr>
        <p:txBody>
          <a:bodyPr/>
          <a:lstStyle/>
          <a:p>
            <a:r>
              <a:rPr lang="en-GB" dirty="0"/>
              <a:t>DINING</a:t>
            </a:r>
          </a:p>
        </p:txBody>
      </p:sp>
      <p:sp>
        <p:nvSpPr>
          <p:cNvPr id="10" name="Content Placeholder 9">
            <a:extLst>
              <a:ext uri="{FF2B5EF4-FFF2-40B4-BE49-F238E27FC236}">
                <a16:creationId xmlns:a16="http://schemas.microsoft.com/office/drawing/2014/main" id="{68052003-823E-4A60-9C23-093BAE3CE566}"/>
              </a:ext>
            </a:extLst>
          </p:cNvPr>
          <p:cNvSpPr>
            <a:spLocks noGrp="1"/>
          </p:cNvSpPr>
          <p:nvPr>
            <p:ph idx="1"/>
          </p:nvPr>
        </p:nvSpPr>
        <p:spPr>
          <a:xfrm>
            <a:off x="646688" y="1312626"/>
            <a:ext cx="5221287" cy="4679950"/>
          </a:xfrm>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+165%</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have eaten Chinese in the past week</a:t>
            </a: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+89%</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cook</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 from scratch most days</a:t>
            </a:r>
          </a:p>
          <a:p>
            <a:pPr marL="0" lvl="0" indent="0">
              <a:lnSpc>
                <a:spcPct val="100000"/>
              </a:lnSpc>
              <a:spcBef>
                <a:spcPts val="0"/>
              </a:spcBef>
              <a:buNone/>
              <a:defRPr/>
            </a:pPr>
            <a:endParaRPr lang="en-US"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+34%</a:t>
            </a:r>
          </a:p>
          <a:p>
            <a:pPr marL="0" lvl="0" indent="0">
              <a:lnSpc>
                <a:spcPct val="100000"/>
              </a:lnSpc>
              <a:spcBef>
                <a:spcPts val="0"/>
              </a:spcBef>
              <a:buNone/>
              <a:defRPr/>
            </a:pPr>
            <a:r>
              <a:rPr lang="en-US" sz="1800" kern="0" spc="600" dirty="0">
                <a:solidFill>
                  <a:srgbClr val="1C1C1C"/>
                </a:solidFill>
                <a:latin typeface="Arial" panose="020B0604020202020204" pitchFamily="34" charset="0"/>
                <a:cs typeface="Arial" panose="020B0604020202020204" pitchFamily="34" charset="0"/>
              </a:rPr>
              <a:t>consider cooking a hobby</a:t>
            </a:r>
          </a:p>
          <a:p>
            <a:pPr marL="0" lvl="0" indent="0">
              <a:lnSpc>
                <a:spcPct val="100000"/>
              </a:lnSpc>
              <a:spcBef>
                <a:spcPts val="0"/>
              </a:spcBef>
              <a:buNone/>
              <a:defRPr/>
            </a:pPr>
            <a:endParaRPr lang="en-US" sz="2000"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GB" dirty="0"/>
          </a:p>
        </p:txBody>
      </p:sp>
      <p:sp>
        <p:nvSpPr>
          <p:cNvPr id="11" name="Text Placeholder 10">
            <a:extLst>
              <a:ext uri="{FF2B5EF4-FFF2-40B4-BE49-F238E27FC236}">
                <a16:creationId xmlns:a16="http://schemas.microsoft.com/office/drawing/2014/main" id="{5B27CE7D-2604-4125-824E-5F080BD2367B}"/>
              </a:ext>
            </a:extLst>
          </p:cNvPr>
          <p:cNvSpPr>
            <a:spLocks noGrp="1"/>
          </p:cNvSpPr>
          <p:nvPr>
            <p:ph type="body" sz="quarter" idx="13"/>
          </p:nvPr>
        </p:nvSpPr>
        <p:spPr/>
        <p:txBody>
          <a:bodyPr/>
          <a:lstStyle/>
          <a:p>
            <a:pPr lvl="0">
              <a:defRPr/>
            </a:pPr>
            <a:r>
              <a:rPr lang="en-GB" dirty="0">
                <a:solidFill>
                  <a:schemeClr val="tx1"/>
                </a:solidFill>
              </a:rPr>
              <a:t>Source: YouGov Profiles November 2022  *Audience defined as those who are of Chinese ethnicity and speak Chinese (Mandarin/Cantonese) (More likely than average adult) </a:t>
            </a:r>
          </a:p>
        </p:txBody>
      </p:sp>
      <p:pic>
        <p:nvPicPr>
          <p:cNvPr id="5122" name="Picture 2">
            <a:extLst>
              <a:ext uri="{FF2B5EF4-FFF2-40B4-BE49-F238E27FC236}">
                <a16:creationId xmlns:a16="http://schemas.microsoft.com/office/drawing/2014/main" id="{5BA5FD98-C68B-4940-B595-58184A788BA4}"/>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t="12121" b="12121"/>
          <a:stretch/>
        </p:blipFill>
        <p:spPr bwMode="auto">
          <a:xfrm>
            <a:off x="6275389" y="0"/>
            <a:ext cx="591661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31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normAutofit fontScale="90000"/>
          </a:bodyPr>
          <a:lstStyle/>
          <a:p>
            <a:r>
              <a:rPr lang="en-GB" sz="3100" dirty="0"/>
              <a:t>NEW STYLES AND NEW CLOTHES</a:t>
            </a:r>
            <a:br>
              <a:rPr lang="en-GB" dirty="0"/>
            </a:br>
            <a:endParaRPr lang="en-GB" dirty="0"/>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GB" dirty="0"/>
              <a:t>Source: YouGov Profiles November 2022  *Audience defined as those who are of Chinese ethnicity and speak Chinese (Mandarin/Cantonese) (More likely than average adult) </a:t>
            </a:r>
          </a:p>
        </p:txBody>
      </p:sp>
      <p:sp>
        <p:nvSpPr>
          <p:cNvPr id="15" name="Content Placeholder 3">
            <a:extLst>
              <a:ext uri="{FF2B5EF4-FFF2-40B4-BE49-F238E27FC236}">
                <a16:creationId xmlns:a16="http://schemas.microsoft.com/office/drawing/2014/main" id="{6DCD98A7-A6F0-4BA4-B9D9-EBB47303FF7E}"/>
              </a:ext>
            </a:extLst>
          </p:cNvPr>
          <p:cNvSpPr txBox="1">
            <a:spLocks/>
          </p:cNvSpPr>
          <p:nvPr/>
        </p:nvSpPr>
        <p:spPr>
          <a:xfrm>
            <a:off x="695324" y="1500759"/>
            <a:ext cx="5221287" cy="4609044"/>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+65%</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consider</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 themselves more fashionable than most people</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US" sz="1800" kern="0" spc="600" dirty="0">
              <a:solidFill>
                <a:srgbClr val="1C1C1C"/>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+44%</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agree to pay more for luxury brands</a:t>
            </a: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+35%</a:t>
            </a:r>
            <a:r>
              <a:rPr kumimoji="0" lang="en-US" sz="44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keep up to date with current fashion trends </a:t>
            </a: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6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7174" name="Picture 6">
            <a:extLst>
              <a:ext uri="{FF2B5EF4-FFF2-40B4-BE49-F238E27FC236}">
                <a16:creationId xmlns:a16="http://schemas.microsoft.com/office/drawing/2014/main" id="{82506978-15C1-4656-B784-00CF2E9A0ABF}"/>
              </a:ext>
            </a:extLst>
          </p:cNvPr>
          <p:cNvPicPr>
            <a:picLocks noGrp="1" noChangeAspect="1" noChangeArrowheads="1"/>
          </p:cNvPicPr>
          <p:nvPr>
            <p:ph type="pic" sz="quarter" idx="14"/>
          </p:nvPr>
        </p:nvPicPr>
        <p:blipFill rotWithShape="1">
          <a:blip r:embed="rId3" cstate="print">
            <a:extLst>
              <a:ext uri="{28A0092B-C50C-407E-A947-70E740481C1C}">
                <a14:useLocalDpi xmlns:a14="http://schemas.microsoft.com/office/drawing/2010/main" val="0"/>
              </a:ext>
            </a:extLst>
          </a:blip>
          <a:srcRect l="-7507" t="8181" r="7507" b="6608"/>
          <a:stretch/>
        </p:blipFill>
        <p:spPr bwMode="auto">
          <a:xfrm>
            <a:off x="6387050" y="0"/>
            <a:ext cx="580495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8E7F7AA-8D98-480C-A153-4C0A93F85FB0}"/>
              </a:ext>
            </a:extLst>
          </p:cNvPr>
          <p:cNvSpPr/>
          <p:nvPr/>
        </p:nvSpPr>
        <p:spPr>
          <a:xfrm>
            <a:off x="6808762" y="0"/>
            <a:ext cx="5369169" cy="6858000"/>
          </a:xfrm>
          <a:prstGeom prst="rect">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80D7B5BB-FDD6-4EE0-912E-A3203EDC6A53}"/>
              </a:ext>
            </a:extLst>
          </p:cNvPr>
          <p:cNvSpPr txBox="1"/>
          <p:nvPr/>
        </p:nvSpPr>
        <p:spPr>
          <a:xfrm>
            <a:off x="8368883" y="1958561"/>
            <a:ext cx="2256344" cy="830997"/>
          </a:xfrm>
          <a:prstGeom prst="rect">
            <a:avLst/>
          </a:prstGeom>
          <a:noFill/>
        </p:spPr>
        <p:txBody>
          <a:bodyPr wrap="square">
            <a:spAutoFit/>
          </a:bodyPr>
          <a:lstStyle/>
          <a:p>
            <a:pPr marL="0" indent="0" algn="ctr">
              <a:lnSpc>
                <a:spcPct val="100000"/>
              </a:lnSpc>
              <a:spcBef>
                <a:spcPts val="0"/>
              </a:spcBef>
              <a:buNone/>
            </a:pPr>
            <a:r>
              <a:rPr lang="en-GB" sz="4800" b="1" dirty="0">
                <a:solidFill>
                  <a:schemeClr val="bg1"/>
                </a:solidFill>
              </a:rPr>
              <a:t>+124% </a:t>
            </a:r>
          </a:p>
        </p:txBody>
      </p:sp>
      <p:sp>
        <p:nvSpPr>
          <p:cNvPr id="10" name="TextBox 9">
            <a:extLst>
              <a:ext uri="{FF2B5EF4-FFF2-40B4-BE49-F238E27FC236}">
                <a16:creationId xmlns:a16="http://schemas.microsoft.com/office/drawing/2014/main" id="{CBCEDCB1-DC2F-467A-9DB4-56D5A2F9492B}"/>
              </a:ext>
            </a:extLst>
          </p:cNvPr>
          <p:cNvSpPr txBox="1"/>
          <p:nvPr/>
        </p:nvSpPr>
        <p:spPr>
          <a:xfrm>
            <a:off x="7813157" y="3548421"/>
            <a:ext cx="3571876" cy="1569660"/>
          </a:xfrm>
          <a:prstGeom prst="rect">
            <a:avLst/>
          </a:prstGeom>
          <a:noFill/>
        </p:spPr>
        <p:txBody>
          <a:bodyPr wrap="square">
            <a:spAutoFit/>
          </a:bodyPr>
          <a:lstStyle/>
          <a:p>
            <a:pPr algn="ctr"/>
            <a:r>
              <a:rPr lang="en-GB" sz="2400" spc="600" dirty="0">
                <a:solidFill>
                  <a:schemeClr val="bg1"/>
                </a:solidFill>
              </a:rPr>
              <a:t>Have spent £101-£150 on clothes in the past 3 months</a:t>
            </a:r>
            <a:endParaRPr lang="en-GB" sz="2400" dirty="0">
              <a:solidFill>
                <a:schemeClr val="bg1"/>
              </a:solidFill>
            </a:endParaRPr>
          </a:p>
        </p:txBody>
      </p:sp>
      <p:sp>
        <p:nvSpPr>
          <p:cNvPr id="12" name="TextBox 11">
            <a:extLst>
              <a:ext uri="{FF2B5EF4-FFF2-40B4-BE49-F238E27FC236}">
                <a16:creationId xmlns:a16="http://schemas.microsoft.com/office/drawing/2014/main" id="{083D1060-378E-4382-83FB-549AF79B6324}"/>
              </a:ext>
            </a:extLst>
          </p:cNvPr>
          <p:cNvSpPr txBox="1"/>
          <p:nvPr/>
        </p:nvSpPr>
        <p:spPr>
          <a:xfrm>
            <a:off x="4916658" y="2698118"/>
            <a:ext cx="9233285" cy="523220"/>
          </a:xfrm>
          <a:prstGeom prst="rect">
            <a:avLst/>
          </a:prstGeom>
          <a:noFill/>
        </p:spPr>
        <p:txBody>
          <a:bodyPr wrap="square">
            <a:spAutoFit/>
          </a:bodyPr>
          <a:lstStyle/>
          <a:p>
            <a:pPr algn="ctr" rtl="0" fontAlgn="base"/>
            <a:r>
              <a:rPr lang="en-US" sz="1400" b="0" i="0" u="none" strike="noStrike" spc="600" dirty="0">
                <a:solidFill>
                  <a:schemeClr val="bg1">
                    <a:lumMod val="75000"/>
                  </a:schemeClr>
                </a:solidFill>
                <a:effectLst/>
              </a:rPr>
              <a:t>more likely</a:t>
            </a:r>
          </a:p>
          <a:p>
            <a:pPr algn="ctr" rtl="0" fontAlgn="base"/>
            <a:r>
              <a:rPr lang="en-US" sz="1400" b="0" i="0" spc="600" dirty="0">
                <a:solidFill>
                  <a:schemeClr val="bg1">
                    <a:lumMod val="75000"/>
                  </a:schemeClr>
                </a:solidFill>
                <a:effectLst/>
              </a:rPr>
              <a:t>​</a:t>
            </a:r>
            <a:r>
              <a:rPr lang="en-US" sz="1400" b="0" i="0" u="none" strike="noStrike" spc="600" dirty="0">
                <a:solidFill>
                  <a:schemeClr val="bg1">
                    <a:lumMod val="75000"/>
                  </a:schemeClr>
                </a:solidFill>
                <a:effectLst/>
              </a:rPr>
              <a:t>to have</a:t>
            </a:r>
            <a:endParaRPr lang="en-US" sz="1400" b="0" i="0" spc="600" dirty="0">
              <a:solidFill>
                <a:schemeClr val="bg1">
                  <a:lumMod val="75000"/>
                </a:schemeClr>
              </a:solidFill>
              <a:effectLst/>
            </a:endParaRPr>
          </a:p>
        </p:txBody>
      </p:sp>
    </p:spTree>
    <p:extLst>
      <p:ext uri="{BB962C8B-B14F-4D97-AF65-F5344CB8AC3E}">
        <p14:creationId xmlns:p14="http://schemas.microsoft.com/office/powerpoint/2010/main" val="6692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B266730A-F8BB-419B-9E9E-5ABEC377D20D}"/>
              </a:ext>
            </a:extLst>
          </p:cNvPr>
          <p:cNvSpPr>
            <a:spLocks noGrp="1"/>
          </p:cNvSpPr>
          <p:nvPr>
            <p:ph idx="1"/>
          </p:nvPr>
        </p:nvSpPr>
        <p:spPr>
          <a:xfrm>
            <a:off x="496671" y="1508518"/>
            <a:ext cx="4791075" cy="4609045"/>
          </a:xfrm>
        </p:spPr>
        <p:txBody>
          <a:bodyPr vert="horz" lIns="0" tIns="0" rIns="0" bIns="0" rtlCol="0" anchor="t">
            <a:noAutofit/>
          </a:bodyPr>
          <a:lstStyle/>
          <a:p>
            <a:pPr marL="0" indent="0">
              <a:lnSpc>
                <a:spcPct val="100000"/>
              </a:lnSpc>
              <a:spcBef>
                <a:spcPts val="0"/>
              </a:spcBef>
              <a:buNone/>
              <a:defRPr/>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400" spc="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a:p>
            <a:pPr marL="0" indent="0">
              <a:lnSpc>
                <a:spcPct val="100000"/>
              </a:lnSpc>
              <a:spcBef>
                <a:spcPts val="0"/>
              </a:spcBef>
              <a:buNone/>
            </a:pPr>
            <a:endParaRPr lang="en-GB" sz="1600" dirty="0"/>
          </a:p>
        </p:txBody>
      </p:sp>
      <p:sp>
        <p:nvSpPr>
          <p:cNvPr id="6" name="Title 2">
            <a:extLst>
              <a:ext uri="{FF2B5EF4-FFF2-40B4-BE49-F238E27FC236}">
                <a16:creationId xmlns:a16="http://schemas.microsoft.com/office/drawing/2014/main" id="{D020C004-2B5F-4975-BFA4-C7710649ABDB}"/>
              </a:ext>
            </a:extLst>
          </p:cNvPr>
          <p:cNvSpPr txBox="1">
            <a:spLocks/>
          </p:cNvSpPr>
          <p:nvPr/>
        </p:nvSpPr>
        <p:spPr>
          <a:xfrm>
            <a:off x="695325" y="523327"/>
            <a:ext cx="5502275" cy="1008594"/>
          </a:xfrm>
          <a:prstGeom prst="rect">
            <a:avLst/>
          </a:prstGeom>
        </p:spPr>
        <p:txBody>
          <a:bodyPr vert="horz" lIns="0" tIns="0" rIns="0" bIns="0" rtlCol="0" anchor="t" anchorCtr="0">
            <a:normAutofit/>
          </a:bodyPr>
          <a:lst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a:lstStyle>
          <a:p>
            <a:r>
              <a:rPr lang="en-GB" dirty="0"/>
              <a:t>PRIMED BY OOH</a:t>
            </a:r>
          </a:p>
          <a:p>
            <a:endParaRPr lang="en-GB" sz="1600" b="0" dirty="0">
              <a:solidFill>
                <a:srgbClr val="737976"/>
              </a:solidFill>
            </a:endParaRPr>
          </a:p>
          <a:p>
            <a:endParaRPr lang="en-GB" sz="1600" b="0" dirty="0">
              <a:solidFill>
                <a:srgbClr val="737976"/>
              </a:solidFill>
            </a:endParaRPr>
          </a:p>
        </p:txBody>
      </p:sp>
      <p:sp>
        <p:nvSpPr>
          <p:cNvPr id="11" name="TextBox 10">
            <a:extLst>
              <a:ext uri="{FF2B5EF4-FFF2-40B4-BE49-F238E27FC236}">
                <a16:creationId xmlns:a16="http://schemas.microsoft.com/office/drawing/2014/main" id="{40975255-D692-4DA4-8E11-948823E57E1E}"/>
              </a:ext>
            </a:extLst>
          </p:cNvPr>
          <p:cNvSpPr txBox="1"/>
          <p:nvPr/>
        </p:nvSpPr>
        <p:spPr>
          <a:xfrm>
            <a:off x="609602" y="6366941"/>
            <a:ext cx="6096000" cy="338554"/>
          </a:xfrm>
          <a:prstGeom prst="rect">
            <a:avLst/>
          </a:prstGeom>
          <a:noFill/>
        </p:spPr>
        <p:txBody>
          <a:bodyPr wrap="square">
            <a:spAutoFit/>
          </a:bodyPr>
          <a:lstStyle/>
          <a:p>
            <a:pPr marL="0" indent="0">
              <a:buNone/>
            </a:pPr>
            <a:r>
              <a:rPr lang="en-GB" sz="800" dirty="0"/>
              <a:t>Source: YouGov Profiles November 2022  *Audience defined as those who are of Chinese ethnicity and speak Chinese (Mandarin/Cantonese) (More likely than average adult)  - (Last 28 Days) </a:t>
            </a:r>
          </a:p>
        </p:txBody>
      </p:sp>
      <p:sp>
        <p:nvSpPr>
          <p:cNvPr id="14" name="object 6">
            <a:extLst>
              <a:ext uri="{FF2B5EF4-FFF2-40B4-BE49-F238E27FC236}">
                <a16:creationId xmlns:a16="http://schemas.microsoft.com/office/drawing/2014/main" id="{78A1CC95-432A-4CE6-993F-E00EF8F5A1EE}"/>
              </a:ext>
            </a:extLst>
          </p:cNvPr>
          <p:cNvSpPr txBox="1"/>
          <p:nvPr/>
        </p:nvSpPr>
        <p:spPr>
          <a:xfrm>
            <a:off x="3708643" y="1322567"/>
            <a:ext cx="2324314" cy="150425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+69%</a:t>
            </a:r>
            <a:endParaRPr lang="en-GB" sz="4000" dirty="0">
              <a:solidFill>
                <a:srgbClr val="00335B"/>
              </a:solidFill>
              <a:latin typeface="Arial (BODY)"/>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en-GB" sz="1400" spc="35" dirty="0">
                <a:latin typeface="Arial (BODY)"/>
                <a:cs typeface="Arial"/>
              </a:rPr>
              <a:t>MORE LIKELY TO COMMENT ON THINGS SEEN ON OOH ON SOCIAL MEDIA </a:t>
            </a:r>
            <a:endParaRPr lang="en-GB" sz="1400" spc="35" dirty="0">
              <a:solidFill>
                <a:srgbClr val="000000"/>
              </a:solidFill>
              <a:latin typeface="Arial (BODY)"/>
              <a:cs typeface="Arial"/>
            </a:endParaRPr>
          </a:p>
        </p:txBody>
      </p:sp>
      <p:sp>
        <p:nvSpPr>
          <p:cNvPr id="16" name="object 6">
            <a:extLst>
              <a:ext uri="{FF2B5EF4-FFF2-40B4-BE49-F238E27FC236}">
                <a16:creationId xmlns:a16="http://schemas.microsoft.com/office/drawing/2014/main" id="{BB8CC598-1C00-4C9F-9E06-8F79D80E9105}"/>
              </a:ext>
            </a:extLst>
          </p:cNvPr>
          <p:cNvSpPr txBox="1"/>
          <p:nvPr/>
        </p:nvSpPr>
        <p:spPr>
          <a:xfrm>
            <a:off x="747363" y="1341227"/>
            <a:ext cx="2326265" cy="149143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+79%</a:t>
            </a:r>
            <a:endParaRPr kumimoji="0" sz="4000" b="0" i="0" u="none" strike="noStrike" kern="1200" cap="none" spc="0" normalizeH="0" baseline="0" noProof="0" dirty="0">
              <a:ln>
                <a:noFill/>
              </a:ln>
              <a:solidFill>
                <a:srgbClr val="00335B"/>
              </a:solidFill>
              <a:effectLst/>
              <a:uLnTx/>
              <a:uFillTx/>
              <a:latin typeface="Arial (BODY)"/>
              <a:cs typeface="Arial"/>
            </a:endParaRPr>
          </a:p>
          <a:p>
            <a:pPr marL="0" indent="0">
              <a:lnSpc>
                <a:spcPct val="100000"/>
              </a:lnSpc>
              <a:spcBef>
                <a:spcPts val="0"/>
              </a:spcBef>
              <a:buNone/>
            </a:pPr>
            <a:r>
              <a:rPr lang="en-GB" sz="1400" dirty="0">
                <a:latin typeface="Arial (BODY)"/>
              </a:rPr>
              <a:t>MORE LIKELY INTERACT DIRECTLY WITH A BRAND’S SOCIAL MEDIA AFTER SEEING OOH</a:t>
            </a:r>
          </a:p>
        </p:txBody>
      </p:sp>
      <p:sp>
        <p:nvSpPr>
          <p:cNvPr id="17" name="object 6">
            <a:extLst>
              <a:ext uri="{FF2B5EF4-FFF2-40B4-BE49-F238E27FC236}">
                <a16:creationId xmlns:a16="http://schemas.microsoft.com/office/drawing/2014/main" id="{CCACDCEB-7A1B-48C8-B44A-0D5900F9FA8C}"/>
              </a:ext>
            </a:extLst>
          </p:cNvPr>
          <p:cNvSpPr txBox="1"/>
          <p:nvPr/>
        </p:nvSpPr>
        <p:spPr>
          <a:xfrm>
            <a:off x="747363" y="3046310"/>
            <a:ext cx="2414722" cy="149143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a:ea typeface="+mn-ea"/>
                <a:cs typeface="Arial"/>
              </a:rPr>
              <a:t>+45%</a:t>
            </a:r>
            <a:endParaRPr kumimoji="0" lang="en-GB" sz="4000" b="0" i="0" u="none" strike="noStrike" kern="1200" cap="none" spc="0" normalizeH="0" baseline="0" noProof="0" dirty="0">
              <a:ln>
                <a:noFill/>
              </a:ln>
              <a:solidFill>
                <a:srgbClr val="00335B"/>
              </a:solidFill>
              <a:effectLst/>
              <a:uLnTx/>
              <a:uFillTx/>
              <a:latin typeface="Arial"/>
              <a:ea typeface="+mn-ea"/>
              <a:cs typeface="Arial"/>
            </a:endParaRPr>
          </a:p>
          <a:p>
            <a:pPr marL="0" indent="0">
              <a:lnSpc>
                <a:spcPct val="100000"/>
              </a:lnSpc>
              <a:spcBef>
                <a:spcPts val="0"/>
              </a:spcBef>
              <a:buNone/>
            </a:pPr>
            <a:r>
              <a:rPr lang="en-GB" sz="1400" dirty="0"/>
              <a:t>MORE LIKELY TO ENGAGE WITH ADVERTISEMENT ON SOCIAL MEDIA THAN ON REGULAR WEBSITES </a:t>
            </a:r>
          </a:p>
        </p:txBody>
      </p:sp>
      <p:sp>
        <p:nvSpPr>
          <p:cNvPr id="18" name="object 6">
            <a:extLst>
              <a:ext uri="{FF2B5EF4-FFF2-40B4-BE49-F238E27FC236}">
                <a16:creationId xmlns:a16="http://schemas.microsoft.com/office/drawing/2014/main" id="{C1FE8424-FF14-46D6-998E-778A083E37BB}"/>
              </a:ext>
            </a:extLst>
          </p:cNvPr>
          <p:cNvSpPr txBox="1"/>
          <p:nvPr/>
        </p:nvSpPr>
        <p:spPr>
          <a:xfrm>
            <a:off x="3657602" y="3079025"/>
            <a:ext cx="2125661" cy="149143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a:ea typeface="+mn-ea"/>
                <a:cs typeface="Arial"/>
              </a:rPr>
              <a:t>+43%</a:t>
            </a:r>
            <a:endParaRPr kumimoji="0" sz="4000" b="0" i="0" u="none" strike="noStrike" kern="1200" cap="none" spc="0" normalizeH="0" baseline="0" noProof="0" dirty="0">
              <a:ln>
                <a:noFill/>
              </a:ln>
              <a:solidFill>
                <a:srgbClr val="00335B"/>
              </a:solidFill>
              <a:effectLst/>
              <a:uLnTx/>
              <a:uFillTx/>
              <a:latin typeface="Arial"/>
              <a:ea typeface="+mn-ea"/>
              <a:cs typeface="Arial"/>
            </a:endParaRPr>
          </a:p>
          <a:p>
            <a:pPr marL="0" indent="0">
              <a:lnSpc>
                <a:spcPct val="100000"/>
              </a:lnSpc>
              <a:spcBef>
                <a:spcPts val="0"/>
              </a:spcBef>
              <a:buNone/>
            </a:pPr>
            <a:r>
              <a:rPr lang="en-GB" sz="1400" spc="35" dirty="0">
                <a:solidFill>
                  <a:srgbClr val="000000"/>
                </a:solidFill>
                <a:latin typeface="Arial"/>
                <a:cs typeface="Arial"/>
              </a:rPr>
              <a:t>OFTEN TALK TO FRIENDS AND FAMILY ABOUT THINGS SEEN ADVERTISED ON OOH </a:t>
            </a:r>
            <a:endParaRPr lang="en-GB" sz="1200" spc="35" dirty="0">
              <a:solidFill>
                <a:srgbClr val="000000"/>
              </a:solidFill>
              <a:latin typeface="Arial"/>
              <a:cs typeface="Arial"/>
            </a:endParaRPr>
          </a:p>
        </p:txBody>
      </p:sp>
      <p:sp>
        <p:nvSpPr>
          <p:cNvPr id="19" name="object 6">
            <a:extLst>
              <a:ext uri="{FF2B5EF4-FFF2-40B4-BE49-F238E27FC236}">
                <a16:creationId xmlns:a16="http://schemas.microsoft.com/office/drawing/2014/main" id="{2927A4A0-DA90-4A9F-81A9-EE545DE51C60}"/>
              </a:ext>
            </a:extLst>
          </p:cNvPr>
          <p:cNvSpPr txBox="1"/>
          <p:nvPr/>
        </p:nvSpPr>
        <p:spPr>
          <a:xfrm>
            <a:off x="766548" y="4711487"/>
            <a:ext cx="2125661" cy="149143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+43%</a:t>
            </a:r>
            <a:endParaRPr lang="en-GB" sz="4000" dirty="0">
              <a:solidFill>
                <a:srgbClr val="00335B"/>
              </a:solidFill>
              <a:latin typeface="Arial (BODY)"/>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en-GB" sz="1400" spc="35" dirty="0">
                <a:solidFill>
                  <a:srgbClr val="000000"/>
                </a:solidFill>
                <a:cs typeface="Arial"/>
              </a:rPr>
              <a:t>AGREE OOH HELPS THEM TO BECOME AWARE OF NEW PRODUCTS/SERVICES</a:t>
            </a:r>
            <a:endParaRPr lang="en-GB" sz="1400" spc="35" dirty="0">
              <a:solidFill>
                <a:srgbClr val="000000"/>
              </a:solidFill>
              <a:latin typeface="Arial"/>
              <a:cs typeface="Arial"/>
            </a:endParaRPr>
          </a:p>
        </p:txBody>
      </p:sp>
      <p:sp>
        <p:nvSpPr>
          <p:cNvPr id="15" name="object 6">
            <a:extLst>
              <a:ext uri="{FF2B5EF4-FFF2-40B4-BE49-F238E27FC236}">
                <a16:creationId xmlns:a16="http://schemas.microsoft.com/office/drawing/2014/main" id="{CE321A1A-1C7C-48C7-9671-EC452523ADE3}"/>
              </a:ext>
            </a:extLst>
          </p:cNvPr>
          <p:cNvSpPr txBox="1"/>
          <p:nvPr/>
        </p:nvSpPr>
        <p:spPr>
          <a:xfrm>
            <a:off x="3708643" y="4783304"/>
            <a:ext cx="2125661" cy="149143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4000" b="1" i="0" u="none" strike="noStrike" kern="1200" cap="none" spc="45" normalizeH="0" baseline="0" noProof="0" dirty="0">
                <a:ln>
                  <a:noFill/>
                </a:ln>
                <a:solidFill>
                  <a:srgbClr val="00335B"/>
                </a:solidFill>
                <a:effectLst/>
                <a:uLnTx/>
                <a:uFillTx/>
                <a:latin typeface="Arial (BODY)"/>
                <a:cs typeface="Arial"/>
              </a:rPr>
              <a:t>+27%</a:t>
            </a:r>
            <a:endParaRPr lang="en-GB" sz="4000" dirty="0">
              <a:solidFill>
                <a:srgbClr val="00335B"/>
              </a:solidFill>
              <a:latin typeface="Arial (BODY)"/>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en-GB" sz="1400" spc="35" dirty="0">
                <a:solidFill>
                  <a:srgbClr val="000000"/>
                </a:solidFill>
                <a:cs typeface="Arial"/>
              </a:rPr>
              <a:t>SEARCH FOR PRODUCTS/SERVICES ON A SMARTPHONE AFTER SEEING OOH</a:t>
            </a:r>
          </a:p>
        </p:txBody>
      </p:sp>
      <p:pic>
        <p:nvPicPr>
          <p:cNvPr id="5" name="Picture 4">
            <a:extLst>
              <a:ext uri="{FF2B5EF4-FFF2-40B4-BE49-F238E27FC236}">
                <a16:creationId xmlns:a16="http://schemas.microsoft.com/office/drawing/2014/main" id="{6588C739-7615-4203-AD19-CF0C5A055DFD}"/>
              </a:ext>
            </a:extLst>
          </p:cNvPr>
          <p:cNvPicPr>
            <a:picLocks noChangeAspect="1"/>
          </p:cNvPicPr>
          <p:nvPr/>
        </p:nvPicPr>
        <p:blipFill>
          <a:blip r:embed="rId3"/>
          <a:stretch>
            <a:fillRect/>
          </a:stretch>
        </p:blipFill>
        <p:spPr>
          <a:xfrm>
            <a:off x="6904256" y="0"/>
            <a:ext cx="5376672" cy="6858000"/>
          </a:xfrm>
          <a:prstGeom prst="rect">
            <a:avLst/>
          </a:prstGeom>
        </p:spPr>
      </p:pic>
      <p:sp>
        <p:nvSpPr>
          <p:cNvPr id="21" name="Rectangle 20">
            <a:extLst>
              <a:ext uri="{FF2B5EF4-FFF2-40B4-BE49-F238E27FC236}">
                <a16:creationId xmlns:a16="http://schemas.microsoft.com/office/drawing/2014/main" id="{A28C3BF2-548F-4BE1-AB49-C9B69962D3CD}"/>
              </a:ext>
            </a:extLst>
          </p:cNvPr>
          <p:cNvSpPr/>
          <p:nvPr/>
        </p:nvSpPr>
        <p:spPr>
          <a:xfrm>
            <a:off x="6904256" y="0"/>
            <a:ext cx="5348986" cy="6858000"/>
          </a:xfrm>
          <a:prstGeom prst="rect">
            <a:avLst/>
          </a:prstGeom>
          <a:solidFill>
            <a:schemeClr val="accent1">
              <a:alpha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CF9057BB-E61B-4B55-A41A-5F1FEAB1E060}"/>
              </a:ext>
            </a:extLst>
          </p:cNvPr>
          <p:cNvSpPr txBox="1"/>
          <p:nvPr/>
        </p:nvSpPr>
        <p:spPr>
          <a:xfrm>
            <a:off x="8063152" y="3824742"/>
            <a:ext cx="3500505" cy="1200329"/>
          </a:xfrm>
          <a:prstGeom prst="rect">
            <a:avLst/>
          </a:prstGeom>
          <a:noFill/>
        </p:spPr>
        <p:txBody>
          <a:bodyPr wrap="square">
            <a:spAutoFit/>
          </a:bodyPr>
          <a:lstStyle/>
          <a:p>
            <a:pPr algn="ctr"/>
            <a:r>
              <a:rPr lang="en-GB" sz="2400" spc="600" dirty="0">
                <a:solidFill>
                  <a:schemeClr val="bg1"/>
                </a:solidFill>
              </a:rPr>
              <a:t>Spend up to 4 hours travelling OOH</a:t>
            </a:r>
            <a:endParaRPr lang="en-GB" sz="2400" b="1" dirty="0">
              <a:solidFill>
                <a:schemeClr val="bg1"/>
              </a:solidFill>
            </a:endParaRPr>
          </a:p>
        </p:txBody>
      </p:sp>
      <p:sp>
        <p:nvSpPr>
          <p:cNvPr id="23" name="TextBox 22">
            <a:extLst>
              <a:ext uri="{FF2B5EF4-FFF2-40B4-BE49-F238E27FC236}">
                <a16:creationId xmlns:a16="http://schemas.microsoft.com/office/drawing/2014/main" id="{49CD8BEE-A2FC-49D6-9537-B8D61E8C1165}"/>
              </a:ext>
            </a:extLst>
          </p:cNvPr>
          <p:cNvSpPr txBox="1"/>
          <p:nvPr/>
        </p:nvSpPr>
        <p:spPr>
          <a:xfrm>
            <a:off x="8435456" y="2086944"/>
            <a:ext cx="2645014" cy="830997"/>
          </a:xfrm>
          <a:prstGeom prst="rect">
            <a:avLst/>
          </a:prstGeom>
          <a:noFill/>
        </p:spPr>
        <p:txBody>
          <a:bodyPr wrap="square">
            <a:spAutoFit/>
          </a:bodyPr>
          <a:lstStyle/>
          <a:p>
            <a:pPr marL="0" indent="0" algn="ctr">
              <a:lnSpc>
                <a:spcPct val="100000"/>
              </a:lnSpc>
              <a:spcBef>
                <a:spcPts val="0"/>
              </a:spcBef>
              <a:buNone/>
            </a:pPr>
            <a:r>
              <a:rPr lang="en-GB" sz="4800" b="1" dirty="0">
                <a:solidFill>
                  <a:schemeClr val="bg1"/>
                </a:solidFill>
              </a:rPr>
              <a:t>+23% </a:t>
            </a:r>
          </a:p>
        </p:txBody>
      </p:sp>
      <p:sp>
        <p:nvSpPr>
          <p:cNvPr id="24" name="TextBox 23">
            <a:extLst>
              <a:ext uri="{FF2B5EF4-FFF2-40B4-BE49-F238E27FC236}">
                <a16:creationId xmlns:a16="http://schemas.microsoft.com/office/drawing/2014/main" id="{42FD2E4A-FF17-4F61-854A-926479E3FB5A}"/>
              </a:ext>
            </a:extLst>
          </p:cNvPr>
          <p:cNvSpPr txBox="1"/>
          <p:nvPr/>
        </p:nvSpPr>
        <p:spPr>
          <a:xfrm>
            <a:off x="5049880" y="2825605"/>
            <a:ext cx="9233285" cy="523220"/>
          </a:xfrm>
          <a:prstGeom prst="rect">
            <a:avLst/>
          </a:prstGeom>
          <a:noFill/>
        </p:spPr>
        <p:txBody>
          <a:bodyPr wrap="square">
            <a:spAutoFit/>
          </a:bodyPr>
          <a:lstStyle/>
          <a:p>
            <a:pPr algn="ctr" rtl="0" fontAlgn="base"/>
            <a:r>
              <a:rPr lang="en-US" sz="1400" b="0" i="0" u="none" strike="noStrike" spc="600" dirty="0">
                <a:solidFill>
                  <a:schemeClr val="bg1">
                    <a:lumMod val="75000"/>
                  </a:schemeClr>
                </a:solidFill>
                <a:effectLst/>
              </a:rPr>
              <a:t>more likely</a:t>
            </a:r>
          </a:p>
          <a:p>
            <a:pPr algn="ctr" rtl="0" fontAlgn="base"/>
            <a:r>
              <a:rPr lang="en-US" sz="1400" b="0" i="0" spc="600" dirty="0">
                <a:solidFill>
                  <a:schemeClr val="bg1">
                    <a:lumMod val="75000"/>
                  </a:schemeClr>
                </a:solidFill>
                <a:effectLst/>
              </a:rPr>
              <a:t>​</a:t>
            </a:r>
            <a:r>
              <a:rPr lang="en-US" sz="1400" b="0" i="0" u="none" strike="noStrike" spc="600" dirty="0">
                <a:solidFill>
                  <a:schemeClr val="bg1">
                    <a:lumMod val="75000"/>
                  </a:schemeClr>
                </a:solidFill>
                <a:effectLst/>
              </a:rPr>
              <a:t>to</a:t>
            </a:r>
            <a:endParaRPr lang="en-US" sz="1400" b="0" i="0" spc="600" dirty="0">
              <a:solidFill>
                <a:schemeClr val="bg1">
                  <a:lumMod val="75000"/>
                </a:schemeClr>
              </a:solidFill>
              <a:effectLst/>
            </a:endParaRPr>
          </a:p>
        </p:txBody>
      </p:sp>
    </p:spTree>
    <p:extLst>
      <p:ext uri="{BB962C8B-B14F-4D97-AF65-F5344CB8AC3E}">
        <p14:creationId xmlns:p14="http://schemas.microsoft.com/office/powerpoint/2010/main" val="3462495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a:extLst>
              <a:ext uri="{FF2B5EF4-FFF2-40B4-BE49-F238E27FC236}">
                <a16:creationId xmlns:a16="http://schemas.microsoft.com/office/drawing/2014/main" id="{A6249D85-3677-455C-AD58-28B3C0630DEF}"/>
              </a:ext>
            </a:extLst>
          </p:cNvPr>
          <p:cNvPicPr>
            <a:picLocks noGrp="1" noChangeAspect="1" noChangeArrowheads="1"/>
          </p:cNvPicPr>
          <p:nvPr>
            <p:ph type="pic" sz="quarter" idx="18"/>
          </p:nvPr>
        </p:nvPicPr>
        <p:blipFill>
          <a:blip r:embed="rId3" cstate="print">
            <a:extLst>
              <a:ext uri="{28A0092B-C50C-407E-A947-70E740481C1C}">
                <a14:useLocalDpi xmlns:a14="http://schemas.microsoft.com/office/drawing/2010/main" val="0"/>
              </a:ext>
            </a:extLst>
          </a:blip>
          <a:srcRect/>
          <a:stretch/>
        </p:blipFill>
        <p:spPr bwMode="auto">
          <a:xfrm>
            <a:off x="8419953" y="1398702"/>
            <a:ext cx="3503109" cy="24845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1DA9E07-8740-42B7-9C84-E3AE39C7193E}"/>
              </a:ext>
            </a:extLst>
          </p:cNvPr>
          <p:cNvPicPr>
            <a:picLocks noGrp="1" noChangeAspect="1" noChangeArrowheads="1"/>
          </p:cNvPicPr>
          <p:nvPr>
            <p:ph type="pic" sz="quarter" idx="17"/>
          </p:nvPr>
        </p:nvPicPr>
        <p:blipFill>
          <a:blip r:embed="rId4" cstate="print">
            <a:extLst>
              <a:ext uri="{28A0092B-C50C-407E-A947-70E740481C1C}">
                <a14:useLocalDpi xmlns:a14="http://schemas.microsoft.com/office/drawing/2010/main" val="0"/>
              </a:ext>
            </a:extLst>
          </a:blip>
          <a:srcRect/>
          <a:stretch/>
        </p:blipFill>
        <p:spPr bwMode="auto">
          <a:xfrm>
            <a:off x="8415414" y="3981010"/>
            <a:ext cx="3507494" cy="249386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AC7B933-29B7-4B92-BD1F-39484DCD3AA7}"/>
              </a:ext>
            </a:extLst>
          </p:cNvPr>
          <p:cNvPicPr>
            <a:picLocks noGrp="1" noChangeAspect="1" noChangeArrowheads="1"/>
          </p:cNvPicPr>
          <p:nvPr>
            <p:ph type="pic" sz="quarter" idx="19"/>
          </p:nvPr>
        </p:nvPicPr>
        <p:blipFill>
          <a:blip r:embed="rId5" cstate="print">
            <a:extLst>
              <a:ext uri="{28A0092B-C50C-407E-A947-70E740481C1C}">
                <a14:useLocalDpi xmlns:a14="http://schemas.microsoft.com/office/drawing/2010/main" val="0"/>
              </a:ext>
            </a:extLst>
          </a:blip>
          <a:srcRect/>
          <a:stretch/>
        </p:blipFill>
        <p:spPr bwMode="auto">
          <a:xfrm>
            <a:off x="4494429" y="1398704"/>
            <a:ext cx="3726871" cy="24417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3027C4F-6F6A-48D8-BBD8-2FFF2EAFD028}"/>
              </a:ext>
            </a:extLst>
          </p:cNvPr>
          <p:cNvPicPr>
            <a:picLocks noGrp="1" noChangeAspect="1" noChangeArrowheads="1"/>
          </p:cNvPicPr>
          <p:nvPr>
            <p:ph type="pic" sz="quarter" idx="20"/>
          </p:nvPr>
        </p:nvPicPr>
        <p:blipFill>
          <a:blip r:embed="rId6" cstate="print">
            <a:extLst>
              <a:ext uri="{28A0092B-C50C-407E-A947-70E740481C1C}">
                <a14:useLocalDpi xmlns:a14="http://schemas.microsoft.com/office/drawing/2010/main" val="0"/>
              </a:ext>
            </a:extLst>
          </a:blip>
          <a:srcRect/>
          <a:stretch/>
        </p:blipFill>
        <p:spPr bwMode="auto">
          <a:xfrm>
            <a:off x="4519767" y="3972675"/>
            <a:ext cx="3701533" cy="248458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82463C25-D1CC-4587-9569-F551B82C0B4C}"/>
              </a:ext>
            </a:extLst>
          </p:cNvPr>
          <p:cNvSpPr/>
          <p:nvPr/>
        </p:nvSpPr>
        <p:spPr>
          <a:xfrm>
            <a:off x="4489478" y="1398703"/>
            <a:ext cx="3731823" cy="2441776"/>
          </a:xfrm>
          <a:prstGeom prst="rect">
            <a:avLst/>
          </a:prstGeom>
          <a:solidFill>
            <a:srgbClr val="DB2B3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5B9C31C9-035B-4CC7-BC59-23CE39AE61A1}"/>
              </a:ext>
            </a:extLst>
          </p:cNvPr>
          <p:cNvSpPr/>
          <p:nvPr/>
        </p:nvSpPr>
        <p:spPr>
          <a:xfrm>
            <a:off x="8412483" y="3994793"/>
            <a:ext cx="3526094" cy="2480080"/>
          </a:xfrm>
          <a:prstGeom prst="rect">
            <a:avLst/>
          </a:prstGeom>
          <a:solidFill>
            <a:srgbClr val="169BB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itle 4">
            <a:extLst>
              <a:ext uri="{FF2B5EF4-FFF2-40B4-BE49-F238E27FC236}">
                <a16:creationId xmlns:a16="http://schemas.microsoft.com/office/drawing/2014/main" id="{39035F8D-6E92-4E33-ADB6-22D469C8DC92}"/>
              </a:ext>
            </a:extLst>
          </p:cNvPr>
          <p:cNvSpPr txBox="1">
            <a:spLocks/>
          </p:cNvSpPr>
          <p:nvPr/>
        </p:nvSpPr>
        <p:spPr>
          <a:xfrm>
            <a:off x="8597043" y="4876262"/>
            <a:ext cx="3144236" cy="814140"/>
          </a:xfrm>
          <a:prstGeom prst="rect">
            <a:avLst/>
          </a:prstGeom>
        </p:spPr>
        <p:txBody>
          <a:bodyPr vert="horz" lIns="0" tIns="0" rIns="0" bIns="0" rtlCol="0" anchor="ctr" anchorCtr="0">
            <a:normAutofit fontScale="92500"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effectLst/>
                <a:uLnTx/>
                <a:uFillTx/>
                <a:latin typeface="Arial" panose="020B0604020202020204"/>
                <a:ea typeface="+mj-ea"/>
                <a:cs typeface="+mj-cs"/>
              </a:rPr>
              <a:t>+79% </a:t>
            </a:r>
          </a:p>
          <a:p>
            <a:pPr marL="0" marR="0" lvl="0" indent="0" defTabSz="914400" rtl="0" eaLnBrk="1" fontAlgn="auto" latinLnBrk="0" hangingPunct="1">
              <a:lnSpc>
                <a:spcPct val="85000"/>
              </a:lnSpc>
              <a:spcBef>
                <a:spcPct val="0"/>
              </a:spcBef>
              <a:spcAft>
                <a:spcPts val="0"/>
              </a:spcAft>
              <a:buClrTx/>
              <a:buSzTx/>
              <a:buFontTx/>
              <a:buNone/>
              <a:tabLst/>
              <a:defRPr/>
            </a:pPr>
            <a:r>
              <a:rPr lang="en-GB" sz="2200" b="1" dirty="0">
                <a:latin typeface="Arial" panose="020B0604020202020204"/>
              </a:rPr>
              <a:t>LARGE</a:t>
            </a:r>
            <a:r>
              <a:rPr kumimoji="0" lang="en-GB" sz="2200" b="1" i="0" u="none" strike="noStrike" kern="1200" cap="none" spc="600" normalizeH="0" baseline="0" noProof="0" dirty="0">
                <a:ln>
                  <a:noFill/>
                </a:ln>
                <a:effectLst/>
                <a:uLnTx/>
                <a:uFillTx/>
                <a:latin typeface="Arial" panose="020B0604020202020204"/>
                <a:ea typeface="+mj-ea"/>
                <a:cs typeface="+mj-cs"/>
              </a:rPr>
              <a:t> FORMAT</a:t>
            </a:r>
          </a:p>
        </p:txBody>
      </p:sp>
      <p:sp>
        <p:nvSpPr>
          <p:cNvPr id="24" name="Rectangle 23">
            <a:extLst>
              <a:ext uri="{FF2B5EF4-FFF2-40B4-BE49-F238E27FC236}">
                <a16:creationId xmlns:a16="http://schemas.microsoft.com/office/drawing/2014/main" id="{80951C21-035F-4A57-A603-3D5116071037}"/>
              </a:ext>
            </a:extLst>
          </p:cNvPr>
          <p:cNvSpPr/>
          <p:nvPr/>
        </p:nvSpPr>
        <p:spPr>
          <a:xfrm>
            <a:off x="4519767" y="3972675"/>
            <a:ext cx="3701533" cy="2493863"/>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itle 3">
            <a:extLst>
              <a:ext uri="{FF2B5EF4-FFF2-40B4-BE49-F238E27FC236}">
                <a16:creationId xmlns:a16="http://schemas.microsoft.com/office/drawing/2014/main" id="{B60B20D8-48F9-40AF-8AB5-73071F3EE1FE}"/>
              </a:ext>
            </a:extLst>
          </p:cNvPr>
          <p:cNvSpPr txBox="1">
            <a:spLocks/>
          </p:cNvSpPr>
          <p:nvPr/>
        </p:nvSpPr>
        <p:spPr>
          <a:xfrm>
            <a:off x="350982" y="464914"/>
            <a:ext cx="10801350" cy="1008594"/>
          </a:xfrm>
          <a:prstGeom prst="rect">
            <a:avLst/>
          </a:prstGeom>
        </p:spPr>
        <p:txBody>
          <a:bodyPr/>
          <a:lst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a:lstStyle>
          <a:p>
            <a:r>
              <a:rPr lang="en-US" dirty="0"/>
              <a:t>BEST ENVIRONMENTS</a:t>
            </a:r>
            <a:br>
              <a:rPr lang="en-GB" dirty="0"/>
            </a:br>
            <a:r>
              <a:rPr lang="en-GB" sz="2400" b="0" dirty="0">
                <a:solidFill>
                  <a:srgbClr val="737976"/>
                </a:solidFill>
              </a:rPr>
              <a:t>HEAVY EXPOSURE TO OOH </a:t>
            </a:r>
            <a:endParaRPr lang="en-GB" dirty="0"/>
          </a:p>
        </p:txBody>
      </p:sp>
      <p:sp>
        <p:nvSpPr>
          <p:cNvPr id="32" name="Text Placeholder 4">
            <a:extLst>
              <a:ext uri="{FF2B5EF4-FFF2-40B4-BE49-F238E27FC236}">
                <a16:creationId xmlns:a16="http://schemas.microsoft.com/office/drawing/2014/main" id="{E58914F5-D082-4451-A896-9F196E645607}"/>
              </a:ext>
            </a:extLst>
          </p:cNvPr>
          <p:cNvSpPr txBox="1">
            <a:spLocks/>
          </p:cNvSpPr>
          <p:nvPr/>
        </p:nvSpPr>
        <p:spPr>
          <a:xfrm>
            <a:off x="198440" y="6554010"/>
            <a:ext cx="8771705" cy="366001"/>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800" dirty="0"/>
              <a:t>Source: YouGov Profiles November 2022  *Audience defined as those who are of Chinese ethnicity and speak Chinese (Mandarin/Cantonese) (More likely than average adult) </a:t>
            </a:r>
          </a:p>
        </p:txBody>
      </p:sp>
      <p:pic>
        <p:nvPicPr>
          <p:cNvPr id="5" name="Picture 4">
            <a:extLst>
              <a:ext uri="{FF2B5EF4-FFF2-40B4-BE49-F238E27FC236}">
                <a16:creationId xmlns:a16="http://schemas.microsoft.com/office/drawing/2014/main" id="{52CBE1FA-F388-4D7E-AA7F-94CFDBF578B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164" t="-266" r="22479" b="828"/>
          <a:stretch/>
        </p:blipFill>
        <p:spPr>
          <a:xfrm>
            <a:off x="253423" y="1373728"/>
            <a:ext cx="4042352" cy="5061188"/>
          </a:xfrm>
          <a:prstGeom prst="rect">
            <a:avLst/>
          </a:prstGeom>
        </p:spPr>
      </p:pic>
      <p:sp>
        <p:nvSpPr>
          <p:cNvPr id="17" name="Rectangle 16">
            <a:extLst>
              <a:ext uri="{FF2B5EF4-FFF2-40B4-BE49-F238E27FC236}">
                <a16:creationId xmlns:a16="http://schemas.microsoft.com/office/drawing/2014/main" id="{66B03C13-BF1F-4570-8344-91AED675AFAF}"/>
              </a:ext>
            </a:extLst>
          </p:cNvPr>
          <p:cNvSpPr/>
          <p:nvPr/>
        </p:nvSpPr>
        <p:spPr>
          <a:xfrm>
            <a:off x="8419953" y="1398702"/>
            <a:ext cx="3503109" cy="2484582"/>
          </a:xfrm>
          <a:prstGeom prst="rect">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22">
            <a:extLst>
              <a:ext uri="{FF2B5EF4-FFF2-40B4-BE49-F238E27FC236}">
                <a16:creationId xmlns:a16="http://schemas.microsoft.com/office/drawing/2014/main" id="{6FA1D3AA-8189-4D9C-8D83-86CCC82883FA}"/>
              </a:ext>
            </a:extLst>
          </p:cNvPr>
          <p:cNvSpPr/>
          <p:nvPr/>
        </p:nvSpPr>
        <p:spPr>
          <a:xfrm>
            <a:off x="253422" y="1373728"/>
            <a:ext cx="4047304" cy="5074971"/>
          </a:xfrm>
          <a:prstGeom prst="rect">
            <a:avLst/>
          </a:prstGeom>
          <a:solidFill>
            <a:srgbClr val="2CA58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itle 4">
            <a:extLst>
              <a:ext uri="{FF2B5EF4-FFF2-40B4-BE49-F238E27FC236}">
                <a16:creationId xmlns:a16="http://schemas.microsoft.com/office/drawing/2014/main" id="{6F82A620-7D62-4AEE-B7AD-062582B3FD58}"/>
              </a:ext>
            </a:extLst>
          </p:cNvPr>
          <p:cNvSpPr txBox="1">
            <a:spLocks/>
          </p:cNvSpPr>
          <p:nvPr/>
        </p:nvSpPr>
        <p:spPr>
          <a:xfrm>
            <a:off x="710810" y="3429000"/>
            <a:ext cx="3144236" cy="814140"/>
          </a:xfrm>
          <a:prstGeom prst="rect">
            <a:avLst/>
          </a:prstGeom>
        </p:spPr>
        <p:txBody>
          <a:bodyPr vert="horz" lIns="0" tIns="0" rIns="0" bIns="0" rtlCol="0" anchor="ctr" anchorCtr="0">
            <a:normAutofit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effectLst/>
                <a:uLnTx/>
                <a:uFillTx/>
                <a:latin typeface="Arial" panose="020B0604020202020204"/>
                <a:ea typeface="+mj-ea"/>
                <a:cs typeface="+mj-cs"/>
              </a:rPr>
              <a:t>+187%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2000" b="1" i="0" u="none" strike="noStrike" kern="1200" cap="none" spc="600" normalizeH="0" baseline="0" noProof="0" dirty="0">
                <a:ln>
                  <a:noFill/>
                </a:ln>
                <a:effectLst/>
                <a:uLnTx/>
                <a:uFillTx/>
                <a:latin typeface="Arial" panose="020B0604020202020204"/>
                <a:ea typeface="+mj-ea"/>
                <a:cs typeface="+mj-cs"/>
              </a:rPr>
              <a:t>RAIL</a:t>
            </a:r>
          </a:p>
        </p:txBody>
      </p:sp>
      <p:sp>
        <p:nvSpPr>
          <p:cNvPr id="30" name="Title 4">
            <a:extLst>
              <a:ext uri="{FF2B5EF4-FFF2-40B4-BE49-F238E27FC236}">
                <a16:creationId xmlns:a16="http://schemas.microsoft.com/office/drawing/2014/main" id="{BF15C9F6-B677-410E-8760-5D4BCEB64AA6}"/>
              </a:ext>
            </a:extLst>
          </p:cNvPr>
          <p:cNvSpPr txBox="1">
            <a:spLocks/>
          </p:cNvSpPr>
          <p:nvPr/>
        </p:nvSpPr>
        <p:spPr>
          <a:xfrm>
            <a:off x="4788485" y="2371109"/>
            <a:ext cx="3144236" cy="814140"/>
          </a:xfrm>
          <a:prstGeom prst="rect">
            <a:avLst/>
          </a:prstGeom>
        </p:spPr>
        <p:txBody>
          <a:bodyPr vert="horz" lIns="0" tIns="0" rIns="0" bIns="0" rtlCol="0" anchor="ctr" anchorCtr="0">
            <a:normAutofit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effectLst/>
                <a:uLnTx/>
                <a:uFillTx/>
                <a:latin typeface="Arial" panose="020B0604020202020204"/>
                <a:ea typeface="+mj-ea"/>
                <a:cs typeface="+mj-cs"/>
              </a:rPr>
              <a:t>+167%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2000" b="1" i="0" u="none" strike="noStrike" kern="1200" cap="none" spc="600" normalizeH="0" baseline="0" noProof="0" dirty="0">
                <a:ln>
                  <a:noFill/>
                </a:ln>
                <a:effectLst/>
                <a:uLnTx/>
                <a:uFillTx/>
                <a:latin typeface="Arial" panose="020B0604020202020204"/>
                <a:ea typeface="+mj-ea"/>
                <a:cs typeface="+mj-cs"/>
              </a:rPr>
              <a:t>MALLS</a:t>
            </a:r>
          </a:p>
        </p:txBody>
      </p:sp>
      <p:sp>
        <p:nvSpPr>
          <p:cNvPr id="25" name="Title 4">
            <a:extLst>
              <a:ext uri="{FF2B5EF4-FFF2-40B4-BE49-F238E27FC236}">
                <a16:creationId xmlns:a16="http://schemas.microsoft.com/office/drawing/2014/main" id="{297EF48E-4AC4-41AF-9620-7A01C3689450}"/>
              </a:ext>
            </a:extLst>
          </p:cNvPr>
          <p:cNvSpPr txBox="1">
            <a:spLocks/>
          </p:cNvSpPr>
          <p:nvPr/>
        </p:nvSpPr>
        <p:spPr>
          <a:xfrm>
            <a:off x="8692199" y="2354977"/>
            <a:ext cx="3144236" cy="814140"/>
          </a:xfrm>
          <a:prstGeom prst="rect">
            <a:avLst/>
          </a:prstGeom>
        </p:spPr>
        <p:txBody>
          <a:bodyPr vert="horz" lIns="0" tIns="0" rIns="0" bIns="0" rtlCol="0" anchor="ctr" anchorCtr="0">
            <a:normAutofit lnSpcReduction="1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800" b="1" i="0" u="none" strike="noStrike" kern="1200" cap="none" spc="600" normalizeH="0" baseline="0" noProof="0" dirty="0">
                <a:ln>
                  <a:noFill/>
                </a:ln>
                <a:effectLst/>
                <a:uLnTx/>
                <a:uFillTx/>
                <a:latin typeface="Arial" panose="020B0604020202020204"/>
                <a:ea typeface="+mj-ea"/>
                <a:cs typeface="+mj-cs"/>
              </a:rPr>
              <a:t>+</a:t>
            </a:r>
            <a:r>
              <a:rPr lang="en-GB" sz="4800" b="1" dirty="0">
                <a:latin typeface="Arial" panose="020B0604020202020204"/>
              </a:rPr>
              <a:t>59</a:t>
            </a:r>
            <a:r>
              <a:rPr kumimoji="0" lang="en-GB" sz="4800" b="1" i="0" u="none" strike="noStrike" kern="1200" cap="none" spc="600" normalizeH="0" baseline="0" noProof="0" dirty="0">
                <a:ln>
                  <a:noFill/>
                </a:ln>
                <a:effectLst/>
                <a:uLnTx/>
                <a:uFillTx/>
                <a:latin typeface="Arial" panose="020B0604020202020204"/>
                <a:ea typeface="+mj-ea"/>
                <a:cs typeface="+mj-cs"/>
              </a:rPr>
              <a:t>%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2000" b="1" i="0" u="none" strike="noStrike" kern="1200" cap="none" spc="600" normalizeH="0" baseline="0" noProof="0" dirty="0">
                <a:ln>
                  <a:noFill/>
                </a:ln>
                <a:effectLst/>
                <a:uLnTx/>
                <a:uFillTx/>
                <a:latin typeface="Arial" panose="020B0604020202020204"/>
                <a:ea typeface="+mj-ea"/>
                <a:cs typeface="+mj-cs"/>
              </a:rPr>
              <a:t>SUPERMARKET</a:t>
            </a:r>
          </a:p>
        </p:txBody>
      </p:sp>
      <p:sp>
        <p:nvSpPr>
          <p:cNvPr id="26" name="Title 4">
            <a:extLst>
              <a:ext uri="{FF2B5EF4-FFF2-40B4-BE49-F238E27FC236}">
                <a16:creationId xmlns:a16="http://schemas.microsoft.com/office/drawing/2014/main" id="{5A61D197-1389-4ABD-B490-4F6F6904C60D}"/>
              </a:ext>
            </a:extLst>
          </p:cNvPr>
          <p:cNvSpPr txBox="1">
            <a:spLocks/>
          </p:cNvSpPr>
          <p:nvPr/>
        </p:nvSpPr>
        <p:spPr>
          <a:xfrm>
            <a:off x="4584293" y="4858401"/>
            <a:ext cx="3681258" cy="814140"/>
          </a:xfrm>
          <a:prstGeom prst="rect">
            <a:avLst/>
          </a:prstGeom>
        </p:spPr>
        <p:txBody>
          <a:bodyPr vert="horz" lIns="0" tIns="0" rIns="0" bIns="0" rtlCol="0" anchor="ctr" anchorCtr="0">
            <a:normAutofit fontScale="92500" lnSpcReduction="20000"/>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defTabSz="914400" rtl="0" eaLnBrk="1" fontAlgn="auto" latinLnBrk="0" hangingPunct="1">
              <a:lnSpc>
                <a:spcPct val="85000"/>
              </a:lnSpc>
              <a:spcBef>
                <a:spcPct val="0"/>
              </a:spcBef>
              <a:spcAft>
                <a:spcPts val="0"/>
              </a:spcAft>
              <a:buClrTx/>
              <a:buSzTx/>
              <a:buFontTx/>
              <a:buNone/>
              <a:tabLst/>
              <a:defRPr/>
            </a:pPr>
            <a:r>
              <a:rPr kumimoji="0" lang="en-GB" sz="4400" b="1" i="0" u="none" strike="noStrike" kern="1200" cap="none" spc="600" normalizeH="0" baseline="0" noProof="0" dirty="0">
                <a:ln>
                  <a:noFill/>
                </a:ln>
                <a:effectLst/>
                <a:uLnTx/>
                <a:uFillTx/>
                <a:latin typeface="Arial" panose="020B0604020202020204"/>
                <a:ea typeface="+mj-ea"/>
                <a:cs typeface="+mj-cs"/>
              </a:rPr>
              <a:t>+69%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2200" b="1" i="0" u="none" strike="noStrike" kern="1200" cap="none" spc="600" normalizeH="0" baseline="0" noProof="0" dirty="0">
                <a:ln>
                  <a:noFill/>
                </a:ln>
                <a:effectLst/>
                <a:uLnTx/>
                <a:uFillTx/>
                <a:latin typeface="Arial" panose="020B0604020202020204"/>
                <a:ea typeface="+mj-ea"/>
                <a:cs typeface="+mj-cs"/>
              </a:rPr>
              <a:t>STREET </a:t>
            </a:r>
          </a:p>
          <a:p>
            <a:pPr marL="0" marR="0" lvl="0" indent="0" defTabSz="914400" rtl="0" eaLnBrk="1" fontAlgn="auto" latinLnBrk="0" hangingPunct="1">
              <a:lnSpc>
                <a:spcPct val="85000"/>
              </a:lnSpc>
              <a:spcBef>
                <a:spcPct val="0"/>
              </a:spcBef>
              <a:spcAft>
                <a:spcPts val="0"/>
              </a:spcAft>
              <a:buClrTx/>
              <a:buSzTx/>
              <a:buFontTx/>
              <a:buNone/>
              <a:tabLst/>
              <a:defRPr/>
            </a:pPr>
            <a:r>
              <a:rPr kumimoji="0" lang="en-GB" sz="2200" b="1" i="0" u="none" strike="noStrike" kern="1200" cap="none" spc="600" normalizeH="0" baseline="0" noProof="0" dirty="0">
                <a:ln>
                  <a:noFill/>
                </a:ln>
                <a:effectLst/>
                <a:uLnTx/>
                <a:uFillTx/>
                <a:latin typeface="Arial" panose="020B0604020202020204"/>
                <a:ea typeface="+mj-ea"/>
                <a:cs typeface="+mj-cs"/>
              </a:rPr>
              <a:t>FURNITURE </a:t>
            </a:r>
          </a:p>
        </p:txBody>
      </p:sp>
    </p:spTree>
    <p:extLst>
      <p:ext uri="{BB962C8B-B14F-4D97-AF65-F5344CB8AC3E}">
        <p14:creationId xmlns:p14="http://schemas.microsoft.com/office/powerpoint/2010/main" val="3422762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F09-3228-4C18-A14E-A6A3665F829A}"/>
              </a:ext>
            </a:extLst>
          </p:cNvPr>
          <p:cNvSpPr>
            <a:spLocks noGrp="1"/>
          </p:cNvSpPr>
          <p:nvPr>
            <p:ph type="title"/>
          </p:nvPr>
        </p:nvSpPr>
        <p:spPr>
          <a:xfrm>
            <a:off x="695325" y="570640"/>
            <a:ext cx="5221288" cy="1008594"/>
          </a:xfrm>
        </p:spPr>
        <p:txBody>
          <a:bodyPr>
            <a:normAutofit/>
          </a:bodyPr>
          <a:lstStyle/>
          <a:p>
            <a:r>
              <a:rPr lang="en-US" sz="3200" dirty="0"/>
              <a:t>CHINESE TAKEAWAY RULES SUPREME</a:t>
            </a:r>
            <a:endParaRPr lang="en-GB" sz="3200" dirty="0"/>
          </a:p>
        </p:txBody>
      </p:sp>
      <p:sp>
        <p:nvSpPr>
          <p:cNvPr id="10" name="Content Placeholder 9">
            <a:extLst>
              <a:ext uri="{FF2B5EF4-FFF2-40B4-BE49-F238E27FC236}">
                <a16:creationId xmlns:a16="http://schemas.microsoft.com/office/drawing/2014/main" id="{68052003-823E-4A60-9C23-093BAE3CE566}"/>
              </a:ext>
            </a:extLst>
          </p:cNvPr>
          <p:cNvSpPr>
            <a:spLocks noGrp="1"/>
          </p:cNvSpPr>
          <p:nvPr>
            <p:ph idx="1"/>
          </p:nvPr>
        </p:nvSpPr>
        <p:spPr>
          <a:xfrm>
            <a:off x="695325" y="1799952"/>
            <a:ext cx="4339129" cy="4679950"/>
          </a:xfrm>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4800" b="1" kern="0" spc="-150" dirty="0">
                <a:solidFill>
                  <a:srgbClr val="00335B"/>
                </a:solidFill>
                <a:latin typeface="Arial" panose="020B0604020202020204" pitchFamily="34" charset="0"/>
                <a:cs typeface="Arial" panose="020B0604020202020204" pitchFamily="34" charset="0"/>
              </a:rPr>
              <a:t>1 in 4 </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GB"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Brits picked </a:t>
            </a:r>
            <a:r>
              <a:rPr kumimoji="0" lang="en-GB" sz="1800" b="1"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Chinese</a:t>
            </a:r>
            <a:r>
              <a:rPr kumimoji="0" lang="en-GB"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 as their favourite takeaway in 2021 </a:t>
            </a:r>
            <a:endParaRPr kumimoji="0" lang="en-GB" sz="1800" b="0" i="0" u="none" strike="noStrike" kern="1200" cap="none" spc="600" normalizeH="0" baseline="0" noProof="0" dirty="0">
              <a:ln>
                <a:noFill/>
              </a:ln>
              <a:solidFill>
                <a:srgbClr val="000000"/>
              </a:solidFill>
              <a:effectLst/>
              <a:uLnTx/>
              <a:uFillTx/>
              <a:latin typeface="Arial" panose="020B0604020202020204"/>
              <a:ea typeface="+mn-ea"/>
              <a:cs typeface="+mn-cs"/>
            </a:endParaRPr>
          </a:p>
          <a:p>
            <a:pPr marL="0" lvl="0" indent="0">
              <a:lnSpc>
                <a:spcPct val="100000"/>
              </a:lnSpc>
              <a:spcBef>
                <a:spcPts val="0"/>
              </a:spcBef>
              <a:buNone/>
              <a:defRPr/>
            </a:pPr>
            <a:endParaRPr lang="en-US" sz="2000"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1800" kern="0" dirty="0">
              <a:solidFill>
                <a:srgbClr val="1C1C1C"/>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4800" b="1" kern="0" spc="-150" dirty="0">
                <a:solidFill>
                  <a:srgbClr val="00335B"/>
                </a:solidFill>
                <a:latin typeface="Arial" panose="020B0604020202020204" pitchFamily="34" charset="0"/>
                <a:cs typeface="Arial" panose="020B0604020202020204" pitchFamily="34" charset="0"/>
              </a:rPr>
              <a:t>11.2bn</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GB"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UK’s takeaway market spend in 2021 </a:t>
            </a:r>
            <a:endParaRPr kumimoji="0" lang="en-GB" sz="1800" b="0" i="0" u="none" strike="noStrike" kern="1200" cap="none" spc="600" normalizeH="0" baseline="0" noProof="0" dirty="0">
              <a:ln>
                <a:noFill/>
              </a:ln>
              <a:solidFill>
                <a:srgbClr val="000000"/>
              </a:solidFill>
              <a:effectLst/>
              <a:uLnTx/>
              <a:uFillTx/>
              <a:latin typeface="Arial" panose="020B0604020202020204"/>
              <a:ea typeface="+mn-ea"/>
              <a:cs typeface="+mn-cs"/>
            </a:endParaRPr>
          </a:p>
          <a:p>
            <a:pPr marL="0" lvl="0" indent="0">
              <a:lnSpc>
                <a:spcPct val="100000"/>
              </a:lnSpc>
              <a:spcBef>
                <a:spcPts val="0"/>
              </a:spcBef>
              <a:buNone/>
              <a:defRPr/>
            </a:pPr>
            <a:endParaRPr lang="en-GB" dirty="0"/>
          </a:p>
        </p:txBody>
      </p:sp>
      <p:sp>
        <p:nvSpPr>
          <p:cNvPr id="11" name="Text Placeholder 10">
            <a:extLst>
              <a:ext uri="{FF2B5EF4-FFF2-40B4-BE49-F238E27FC236}">
                <a16:creationId xmlns:a16="http://schemas.microsoft.com/office/drawing/2014/main" id="{5B27CE7D-2604-4125-824E-5F080BD2367B}"/>
              </a:ext>
            </a:extLst>
          </p:cNvPr>
          <p:cNvSpPr>
            <a:spLocks noGrp="1"/>
          </p:cNvSpPr>
          <p:nvPr>
            <p:ph type="body" sz="quarter" idx="13"/>
          </p:nvPr>
        </p:nvSpPr>
        <p:spPr>
          <a:xfrm>
            <a:off x="695325" y="6045967"/>
            <a:ext cx="5221288" cy="360362"/>
          </a:xfrm>
        </p:spPr>
        <p:txBody>
          <a:bodyPr/>
          <a:lstStyle/>
          <a:p>
            <a:pPr lvl="0">
              <a:defRPr/>
            </a:pPr>
            <a:r>
              <a:rPr lang="en-GB" dirty="0">
                <a:solidFill>
                  <a:schemeClr val="tx1"/>
                </a:solidFill>
              </a:rPr>
              <a:t>Source: YouGov 2021, Statista 2021 </a:t>
            </a:r>
          </a:p>
        </p:txBody>
      </p:sp>
      <p:pic>
        <p:nvPicPr>
          <p:cNvPr id="5122" name="Picture 2">
            <a:extLst>
              <a:ext uri="{FF2B5EF4-FFF2-40B4-BE49-F238E27FC236}">
                <a16:creationId xmlns:a16="http://schemas.microsoft.com/office/drawing/2014/main" id="{5BA5FD98-C68B-4940-B595-58184A788BA4}"/>
              </a:ext>
            </a:extLst>
          </p:cNvPr>
          <p:cNvPicPr>
            <a:picLocks noGrp="1" noChangeAspect="1" noChangeArrowheads="1"/>
          </p:cNvPicPr>
          <p:nvPr>
            <p:ph type="pic" sz="quarter" idx="14"/>
          </p:nvPr>
        </p:nvPicPr>
        <p:blipFill>
          <a:blip r:embed="rId3" cstate="print">
            <a:extLst>
              <a:ext uri="{28A0092B-C50C-407E-A947-70E740481C1C}">
                <a14:useLocalDpi xmlns:a14="http://schemas.microsoft.com/office/drawing/2010/main" val="0"/>
              </a:ext>
            </a:extLst>
          </a:blip>
          <a:srcRect l="21258" r="21258"/>
          <a:stretch/>
        </p:blipFill>
        <p:spPr bwMode="auto">
          <a:xfrm>
            <a:off x="5916613" y="0"/>
            <a:ext cx="62753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35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7ED851-E0A6-4A90-8BC2-80F9DE2675E9}"/>
              </a:ext>
            </a:extLst>
          </p:cNvPr>
          <p:cNvSpPr>
            <a:spLocks noGrp="1"/>
          </p:cNvSpPr>
          <p:nvPr>
            <p:ph type="title"/>
          </p:nvPr>
        </p:nvSpPr>
        <p:spPr>
          <a:xfrm>
            <a:off x="518893" y="729370"/>
            <a:ext cx="9180514" cy="1008594"/>
          </a:xfrm>
        </p:spPr>
        <p:txBody>
          <a:bodyPr/>
          <a:lstStyle/>
          <a:p>
            <a:r>
              <a:rPr lang="en-GB" dirty="0"/>
              <a:t>THE PEOPLE BEHIND THE TAKEAWAYS</a:t>
            </a:r>
          </a:p>
        </p:txBody>
      </p:sp>
      <p:graphicFrame>
        <p:nvGraphicFramePr>
          <p:cNvPr id="15" name="Content Placeholder 11">
            <a:extLst>
              <a:ext uri="{FF2B5EF4-FFF2-40B4-BE49-F238E27FC236}">
                <a16:creationId xmlns:a16="http://schemas.microsoft.com/office/drawing/2014/main" id="{DF2B94B6-F1F4-491A-8DFC-947834DBC7C4}"/>
              </a:ext>
            </a:extLst>
          </p:cNvPr>
          <p:cNvGraphicFramePr>
            <a:graphicFrameLocks noGrp="1"/>
          </p:cNvGraphicFramePr>
          <p:nvPr>
            <p:ph idx="1"/>
            <p:extLst>
              <p:ext uri="{D42A27DB-BD31-4B8C-83A1-F6EECF244321}">
                <p14:modId xmlns:p14="http://schemas.microsoft.com/office/powerpoint/2010/main" val="3916703240"/>
              </p:ext>
            </p:extLst>
          </p:nvPr>
        </p:nvGraphicFramePr>
        <p:xfrm>
          <a:off x="518893" y="1737964"/>
          <a:ext cx="8856335" cy="4461571"/>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Placeholder 17">
            <a:extLst>
              <a:ext uri="{FF2B5EF4-FFF2-40B4-BE49-F238E27FC236}">
                <a16:creationId xmlns:a16="http://schemas.microsoft.com/office/drawing/2014/main" id="{DC7910CF-AC1E-443F-8BA8-791939ACDD40}"/>
              </a:ext>
            </a:extLst>
          </p:cNvPr>
          <p:cNvSpPr>
            <a:spLocks noGrp="1"/>
          </p:cNvSpPr>
          <p:nvPr>
            <p:ph type="body" sz="quarter" idx="13"/>
          </p:nvPr>
        </p:nvSpPr>
        <p:spPr/>
        <p:txBody>
          <a:bodyPr/>
          <a:lstStyle/>
          <a:p>
            <a:r>
              <a:rPr lang="en-GB" dirty="0"/>
              <a:t>Source: YouGov 2021  </a:t>
            </a:r>
          </a:p>
        </p:txBody>
      </p:sp>
      <p:pic>
        <p:nvPicPr>
          <p:cNvPr id="20" name="Picture Placeholder 19">
            <a:extLst>
              <a:ext uri="{FF2B5EF4-FFF2-40B4-BE49-F238E27FC236}">
                <a16:creationId xmlns:a16="http://schemas.microsoft.com/office/drawing/2014/main" id="{8C1C269D-0715-4F71-AD58-EE9794C7BCA9}"/>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22535" r="19959"/>
          <a:stretch/>
        </p:blipFill>
        <p:spPr>
          <a:xfrm>
            <a:off x="9375228" y="0"/>
            <a:ext cx="2816772" cy="6858000"/>
          </a:xfrm>
        </p:spPr>
      </p:pic>
    </p:spTree>
    <p:extLst>
      <p:ext uri="{BB962C8B-B14F-4D97-AF65-F5344CB8AC3E}">
        <p14:creationId xmlns:p14="http://schemas.microsoft.com/office/powerpoint/2010/main" val="117152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7ED851-E0A6-4A90-8BC2-80F9DE2675E9}"/>
              </a:ext>
            </a:extLst>
          </p:cNvPr>
          <p:cNvSpPr>
            <a:spLocks noGrp="1"/>
          </p:cNvSpPr>
          <p:nvPr>
            <p:ph type="title"/>
          </p:nvPr>
        </p:nvSpPr>
        <p:spPr/>
        <p:txBody>
          <a:bodyPr/>
          <a:lstStyle/>
          <a:p>
            <a:r>
              <a:rPr lang="en-GB" dirty="0"/>
              <a:t>CHINESE IS THE MOST PREFERRED TAKEAWAY IN MOST AREAS OF BRITAIN</a:t>
            </a:r>
          </a:p>
        </p:txBody>
      </p:sp>
      <p:graphicFrame>
        <p:nvGraphicFramePr>
          <p:cNvPr id="15" name="Content Placeholder 11">
            <a:extLst>
              <a:ext uri="{FF2B5EF4-FFF2-40B4-BE49-F238E27FC236}">
                <a16:creationId xmlns:a16="http://schemas.microsoft.com/office/drawing/2014/main" id="{DF2B94B6-F1F4-491A-8DFC-947834DBC7C4}"/>
              </a:ext>
            </a:extLst>
          </p:cNvPr>
          <p:cNvGraphicFramePr>
            <a:graphicFrameLocks noGrp="1"/>
          </p:cNvGraphicFramePr>
          <p:nvPr>
            <p:ph idx="1"/>
            <p:extLst>
              <p:ext uri="{D42A27DB-BD31-4B8C-83A1-F6EECF244321}">
                <p14:modId xmlns:p14="http://schemas.microsoft.com/office/powerpoint/2010/main" val="2178743019"/>
              </p:ext>
            </p:extLst>
          </p:nvPr>
        </p:nvGraphicFramePr>
        <p:xfrm>
          <a:off x="599090" y="1765738"/>
          <a:ext cx="8793272" cy="4542987"/>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Placeholder 17">
            <a:extLst>
              <a:ext uri="{FF2B5EF4-FFF2-40B4-BE49-F238E27FC236}">
                <a16:creationId xmlns:a16="http://schemas.microsoft.com/office/drawing/2014/main" id="{DC7910CF-AC1E-443F-8BA8-791939ACDD40}"/>
              </a:ext>
            </a:extLst>
          </p:cNvPr>
          <p:cNvSpPr>
            <a:spLocks noGrp="1"/>
          </p:cNvSpPr>
          <p:nvPr>
            <p:ph type="body" sz="quarter" idx="13"/>
          </p:nvPr>
        </p:nvSpPr>
        <p:spPr/>
        <p:txBody>
          <a:bodyPr/>
          <a:lstStyle/>
          <a:p>
            <a:r>
              <a:rPr lang="en-GB" dirty="0"/>
              <a:t>Source: YouGov 2021  </a:t>
            </a:r>
          </a:p>
        </p:txBody>
      </p:sp>
      <p:sp>
        <p:nvSpPr>
          <p:cNvPr id="2" name="Picture Placeholder 1">
            <a:extLst>
              <a:ext uri="{FF2B5EF4-FFF2-40B4-BE49-F238E27FC236}">
                <a16:creationId xmlns:a16="http://schemas.microsoft.com/office/drawing/2014/main" id="{AF7C46F8-8CC0-4D3B-8581-6DF32CC90EB0}"/>
              </a:ext>
            </a:extLst>
          </p:cNvPr>
          <p:cNvSpPr>
            <a:spLocks noGrp="1"/>
          </p:cNvSpPr>
          <p:nvPr>
            <p:ph type="pic" sz="quarter" idx="14"/>
          </p:nvPr>
        </p:nvSpPr>
        <p:spPr/>
      </p:sp>
      <p:pic>
        <p:nvPicPr>
          <p:cNvPr id="8" name="Picture Placeholder 19">
            <a:extLst>
              <a:ext uri="{FF2B5EF4-FFF2-40B4-BE49-F238E27FC236}">
                <a16:creationId xmlns:a16="http://schemas.microsoft.com/office/drawing/2014/main" id="{DD5B3411-369F-408F-9DFB-21B3D715478B}"/>
              </a:ext>
            </a:extLst>
          </p:cNvPr>
          <p:cNvPicPr>
            <a:picLocks noChangeAspect="1"/>
          </p:cNvPicPr>
          <p:nvPr/>
        </p:nvPicPr>
        <p:blipFill>
          <a:blip r:embed="rId4" cstate="print">
            <a:extLst>
              <a:ext uri="{28A0092B-C50C-407E-A947-70E740481C1C}">
                <a14:useLocalDpi xmlns:a14="http://schemas.microsoft.com/office/drawing/2010/main" val="0"/>
              </a:ext>
            </a:extLst>
          </a:blip>
          <a:srcRect l="21279" r="21279"/>
          <a:stretch/>
        </p:blipFill>
        <p:spPr>
          <a:xfrm>
            <a:off x="9375228" y="0"/>
            <a:ext cx="2816772" cy="6858000"/>
          </a:xfrm>
          <a:prstGeom prst="rect">
            <a:avLst/>
          </a:prstGeom>
          <a:solidFill>
            <a:schemeClr val="bg2"/>
          </a:solidFill>
        </p:spPr>
      </p:pic>
    </p:spTree>
    <p:extLst>
      <p:ext uri="{BB962C8B-B14F-4D97-AF65-F5344CB8AC3E}">
        <p14:creationId xmlns:p14="http://schemas.microsoft.com/office/powerpoint/2010/main" val="8932638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CBB822F-51E4-4006-A202-8F93166987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23086"/>
            <a:ext cx="12192000" cy="6881086"/>
          </a:xfrm>
          <a:prstGeom prst="rect">
            <a:avLst/>
          </a:prstGeom>
        </p:spPr>
      </p:pic>
      <p:sp>
        <p:nvSpPr>
          <p:cNvPr id="6" name="Rectangle 5">
            <a:extLst>
              <a:ext uri="{FF2B5EF4-FFF2-40B4-BE49-F238E27FC236}">
                <a16:creationId xmlns:a16="http://schemas.microsoft.com/office/drawing/2014/main" id="{71C3B9DB-B933-4A14-99A0-03994ECBCF65}"/>
              </a:ext>
            </a:extLst>
          </p:cNvPr>
          <p:cNvSpPr/>
          <p:nvPr/>
        </p:nvSpPr>
        <p:spPr>
          <a:xfrm>
            <a:off x="0" y="-23086"/>
            <a:ext cx="12192000" cy="6881086"/>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dirty="0"/>
              <a:t>LUNAR NEW YEAR </a:t>
            </a:r>
            <a:br>
              <a:rPr lang="en-GB" b="1" dirty="0"/>
            </a:br>
            <a:r>
              <a:rPr lang="en-GB" sz="2000" b="1" dirty="0"/>
              <a:t>22</a:t>
            </a:r>
            <a:r>
              <a:rPr lang="en-GB" sz="2000" b="1" baseline="30000" dirty="0"/>
              <a:t>nd</a:t>
            </a:r>
            <a:r>
              <a:rPr lang="en-GB" sz="2000" dirty="0"/>
              <a:t> January 2023 </a:t>
            </a:r>
            <a:endParaRPr lang="en-GB" b="1" dirty="0"/>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792074"/>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3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2.xml><?xml version="1.0" encoding="utf-8"?>
<ds:datastoreItem xmlns:ds="http://schemas.openxmlformats.org/officeDocument/2006/customXml" ds:itemID="{20106CD2-E512-493C-BDF9-95D81750A551}">
  <ds:schemaRefs>
    <ds:schemaRef ds:uri="http://purl.org/dc/terms/"/>
    <ds:schemaRef ds:uri="http://purl.org/dc/dcmitype/"/>
    <ds:schemaRef ds:uri="http://schemas.openxmlformats.org/package/2006/metadata/core-properties"/>
    <ds:schemaRef ds:uri="346e40b5-83c8-4ce0-a044-4b2b877df6fa"/>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7aa58a9a-7717-4ad1-8e04-2edb3dcb4bd8"/>
  </ds:schemaRefs>
</ds:datastoreItem>
</file>

<file path=customXml/itemProps3.xml><?xml version="1.0" encoding="utf-8"?>
<ds:datastoreItem xmlns:ds="http://schemas.openxmlformats.org/officeDocument/2006/customXml" ds:itemID="{53911A69-FED3-4A21-A250-77796695DF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28402</TotalTime>
  <Words>1679</Words>
  <Application>Microsoft Office PowerPoint</Application>
  <PresentationFormat>Widescreen</PresentationFormat>
  <Paragraphs>241</Paragraphs>
  <Slides>16</Slides>
  <Notes>16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Arial</vt:lpstr>
      <vt:lpstr>Arial (BODY)</vt:lpstr>
      <vt:lpstr>Calibri</vt:lpstr>
      <vt:lpstr>Century Gothic Regular</vt:lpstr>
      <vt:lpstr>Lato</vt:lpstr>
      <vt:lpstr>ReithSans</vt:lpstr>
      <vt:lpstr>1 - JCDecaux</vt:lpstr>
      <vt:lpstr>3_JCDecaux_Theme_2018</vt:lpstr>
      <vt:lpstr>JCDecaux</vt:lpstr>
      <vt:lpstr>LUNAR NEW YEAR  22nd January 2023 </vt:lpstr>
      <vt:lpstr>LUNAR NEW YEAR AKA SPRING FESTIVAL</vt:lpstr>
      <vt:lpstr>SOCIAL MEDIA </vt:lpstr>
      <vt:lpstr>PowerPoint Presentation</vt:lpstr>
      <vt:lpstr>IMPORTANCE TO UK RETAILERS</vt:lpstr>
      <vt:lpstr>PowerPoint Presentation</vt:lpstr>
      <vt:lpstr>GIFTING CATEGORIES </vt:lpstr>
      <vt:lpstr>HOMEWARE/SOFT FURNISHING PURCHASED  WITHIN 12 MONTHS </vt:lpstr>
      <vt:lpstr>DINING</vt:lpstr>
      <vt:lpstr>NEW STYLES AND NEW CLOTHES </vt:lpstr>
      <vt:lpstr>PowerPoint Presentation</vt:lpstr>
      <vt:lpstr>PowerPoint Presentation</vt:lpstr>
      <vt:lpstr>CHINESE TAKEAWAY RULES SUPREME</vt:lpstr>
      <vt:lpstr>THE PEOPLE BEHIND THE TAKEAWAYS</vt:lpstr>
      <vt:lpstr>CHINESE IS THE MOST PREFERRED TAKEAWAY IN MOST AREAS OF BRITAIN</vt:lpstr>
      <vt:lpstr>LUNAR NEW YEAR  22nd January 2023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ABDALLAH, Hanaadi</cp:lastModifiedBy>
  <cp:revision>32</cp:revision>
  <dcterms:created xsi:type="dcterms:W3CDTF">2021-02-03T15:00:31Z</dcterms:created>
  <dcterms:modified xsi:type="dcterms:W3CDTF">2023-01-05T07:47:43Z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y fmtid="{D5CDD505-2E9C-101B-9397-08002B2CF9AE}" pid="3" name="MediaServiceImageTags">
    <vt:lpwstr/>
  </property>
</Properties>
</file>