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0" r:id="rId5"/>
  </p:sldMasterIdLst>
  <p:notesMasterIdLst>
    <p:notesMasterId r:id="rId14"/>
  </p:notesMasterIdLst>
  <p:sldIdLst>
    <p:sldId id="2144445137" r:id="rId6"/>
    <p:sldId id="2144445163" r:id="rId7"/>
    <p:sldId id="2144445178" r:id="rId8"/>
    <p:sldId id="2144445206" r:id="rId9"/>
    <p:sldId id="2144445220" r:id="rId10"/>
    <p:sldId id="2144445219" r:id="rId11"/>
    <p:sldId id="2144445218" r:id="rId12"/>
    <p:sldId id="21444451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7976"/>
    <a:srgbClr val="DB2B38"/>
    <a:srgbClr val="2CA58D"/>
    <a:srgbClr val="00335B"/>
    <a:srgbClr val="737A76"/>
    <a:srgbClr val="169BB2"/>
    <a:srgbClr val="C7CAC8"/>
    <a:srgbClr val="003340"/>
    <a:srgbClr val="F9D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2" autoAdjust="0"/>
    <p:restoredTop sz="82004" autoAdjust="0"/>
  </p:normalViewPr>
  <p:slideViewPr>
    <p:cSldViewPr snapToGrid="0">
      <p:cViewPr varScale="1">
        <p:scale>
          <a:sx n="66" d="100"/>
          <a:sy n="66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8FC4A71E-E864-4241-AB48-92564129C85C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entury Gothic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entury Gothic Regular" charset="0"/>
              </a:defRPr>
            </a:lvl1pPr>
          </a:lstStyle>
          <a:p>
            <a:fld id="{46B08BC3-A6B2-2F4E-8766-A451EC4B1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64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entury Gothic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information in this deck is based on an audience created in YouGov Profiles 2021.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audience consists of people who have responded that they ‘can make pancakes’ or ‘will be making pancakes on Shrove Tuesday’.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15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facts and figures from an article by The Mirror show just how popular pancakes (and eggs) are on Shrove Tuesday.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96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These facts and figures show the different ways that people enjoy their pancakes (pre-made batter, homemade, and shop-bought).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1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terms of gender, there are slightly more men making pancakes, but the percentages are quite close.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In terms of social demographics, over half are ABC1.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When looking at age ranges, those aged 35-54 are the majority.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61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looking at lifestyle habits, we can see that this audience is more likely to enjoy cooking and baking compared to the average adult.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30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latin typeface="+mn-lt"/>
              </a:rPr>
              <a:t>These stats show that this audience has heavy exposure to Out of Home (OOH). Especially when it comes to digital screens at shopping centres and outside of supermarkets.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204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latin typeface="+mn-lt"/>
              </a:rPr>
              <a:t>These stats show that this audience is primed by Out of Home (OOH) as they research/purchase products and services and visit stores after seeing OOH.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53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Thank you for reading.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83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38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526860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431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9062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7783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7605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082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733172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6899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46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634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39158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1307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063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590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00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431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53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05832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01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98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54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1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43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80654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6894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02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496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9740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9221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7781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23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334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58955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10474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1984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54143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6994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6125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760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52263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02811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51363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622354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40398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9849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2230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554689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62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9197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984354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55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2007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508670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2962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364272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44098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0625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2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11310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534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215588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5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106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278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153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19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533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778132" y="3621021"/>
            <a:ext cx="8534400" cy="1752600"/>
          </a:xfrm>
        </p:spPr>
        <p:txBody>
          <a:bodyPr/>
          <a:lstStyle>
            <a:lvl1pPr marL="0" indent="0" algn="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Picture 8" descr="rectang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02168"/>
            <a:ext cx="4672656" cy="14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JCDShowcasi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317" y="244173"/>
            <a:ext cx="1654971" cy="78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 descr="G:\Temporaire\Corporate\Signatures\2013\photos\Toyama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>
            <a:fillRect/>
          </a:stretch>
        </p:blipFill>
        <p:spPr bwMode="auto">
          <a:xfrm>
            <a:off x="10343955" y="4402165"/>
            <a:ext cx="1868372" cy="14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5346" y="4402168"/>
            <a:ext cx="1833943" cy="141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9" descr="G:\Temporaire\COMMUNIQUES\14 # 2014\10-20-14 # Aéroport de Singapour\Digital Towers_Aéroport de Singapour_2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9289" y="4402167"/>
            <a:ext cx="1923712" cy="141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656" y="4402167"/>
            <a:ext cx="1932688" cy="141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487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545529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93440" y="3297006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93440" y="1796819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526791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74651" y="981075"/>
            <a:ext cx="5687483" cy="5111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5335" y="981075"/>
            <a:ext cx="5687484" cy="511175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811211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848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155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109565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93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741803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69680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38340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35" y="144463"/>
            <a:ext cx="2893484" cy="59483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74651" y="144463"/>
            <a:ext cx="8481483" cy="5948363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98281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46869" y="144465"/>
            <a:ext cx="9505951" cy="54768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74651" y="981075"/>
            <a:ext cx="5687483" cy="51117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65335" y="981075"/>
            <a:ext cx="5687484" cy="511175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265774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268760"/>
            <a:ext cx="1056117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29083313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2787653" y="144465"/>
            <a:ext cx="8936567" cy="11652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74653" y="1828801"/>
            <a:ext cx="5573183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51033" y="1828801"/>
            <a:ext cx="5573184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374653" y="3848101"/>
            <a:ext cx="5573183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51033" y="3848101"/>
            <a:ext cx="5573184" cy="18669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00" y="6453190"/>
            <a:ext cx="8401051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89217" y="6453190"/>
            <a:ext cx="863600" cy="26828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5FC52A8-5B33-4BA2-ABD2-01F211757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35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77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79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705" r:id="rId3"/>
    <p:sldLayoutId id="2147483650" r:id="rId4"/>
    <p:sldLayoutId id="2147483677" r:id="rId5"/>
    <p:sldLayoutId id="2147483681" r:id="rId6"/>
    <p:sldLayoutId id="2147483687" r:id="rId7"/>
    <p:sldLayoutId id="2147483728" r:id="rId8"/>
    <p:sldLayoutId id="2147483717" r:id="rId9"/>
    <p:sldLayoutId id="2147483703" r:id="rId10"/>
    <p:sldLayoutId id="2147483669" r:id="rId11"/>
    <p:sldLayoutId id="2147483727" r:id="rId12"/>
    <p:sldLayoutId id="2147483715" r:id="rId13"/>
    <p:sldLayoutId id="2147483711" r:id="rId14"/>
    <p:sldLayoutId id="2147483712" r:id="rId15"/>
    <p:sldLayoutId id="2147483661" r:id="rId16"/>
    <p:sldLayoutId id="2147483706" r:id="rId17"/>
    <p:sldLayoutId id="2147483660" r:id="rId18"/>
    <p:sldLayoutId id="2147483707" r:id="rId19"/>
    <p:sldLayoutId id="2147483679" r:id="rId20"/>
    <p:sldLayoutId id="2147483701" r:id="rId21"/>
    <p:sldLayoutId id="2147483684" r:id="rId22"/>
    <p:sldLayoutId id="2147483663" r:id="rId23"/>
    <p:sldLayoutId id="2147483662" r:id="rId24"/>
    <p:sldLayoutId id="2147483723" r:id="rId25"/>
    <p:sldLayoutId id="2147483725" r:id="rId26"/>
    <p:sldLayoutId id="2147483724" r:id="rId27"/>
    <p:sldLayoutId id="2147483665" r:id="rId28"/>
    <p:sldLayoutId id="2147483664" r:id="rId29"/>
    <p:sldLayoutId id="2147483708" r:id="rId30"/>
    <p:sldLayoutId id="2147483698" r:id="rId31"/>
    <p:sldLayoutId id="2147483691" r:id="rId32"/>
    <p:sldLayoutId id="2147483709" r:id="rId33"/>
    <p:sldLayoutId id="2147483674" r:id="rId34"/>
    <p:sldLayoutId id="2147483716" r:id="rId35"/>
    <p:sldLayoutId id="2147483683" r:id="rId36"/>
    <p:sldLayoutId id="2147483704" r:id="rId37"/>
    <p:sldLayoutId id="2147483699" r:id="rId38"/>
    <p:sldLayoutId id="2147483667" r:id="rId39"/>
    <p:sldLayoutId id="2147483666" r:id="rId40"/>
    <p:sldLayoutId id="2147483670" r:id="rId41"/>
    <p:sldLayoutId id="2147483673" r:id="rId42"/>
    <p:sldLayoutId id="2147483675" r:id="rId43"/>
    <p:sldLayoutId id="2147483676" r:id="rId44"/>
    <p:sldLayoutId id="2147483695" r:id="rId45"/>
    <p:sldLayoutId id="2147483710" r:id="rId46"/>
    <p:sldLayoutId id="2147483700" r:id="rId47"/>
    <p:sldLayoutId id="2147483696" r:id="rId48"/>
    <p:sldLayoutId id="2147483697" r:id="rId49"/>
    <p:sldLayoutId id="2147483671" r:id="rId50"/>
    <p:sldLayoutId id="2147483702" r:id="rId51"/>
    <p:sldLayoutId id="2147483654" r:id="rId52"/>
    <p:sldLayoutId id="2147483655" r:id="rId53"/>
    <p:sldLayoutId id="2147483668" r:id="rId54"/>
    <p:sldLayoutId id="2147483653" r:id="rId55"/>
    <p:sldLayoutId id="2147483672" r:id="rId56"/>
    <p:sldLayoutId id="2147483659" r:id="rId57"/>
    <p:sldLayoutId id="2147483689" r:id="rId58"/>
    <p:sldLayoutId id="2147483690" r:id="rId59"/>
    <p:sldLayoutId id="2147483713" r:id="rId60"/>
    <p:sldLayoutId id="2147483678" r:id="rId61"/>
    <p:sldLayoutId id="2147483694" r:id="rId62"/>
    <p:sldLayoutId id="2147483685" r:id="rId63"/>
    <p:sldLayoutId id="2147483692" r:id="rId64"/>
    <p:sldLayoutId id="2147483726" r:id="rId65"/>
    <p:sldLayoutId id="2147483658" r:id="rId66"/>
    <p:sldLayoutId id="2147483686" r:id="rId67"/>
    <p:sldLayoutId id="2147483657" r:id="rId68"/>
    <p:sldLayoutId id="2147483680" r:id="rId69"/>
    <p:sldLayoutId id="2147483718" r:id="rId70"/>
    <p:sldLayoutId id="2147483719" r:id="rId71"/>
    <p:sldLayoutId id="2147483720" r:id="rId72"/>
    <p:sldLayoutId id="2147483721" r:id="rId73"/>
    <p:sldLayoutId id="2147483722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13" userDrawn="1">
          <p15:clr>
            <a:srgbClr val="F26B43"/>
          </p15:clr>
        </p15:guide>
        <p15:guide id="4" pos="3386" userDrawn="1">
          <p15:clr>
            <a:srgbClr val="F26B43"/>
          </p15:clr>
        </p15:guide>
        <p15:guide id="5" pos="3160" userDrawn="1">
          <p15:clr>
            <a:srgbClr val="F26B43"/>
          </p15:clr>
        </p15:guide>
        <p15:guide id="6" pos="2933" userDrawn="1">
          <p15:clr>
            <a:srgbClr val="F26B43"/>
          </p15:clr>
        </p15:guide>
        <p15:guide id="7" pos="2706" userDrawn="1">
          <p15:clr>
            <a:srgbClr val="F26B43"/>
          </p15:clr>
        </p15:guide>
        <p15:guide id="8" pos="2479" userDrawn="1">
          <p15:clr>
            <a:srgbClr val="F26B43"/>
          </p15:clr>
        </p15:guide>
        <p15:guide id="9" pos="2252" userDrawn="1">
          <p15:clr>
            <a:srgbClr val="F26B43"/>
          </p15:clr>
        </p15:guide>
        <p15:guide id="10" pos="2026" userDrawn="1">
          <p15:clr>
            <a:srgbClr val="F26B43"/>
          </p15:clr>
        </p15:guide>
        <p15:guide id="11" pos="1799" userDrawn="1">
          <p15:clr>
            <a:srgbClr val="F26B43"/>
          </p15:clr>
        </p15:guide>
        <p15:guide id="12" pos="1572" userDrawn="1">
          <p15:clr>
            <a:srgbClr val="F26B43"/>
          </p15:clr>
        </p15:guide>
        <p15:guide id="13" pos="1345" userDrawn="1">
          <p15:clr>
            <a:srgbClr val="F26B43"/>
          </p15:clr>
        </p15:guide>
        <p15:guide id="14" pos="1118" userDrawn="1">
          <p15:clr>
            <a:srgbClr val="F26B43"/>
          </p15:clr>
        </p15:guide>
        <p15:guide id="15" pos="892" userDrawn="1">
          <p15:clr>
            <a:srgbClr val="F26B43"/>
          </p15:clr>
        </p15:guide>
        <p15:guide id="16" pos="665" userDrawn="1">
          <p15:clr>
            <a:srgbClr val="F26B43"/>
          </p15:clr>
        </p15:guide>
        <p15:guide id="17" pos="438" userDrawn="1">
          <p15:clr>
            <a:srgbClr val="F26B43"/>
          </p15:clr>
        </p15:guide>
        <p15:guide id="18" pos="211" userDrawn="1">
          <p15:clr>
            <a:srgbClr val="F26B43"/>
          </p15:clr>
        </p15:guide>
        <p15:guide id="20" pos="4067" userDrawn="1">
          <p15:clr>
            <a:srgbClr val="F26B43"/>
          </p15:clr>
        </p15:guide>
        <p15:guide id="21" pos="4294" userDrawn="1">
          <p15:clr>
            <a:srgbClr val="F26B43"/>
          </p15:clr>
        </p15:guide>
        <p15:guide id="22" pos="4520" userDrawn="1">
          <p15:clr>
            <a:srgbClr val="F26B43"/>
          </p15:clr>
        </p15:guide>
        <p15:guide id="23" pos="4747" userDrawn="1">
          <p15:clr>
            <a:srgbClr val="F26B43"/>
          </p15:clr>
        </p15:guide>
        <p15:guide id="24" pos="4974" userDrawn="1">
          <p15:clr>
            <a:srgbClr val="F26B43"/>
          </p15:clr>
        </p15:guide>
        <p15:guide id="25" pos="5201" userDrawn="1">
          <p15:clr>
            <a:srgbClr val="F26B43"/>
          </p15:clr>
        </p15:guide>
        <p15:guide id="26" pos="5428" userDrawn="1">
          <p15:clr>
            <a:srgbClr val="F26B43"/>
          </p15:clr>
        </p15:guide>
        <p15:guide id="27" pos="5654" userDrawn="1">
          <p15:clr>
            <a:srgbClr val="F26B43"/>
          </p15:clr>
        </p15:guide>
        <p15:guide id="28" pos="5881" userDrawn="1">
          <p15:clr>
            <a:srgbClr val="F26B43"/>
          </p15:clr>
        </p15:guide>
        <p15:guide id="29" pos="6108" userDrawn="1">
          <p15:clr>
            <a:srgbClr val="F26B43"/>
          </p15:clr>
        </p15:guide>
        <p15:guide id="30" pos="6335" userDrawn="1">
          <p15:clr>
            <a:srgbClr val="F26B43"/>
          </p15:clr>
        </p15:guide>
        <p15:guide id="31" pos="6562" userDrawn="1">
          <p15:clr>
            <a:srgbClr val="F26B43"/>
          </p15:clr>
        </p15:guide>
        <p15:guide id="32" pos="6788" userDrawn="1">
          <p15:clr>
            <a:srgbClr val="F26B43"/>
          </p15:clr>
        </p15:guide>
        <p15:guide id="33" pos="7015" userDrawn="1">
          <p15:clr>
            <a:srgbClr val="F26B43"/>
          </p15:clr>
        </p15:guide>
        <p15:guide id="34" pos="7242" userDrawn="1">
          <p15:clr>
            <a:srgbClr val="F26B43"/>
          </p15:clr>
        </p15:guide>
        <p15:guide id="35" pos="7469" userDrawn="1">
          <p15:clr>
            <a:srgbClr val="F26B43"/>
          </p15:clr>
        </p15:guide>
        <p15:guide id="36" pos="7680" userDrawn="1">
          <p15:clr>
            <a:srgbClr val="F26B43"/>
          </p15:clr>
        </p15:guide>
        <p15:guide id="37" userDrawn="1">
          <p15:clr>
            <a:srgbClr val="F26B43"/>
          </p15:clr>
        </p15:guide>
        <p15:guide id="38" orient="horz" pos="1933" userDrawn="1">
          <p15:clr>
            <a:srgbClr val="F26B43"/>
          </p15:clr>
        </p15:guide>
        <p15:guide id="39" orient="horz" pos="1706" userDrawn="1">
          <p15:clr>
            <a:srgbClr val="F26B43"/>
          </p15:clr>
        </p15:guide>
        <p15:guide id="40" orient="horz" pos="1480" userDrawn="1">
          <p15:clr>
            <a:srgbClr val="F26B43"/>
          </p15:clr>
        </p15:guide>
        <p15:guide id="41" orient="horz" pos="1253" userDrawn="1">
          <p15:clr>
            <a:srgbClr val="F26B43"/>
          </p15:clr>
        </p15:guide>
        <p15:guide id="42" orient="horz" pos="1026" userDrawn="1">
          <p15:clr>
            <a:srgbClr val="F26B43"/>
          </p15:clr>
        </p15:guide>
        <p15:guide id="43" orient="horz" pos="799" userDrawn="1">
          <p15:clr>
            <a:srgbClr val="F26B43"/>
          </p15:clr>
        </p15:guide>
        <p15:guide id="44" orient="horz" pos="572" userDrawn="1">
          <p15:clr>
            <a:srgbClr val="F26B43"/>
          </p15:clr>
        </p15:guide>
        <p15:guide id="45" orient="horz" pos="346" userDrawn="1">
          <p15:clr>
            <a:srgbClr val="F26B43"/>
          </p15:clr>
        </p15:guide>
        <p15:guide id="46" orient="horz" pos="119" userDrawn="1">
          <p15:clr>
            <a:srgbClr val="F26B43"/>
          </p15:clr>
        </p15:guide>
        <p15:guide id="47" orient="horz" userDrawn="1">
          <p15:clr>
            <a:srgbClr val="F26B43"/>
          </p15:clr>
        </p15:guide>
        <p15:guide id="48" orient="horz" pos="4320" userDrawn="1">
          <p15:clr>
            <a:srgbClr val="F26B43"/>
          </p15:clr>
        </p15:guide>
        <p15:guide id="49" orient="horz" pos="2387" userDrawn="1">
          <p15:clr>
            <a:srgbClr val="F26B43"/>
          </p15:clr>
        </p15:guide>
        <p15:guide id="50" orient="horz" pos="2614" userDrawn="1">
          <p15:clr>
            <a:srgbClr val="F26B43"/>
          </p15:clr>
        </p15:guide>
        <p15:guide id="51" orient="horz" pos="2840" userDrawn="1">
          <p15:clr>
            <a:srgbClr val="F26B43"/>
          </p15:clr>
        </p15:guide>
        <p15:guide id="52" orient="horz" pos="3067" userDrawn="1">
          <p15:clr>
            <a:srgbClr val="F26B43"/>
          </p15:clr>
        </p15:guide>
        <p15:guide id="53" orient="horz" pos="3294" userDrawn="1">
          <p15:clr>
            <a:srgbClr val="F26B43"/>
          </p15:clr>
        </p15:guide>
        <p15:guide id="54" orient="horz" pos="3521" userDrawn="1">
          <p15:clr>
            <a:srgbClr val="F26B43"/>
          </p15:clr>
        </p15:guide>
        <p15:guide id="55" orient="horz" pos="3748" userDrawn="1">
          <p15:clr>
            <a:srgbClr val="F26B43"/>
          </p15:clr>
        </p15:guide>
        <p15:guide id="56" orient="horz" pos="3974" userDrawn="1">
          <p15:clr>
            <a:srgbClr val="F26B43"/>
          </p15:clr>
        </p15:guide>
        <p15:guide id="57" orient="horz" pos="4201" userDrawn="1">
          <p15:clr>
            <a:srgbClr val="F26B43"/>
          </p15:clr>
        </p15:guide>
        <p15:guide id="58" pos="3500" userDrawn="1">
          <p15:clr>
            <a:srgbClr val="F26B43"/>
          </p15:clr>
        </p15:guide>
        <p15:guide id="59" pos="3953" userDrawn="1">
          <p15:clr>
            <a:srgbClr val="F26B43"/>
          </p15:clr>
        </p15:guide>
        <p15:guide id="60" pos="3727" userDrawn="1">
          <p15:clr>
            <a:srgbClr val="F26B43"/>
          </p15:clr>
        </p15:guide>
        <p15:guide id="61" pos="4180" userDrawn="1">
          <p15:clr>
            <a:srgbClr val="F26B43"/>
          </p15:clr>
        </p15:guide>
        <p15:guide id="62" orient="horz" pos="2047" userDrawn="1">
          <p15:clr>
            <a:srgbClr val="F26B43"/>
          </p15:clr>
        </p15:guide>
        <p15:guide id="63" orient="horz" pos="2273" userDrawn="1">
          <p15:clr>
            <a:srgbClr val="F26B43"/>
          </p15:clr>
        </p15:guide>
        <p15:guide id="64" pos="98" userDrawn="1">
          <p15:clr>
            <a:srgbClr val="F26B43"/>
          </p15:clr>
        </p15:guide>
        <p15:guide id="65" pos="7582" userDrawn="1">
          <p15:clr>
            <a:srgbClr val="F26B43"/>
          </p15:clr>
        </p15:guide>
        <p15:guide id="66" orient="horz" pos="4088" userDrawn="1">
          <p15:clr>
            <a:srgbClr val="F26B43"/>
          </p15:clr>
        </p15:guide>
        <p15:guide id="67" orient="horz" pos="1820" userDrawn="1">
          <p15:clr>
            <a:srgbClr val="F26B43"/>
          </p15:clr>
        </p15:guide>
        <p15:guide id="68" pos="5541" userDrawn="1">
          <p15:clr>
            <a:srgbClr val="F26B43"/>
          </p15:clr>
        </p15:guide>
        <p15:guide id="69" pos="3273" userDrawn="1">
          <p15:clr>
            <a:srgbClr val="F26B43"/>
          </p15:clr>
        </p15:guide>
        <p15:guide id="70" pos="6221" userDrawn="1">
          <p15:clr>
            <a:srgbClr val="F26B43"/>
          </p15:clr>
        </p15:guide>
        <p15:guide id="71" pos="5995" userDrawn="1">
          <p15:clr>
            <a:srgbClr val="F26B43"/>
          </p15:clr>
        </p15:guide>
        <p15:guide id="72" pos="2593" userDrawn="1">
          <p15:clr>
            <a:srgbClr val="F26B43"/>
          </p15:clr>
        </p15:guide>
        <p15:guide id="73" pos="5087" userDrawn="1">
          <p15:clr>
            <a:srgbClr val="F26B43"/>
          </p15:clr>
        </p15:guide>
        <p15:guide id="74" pos="325" userDrawn="1">
          <p15:clr>
            <a:srgbClr val="F26B43"/>
          </p15:clr>
        </p15:guide>
        <p15:guide id="75" pos="7355" userDrawn="1">
          <p15:clr>
            <a:srgbClr val="F26B43"/>
          </p15:clr>
        </p15:guide>
        <p15:guide id="76" pos="2139" userDrawn="1">
          <p15:clr>
            <a:srgbClr val="F26B43"/>
          </p15:clr>
        </p15:guide>
        <p15:guide id="77" pos="1912" userDrawn="1">
          <p15:clr>
            <a:srgbClr val="F26B43"/>
          </p15:clr>
        </p15:guide>
        <p15:guide id="78" pos="2366" userDrawn="1">
          <p15:clr>
            <a:srgbClr val="F26B43"/>
          </p15:clr>
        </p15:guide>
        <p15:guide id="79" pos="5768" userDrawn="1">
          <p15:clr>
            <a:srgbClr val="F26B43"/>
          </p15:clr>
        </p15:guide>
        <p15:guide id="80" pos="1685" userDrawn="1">
          <p15:clr>
            <a:srgbClr val="F26B43"/>
          </p15:clr>
        </p15:guide>
        <p15:guide id="81" pos="2819" userDrawn="1">
          <p15:clr>
            <a:srgbClr val="F26B43"/>
          </p15:clr>
        </p15:guide>
        <p15:guide id="82" pos="3046" userDrawn="1">
          <p15:clr>
            <a:srgbClr val="F26B43"/>
          </p15:clr>
        </p15:guide>
        <p15:guide id="83" orient="horz" pos="232" userDrawn="1">
          <p15:clr>
            <a:srgbClr val="F26B43"/>
          </p15:clr>
        </p15:guide>
        <p15:guide id="84" orient="horz" pos="2954" userDrawn="1">
          <p15:clr>
            <a:srgbClr val="F26B43"/>
          </p15:clr>
        </p15:guide>
        <p15:guide id="85" orient="horz" pos="318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46869" y="144465"/>
            <a:ext cx="9505951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4653" y="981075"/>
            <a:ext cx="11578167" cy="5111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err="1"/>
              <a:t>Cliquez</a:t>
            </a:r>
            <a:r>
              <a:rPr lang="en-GB"/>
              <a:t> pour modifier les styles du </a:t>
            </a:r>
            <a:r>
              <a:rPr lang="en-GB" err="1"/>
              <a:t>texte</a:t>
            </a:r>
            <a:r>
              <a:rPr lang="en-GB"/>
              <a:t> du masque</a:t>
            </a:r>
          </a:p>
          <a:p>
            <a:pPr lvl="1"/>
            <a:r>
              <a:rPr lang="en-GB" err="1"/>
              <a:t>Deuxième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2"/>
            <a:r>
              <a:rPr lang="en-GB" err="1"/>
              <a:t>Troisième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3"/>
            <a:r>
              <a:rPr lang="en-GB" err="1"/>
              <a:t>Quatrième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  <a:p>
            <a:pPr lvl="4"/>
            <a:r>
              <a:rPr lang="en-GB" err="1"/>
              <a:t>Cinquième</a:t>
            </a:r>
            <a:r>
              <a:rPr lang="en-GB"/>
              <a:t> </a:t>
            </a:r>
            <a:r>
              <a:rPr lang="en-GB" err="1"/>
              <a:t>niveau</a:t>
            </a:r>
            <a:endParaRPr lang="en-GB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11342032" y="6482335"/>
            <a:ext cx="863600" cy="268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47DA147-029E-4BDE-9144-19227B45CA27}" type="slidenum">
              <a:rPr lang="en-GB" sz="1333">
                <a:solidFill>
                  <a:srgbClr val="042D56"/>
                </a:solidFill>
                <a:latin typeface="Verdana" pitchFamily="34" charset="0"/>
              </a:rPr>
              <a:pPr algn="r"/>
              <a:t>‹#›</a:t>
            </a:fld>
            <a:endParaRPr lang="en-GB" sz="1333">
              <a:solidFill>
                <a:srgbClr val="042D56"/>
              </a:solidFill>
              <a:latin typeface="Verdana" pitchFamily="34" charset="0"/>
            </a:endParaRPr>
          </a:p>
        </p:txBody>
      </p:sp>
      <p:pic>
        <p:nvPicPr>
          <p:cNvPr id="1031" name="Picture 10" descr="barr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4566" y="5814001"/>
            <a:ext cx="14010217" cy="6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JCDShowcasin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4436" y="225426"/>
            <a:ext cx="1345075" cy="42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95627" y="6546830"/>
            <a:ext cx="3207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>
                <a:solidFill>
                  <a:srgbClr val="042D56"/>
                </a:solidFill>
                <a:latin typeface="+mn-lt"/>
                <a:ea typeface="MS PGothic" pitchFamily="34" charset="-128"/>
                <a:cs typeface="+mn-cs"/>
              </a:rPr>
              <a:t>JCDecaux Awards Competition - 2020</a:t>
            </a:r>
          </a:p>
        </p:txBody>
      </p:sp>
    </p:spTree>
    <p:extLst>
      <p:ext uri="{BB962C8B-B14F-4D97-AF65-F5344CB8AC3E}">
        <p14:creationId xmlns:p14="http://schemas.microsoft.com/office/powerpoint/2010/main" val="287795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+mj-lt"/>
          <a:ea typeface="MS PGothic" pitchFamily="34" charset="-128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667" b="1">
          <a:solidFill>
            <a:srgbClr val="042D56"/>
          </a:solidFill>
          <a:latin typeface="Arial" charset="0"/>
          <a:ea typeface="MS PGothic" pitchFamily="34" charset="-128"/>
        </a:defRPr>
      </a:lvl5pPr>
      <a:lvl6pPr marL="609585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6pPr>
      <a:lvl7pPr marL="1219170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7pPr>
      <a:lvl8pPr marL="1828754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8pPr>
      <a:lvl9pPr marL="2438339" algn="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42D56"/>
          </a:solidFill>
          <a:latin typeface="Arial" charset="0"/>
          <a:ea typeface="MS PGothic" pitchFamily="34" charset="-128"/>
        </a:defRPr>
      </a:lvl9pPr>
    </p:titleStyle>
    <p:bodyStyle>
      <a:lvl1pPr marL="237061" indent="-237061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40000"/>
        <a:buFont typeface="Times" pitchFamily="-110" charset="0"/>
        <a:buChar char="•"/>
        <a:defRPr sz="1867" b="1">
          <a:solidFill>
            <a:srgbClr val="042D56"/>
          </a:solidFill>
          <a:latin typeface="+mn-lt"/>
          <a:ea typeface="MS PGothic" pitchFamily="34" charset="-128"/>
          <a:cs typeface="+mn-cs"/>
        </a:defRPr>
      </a:lvl1pPr>
      <a:lvl2pPr marL="711182" indent="-234945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20000"/>
        <a:buFont typeface="Wingdings" pitchFamily="2" charset="2"/>
        <a:buChar char="§"/>
        <a:defRPr sz="1600">
          <a:solidFill>
            <a:srgbClr val="042D56"/>
          </a:solidFill>
          <a:latin typeface="+mn-lt"/>
          <a:ea typeface="MS PGothic" pitchFamily="34" charset="-128"/>
        </a:defRPr>
      </a:lvl2pPr>
      <a:lvl3pPr marL="1202237" indent="-237061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105000"/>
        <a:buFont typeface="Wingdings" pitchFamily="2" charset="2"/>
        <a:buChar char="Ø"/>
        <a:defRPr sz="1600">
          <a:solidFill>
            <a:srgbClr val="042D56"/>
          </a:solidFill>
          <a:latin typeface="+mn-lt"/>
          <a:ea typeface="MS PGothic" pitchFamily="34" charset="-128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70000"/>
        <a:buFont typeface="Wingdings" pitchFamily="2" charset="2"/>
        <a:buChar char="Ø"/>
        <a:defRPr sz="1600">
          <a:solidFill>
            <a:srgbClr val="042D56"/>
          </a:solidFill>
          <a:latin typeface="+mn-lt"/>
          <a:ea typeface="MS PGothic" pitchFamily="34" charset="-128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MS PGothic" pitchFamily="34" charset="-128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rgbClr val="FF7F00"/>
        </a:buClr>
        <a:buSzPct val="80000"/>
        <a:buFont typeface="Wingdings" pitchFamily="2" charset="2"/>
        <a:buChar char="ü"/>
        <a:defRPr sz="1067" b="1">
          <a:solidFill>
            <a:srgbClr val="042D56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FAB89F-6679-4E7F-819C-92065BB3E2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CA0F4B-9CED-4432-A80F-DCD3E38676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PANCAKE DAY</a:t>
            </a:r>
            <a:br>
              <a:rPr lang="en-GB"/>
            </a:br>
            <a:br>
              <a:rPr lang="en-GB"/>
            </a:br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MARCH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103C-A2D6-41D4-BB9E-D3493FF41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9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PANCAKE </a:t>
            </a:r>
            <a:br>
              <a:rPr lang="en-GB"/>
            </a:br>
            <a:r>
              <a:rPr lang="en-GB"/>
              <a:t>FACTS &amp; FIGURES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D4F495-DC44-45A9-AE6C-F010DD614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7" y="1628775"/>
            <a:ext cx="3876674" cy="4420333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>
                <a:solidFill>
                  <a:schemeClr val="tx2"/>
                </a:solidFill>
                <a:cs typeface="Arial"/>
              </a:rPr>
              <a:t>117m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/>
              <a:t>pancakes are eaten on the 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>
                <a:solidFill>
                  <a:schemeClr val="tx2"/>
                </a:solidFill>
              </a:rPr>
              <a:t>52m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/>
              <a:t>eggs are consumed in the UK on Pancake Day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800" spc="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000" spc="60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000" b="1">
                <a:solidFill>
                  <a:schemeClr val="tx2"/>
                </a:solidFill>
              </a:rPr>
              <a:t>22m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pc="600"/>
              <a:t>more eggs than on a normal day</a:t>
            </a:r>
          </a:p>
          <a:p>
            <a:pPr marL="0" indent="0">
              <a:buNone/>
            </a:pPr>
            <a:endParaRPr lang="en-GB" sz="2000" spc="6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  <a:p>
            <a:r>
              <a:rPr lang="en-GB"/>
              <a:t>Source: The Mirror 2019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0F4BD25-9723-426E-9796-CB00097BB1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194" r="91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5041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PANCAKE</a:t>
            </a:r>
            <a:br>
              <a:rPr lang="en-GB"/>
            </a:br>
            <a:r>
              <a:rPr lang="en-GB"/>
              <a:t>FACTS &amp; FIGURES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Source: YouGov Profiles 2021: Target audience are those who ‘can make pancakes’ or ‘will be making pancakes on Shrove Tuesday’ vs. Nat Rep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5411DC-2581-43E0-BAE2-C39657E8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3792269" cy="40576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4000" b="1">
                <a:solidFill>
                  <a:schemeClr val="tx2"/>
                </a:solidFill>
              </a:rPr>
              <a:t>1in5</a:t>
            </a:r>
            <a:endParaRPr lang="en-GB" sz="1000"/>
          </a:p>
          <a:p>
            <a:pPr marL="0" indent="0">
              <a:lnSpc>
                <a:spcPct val="100000"/>
              </a:lnSpc>
              <a:buNone/>
            </a:pPr>
            <a:r>
              <a:rPr lang="en-GB" spc="600"/>
              <a:t>buy pre-made batter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000" spc="600"/>
          </a:p>
          <a:p>
            <a:pPr marL="0" indent="0">
              <a:lnSpc>
                <a:spcPct val="100000"/>
              </a:lnSpc>
              <a:buNone/>
            </a:pPr>
            <a:r>
              <a:rPr lang="en-GB" sz="4000" b="1">
                <a:solidFill>
                  <a:schemeClr val="tx2"/>
                </a:solidFill>
              </a:rPr>
              <a:t>1in4 </a:t>
            </a:r>
            <a:endParaRPr lang="en-GB" sz="1000"/>
          </a:p>
          <a:p>
            <a:pPr marL="0" indent="0">
              <a:lnSpc>
                <a:spcPct val="100000"/>
              </a:lnSpc>
              <a:buNone/>
            </a:pPr>
            <a:r>
              <a:rPr lang="en-GB" spc="600"/>
              <a:t>make pancakes every few months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000" spc="600"/>
          </a:p>
          <a:p>
            <a:pPr marL="0" indent="0">
              <a:lnSpc>
                <a:spcPct val="100000"/>
              </a:lnSpc>
              <a:buNone/>
            </a:pPr>
            <a:r>
              <a:rPr lang="en-GB" sz="4000" b="1">
                <a:solidFill>
                  <a:schemeClr val="tx2"/>
                </a:solidFill>
              </a:rPr>
              <a:t>1/4</a:t>
            </a:r>
            <a:r>
              <a:rPr lang="en-GB" sz="1000"/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pc="600"/>
              <a:t>enjoy eating shop-bought pancakes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6B9C13-F0CB-490F-8542-4338348D16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325" b="17325"/>
          <a:stretch/>
        </p:blipFill>
        <p:spPr>
          <a:xfrm>
            <a:off x="5195888" y="0"/>
            <a:ext cx="6996112" cy="6858000"/>
          </a:xfrm>
        </p:spPr>
      </p:pic>
    </p:spTree>
    <p:extLst>
      <p:ext uri="{BB962C8B-B14F-4D97-AF65-F5344CB8AC3E}">
        <p14:creationId xmlns:p14="http://schemas.microsoft.com/office/powerpoint/2010/main" val="166382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</a:t>
            </a:r>
            <a:br>
              <a:rPr lang="en-GB"/>
            </a:br>
            <a:r>
              <a:rPr lang="en-GB"/>
              <a:t>DEMOGRAPHICS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Source: YouGov Profiles 2021: Target audience are those who ‘can make pancakes’ or ‘will be making pancakes on Shrove Tuesday’ vs. Nat Rep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6B9C13-F0CB-490F-8542-4338348D16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0540" r="11446"/>
          <a:stretch/>
        </p:blipFill>
        <p:spPr>
          <a:xfrm>
            <a:off x="5195888" y="0"/>
            <a:ext cx="6996112" cy="6858000"/>
          </a:xfr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0663A95C-7ED6-4246-A3EF-C45F7C1E872B}"/>
              </a:ext>
            </a:extLst>
          </p:cNvPr>
          <p:cNvSpPr txBox="1"/>
          <p:nvPr/>
        </p:nvSpPr>
        <p:spPr>
          <a:xfrm>
            <a:off x="473841" y="2212850"/>
            <a:ext cx="1779316" cy="1152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</a:t>
            </a:r>
            <a:endParaRPr lang="en-GB" sz="6000" b="1" spc="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MALE</a:t>
            </a: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B516D18E-E163-49E9-B33F-583AEC56BC2D}"/>
              </a:ext>
            </a:extLst>
          </p:cNvPr>
          <p:cNvSpPr txBox="1"/>
          <p:nvPr/>
        </p:nvSpPr>
        <p:spPr>
          <a:xfrm>
            <a:off x="3028029" y="2212849"/>
            <a:ext cx="1669156" cy="1152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B6D7E7D6-9376-415C-8A27-CB69A1BEE77E}"/>
              </a:ext>
            </a:extLst>
          </p:cNvPr>
          <p:cNvSpPr txBox="1"/>
          <p:nvPr/>
        </p:nvSpPr>
        <p:spPr>
          <a:xfrm>
            <a:off x="528921" y="3684347"/>
            <a:ext cx="1669156" cy="1152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  <a:endParaRPr lang="en-GB" sz="6000" b="1" spc="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ABC1</a:t>
            </a:r>
          </a:p>
        </p:txBody>
      </p:sp>
      <p:sp>
        <p:nvSpPr>
          <p:cNvPr id="21" name="object 6">
            <a:extLst>
              <a:ext uri="{FF2B5EF4-FFF2-40B4-BE49-F238E27FC236}">
                <a16:creationId xmlns:a16="http://schemas.microsoft.com/office/drawing/2014/main" id="{7E63BD85-F574-4B9D-854A-9EBEF5B080BF}"/>
              </a:ext>
            </a:extLst>
          </p:cNvPr>
          <p:cNvSpPr txBox="1"/>
          <p:nvPr/>
        </p:nvSpPr>
        <p:spPr>
          <a:xfrm>
            <a:off x="3028029" y="3684347"/>
            <a:ext cx="1669156" cy="1152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GB" sz="6000" b="1" spc="6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35-54</a:t>
            </a:r>
          </a:p>
        </p:txBody>
      </p:sp>
    </p:spTree>
    <p:extLst>
      <p:ext uri="{BB962C8B-B14F-4D97-AF65-F5344CB8AC3E}">
        <p14:creationId xmlns:p14="http://schemas.microsoft.com/office/powerpoint/2010/main" val="254392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7D1E6D-4BCE-4295-9CC3-C2BFE13FF43B}"/>
              </a:ext>
            </a:extLst>
          </p:cNvPr>
          <p:cNvSpPr txBox="1"/>
          <p:nvPr/>
        </p:nvSpPr>
        <p:spPr>
          <a:xfrm>
            <a:off x="264342" y="3816676"/>
            <a:ext cx="2393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en-GB" sz="6000" b="1" spc="35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go out to eat </a:t>
            </a: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as a treat</a:t>
            </a:r>
            <a:endParaRPr lang="en-GB" sz="1400" spc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C08EE-D782-496A-B738-F5B1E0F7C4C3}"/>
              </a:ext>
            </a:extLst>
          </p:cNvPr>
          <p:cNvSpPr txBox="1"/>
          <p:nvPr/>
        </p:nvSpPr>
        <p:spPr>
          <a:xfrm>
            <a:off x="264342" y="1999450"/>
            <a:ext cx="21885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+53%</a:t>
            </a:r>
            <a:endParaRPr lang="en-GB" sz="6000" b="1" spc="35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cook from scratch most days* </a:t>
            </a:r>
            <a:endParaRPr lang="en-GB" sz="1400" spc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1B06898-470A-4305-AF25-AB7AD3D7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AUDIENCE</a:t>
            </a:r>
            <a:br>
              <a:rPr lang="en-GB"/>
            </a:br>
            <a:r>
              <a:rPr lang="en-GB"/>
              <a:t>LIFESTYLE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64D620-6958-4876-A075-56C68DEF40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Source: YouGov Profiles 2021: Target audience are those who ‘can make pancakes’ or ‘will be making pancakes on Shrove Tuesday’ vs. Nat Rep (*more likely than the average adult)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6B9C13-F0CB-490F-8542-4338348D16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7325" b="17325"/>
          <a:stretch/>
        </p:blipFill>
        <p:spPr>
          <a:xfrm>
            <a:off x="5195888" y="0"/>
            <a:ext cx="6996112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CAB15B-3207-4D8E-A73D-3038C5970413}"/>
              </a:ext>
            </a:extLst>
          </p:cNvPr>
          <p:cNvSpPr txBox="1"/>
          <p:nvPr/>
        </p:nvSpPr>
        <p:spPr>
          <a:xfrm>
            <a:off x="2657728" y="1982450"/>
            <a:ext cx="2393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+36%</a:t>
            </a:r>
            <a:endParaRPr lang="en-GB" sz="6000" b="1" spc="35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bake several times a month* </a:t>
            </a:r>
            <a:endParaRPr lang="en-GB" sz="1400" spc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96B69B-8161-4E89-A3B0-EB3E6099AA62}"/>
              </a:ext>
            </a:extLst>
          </p:cNvPr>
          <p:cNvSpPr txBox="1"/>
          <p:nvPr/>
        </p:nvSpPr>
        <p:spPr>
          <a:xfrm>
            <a:off x="2657728" y="3816675"/>
            <a:ext cx="23933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endParaRPr lang="en-GB" sz="6000" b="1" spc="35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enjoy cooking </a:t>
            </a:r>
          </a:p>
          <a:p>
            <a:pPr marL="0" indent="0" algn="ctr">
              <a:buNone/>
            </a:pPr>
            <a:r>
              <a:rPr lang="en-GB" sz="1400" spc="35">
                <a:latin typeface="Arial" panose="020B0604020202020204" pitchFamily="34" charset="0"/>
                <a:cs typeface="Arial" panose="020B0604020202020204" pitchFamily="34" charset="0"/>
              </a:rPr>
              <a:t>as a hobby</a:t>
            </a:r>
            <a:endParaRPr lang="en-GB" sz="1400" spc="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86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C8B411-7005-41C1-853B-B216B9F1B4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0572" r="25340"/>
          <a:stretch/>
        </p:blipFill>
        <p:spPr>
          <a:xfrm>
            <a:off x="6816726" y="0"/>
            <a:ext cx="5375274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7C8E95F-A001-4806-B90E-92326973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HEAVY EXPOSURE TO </a:t>
            </a:r>
            <a:br>
              <a:rPr lang="en-GB"/>
            </a:br>
            <a:r>
              <a:rPr lang="en-GB"/>
              <a:t>OUT OF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1067-55ED-0746-9BB8-BCCA72E02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Source: YouGov Profiles 2021: Target audience are those who ‘can make pancakes’ or ‘will be making pancakes on Shrove Tuesday’ vs. Nat Rep (more likely than the average adult)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DFC1332-C716-5240-A25B-41508FC7D8B6}"/>
              </a:ext>
            </a:extLst>
          </p:cNvPr>
          <p:cNvSpPr txBox="1"/>
          <p:nvPr/>
        </p:nvSpPr>
        <p:spPr>
          <a:xfrm>
            <a:off x="695327" y="1989926"/>
            <a:ext cx="2887344" cy="152221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+168%</a:t>
            </a: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SPEND MORE THAN 20 HOURS TRAVELLING OOH PER WEEK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BCDB1B2-6C28-D741-B007-219795826ED7}"/>
              </a:ext>
            </a:extLst>
          </p:cNvPr>
          <p:cNvSpPr txBox="1"/>
          <p:nvPr/>
        </p:nvSpPr>
        <p:spPr>
          <a:xfrm>
            <a:off x="695327" y="3824657"/>
            <a:ext cx="2887343" cy="195309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+60%</a:t>
            </a: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BELIEVE THAT ADVERTISING OUTSIDE OF SUPERMARKETS IS THE BEST FORM OF OOH TO REACH THEM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0325EEA-C36B-4A28-9293-72FFB46853F2}"/>
              </a:ext>
            </a:extLst>
          </p:cNvPr>
          <p:cNvSpPr txBox="1"/>
          <p:nvPr/>
        </p:nvSpPr>
        <p:spPr>
          <a:xfrm>
            <a:off x="3838892" y="3824656"/>
            <a:ext cx="2887345" cy="195309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+11%</a:t>
            </a:r>
            <a:endParaRPr kumimoji="0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BELIEVE THAT ADVERTISING AT RAIL STATIONS IS A GOOD FORM OF OOH TO REACH THEM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0D39133-BD78-4A25-8EDF-4B02103DF9BC}"/>
              </a:ext>
            </a:extLst>
          </p:cNvPr>
          <p:cNvSpPr txBox="1"/>
          <p:nvPr/>
        </p:nvSpPr>
        <p:spPr>
          <a:xfrm>
            <a:off x="3838893" y="1882204"/>
            <a:ext cx="2887345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+62%</a:t>
            </a:r>
            <a:endParaRPr lang="en-GB" sz="6000" b="1" spc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HEAVY EXPOSURE TO DIGITAL SCREENS AT SHOPPING CENTRES</a:t>
            </a:r>
          </a:p>
        </p:txBody>
      </p:sp>
    </p:spTree>
    <p:extLst>
      <p:ext uri="{BB962C8B-B14F-4D97-AF65-F5344CB8AC3E}">
        <p14:creationId xmlns:p14="http://schemas.microsoft.com/office/powerpoint/2010/main" val="180101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8C8B411-7005-41C1-853B-B216B9F1B47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3837" r="23837"/>
          <a:stretch/>
        </p:blipFill>
        <p:spPr>
          <a:xfrm>
            <a:off x="6816726" y="0"/>
            <a:ext cx="5375274" cy="6858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97C8E95F-A001-4806-B90E-923269735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PRIMED BY OUT OF HOME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61067-55ED-0746-9BB8-BCCA72E02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Source: YouGov Profiles 2021: Target audience are those who ‘can make pancakes’ or ‘will be making pancakes on Shrove Tuesday’ vs. Nat Rep (more likely than the average adult)</a:t>
            </a: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7DFC1332-C716-5240-A25B-41508FC7D8B6}"/>
              </a:ext>
            </a:extLst>
          </p:cNvPr>
          <p:cNvSpPr txBox="1"/>
          <p:nvPr/>
        </p:nvSpPr>
        <p:spPr>
          <a:xfrm>
            <a:off x="695326" y="1989926"/>
            <a:ext cx="2540633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+40%</a:t>
            </a: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PURCHASE PRODUCTS USING THEIR MOBILE AFTER SEEING OOH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6BCDB1B2-6C28-D741-B007-219795826ED7}"/>
              </a:ext>
            </a:extLst>
          </p:cNvPr>
          <p:cNvSpPr txBox="1"/>
          <p:nvPr/>
        </p:nvSpPr>
        <p:spPr>
          <a:xfrm>
            <a:off x="695327" y="3983066"/>
            <a:ext cx="2887343" cy="175817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indent="0">
              <a:buNone/>
            </a:pPr>
            <a:r>
              <a:rPr lang="en-GB" sz="6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+21%</a:t>
            </a:r>
            <a:endParaRPr lang="en-GB" sz="6000" b="1" spc="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VISIT A STORE TO BUY PRODUCTS AFTER SEEING OOH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00325EEA-C36B-4A28-9293-72FFB46853F2}"/>
              </a:ext>
            </a:extLst>
          </p:cNvPr>
          <p:cNvSpPr txBox="1"/>
          <p:nvPr/>
        </p:nvSpPr>
        <p:spPr>
          <a:xfrm>
            <a:off x="3582670" y="3983066"/>
            <a:ext cx="3053079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+21%</a:t>
            </a: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RESEARCH PRODUCTS/SERVICES ON THEIR MOBILE AFTER SEEING OOH</a:t>
            </a:r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10D39133-BD78-4A25-8EDF-4B02103DF9BC}"/>
              </a:ext>
            </a:extLst>
          </p:cNvPr>
          <p:cNvSpPr txBox="1"/>
          <p:nvPr/>
        </p:nvSpPr>
        <p:spPr>
          <a:xfrm>
            <a:off x="3582670" y="1989927"/>
            <a:ext cx="2658473" cy="17376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45" normalizeH="0" baseline="0" noProof="0">
                <a:ln>
                  <a:noFill/>
                </a:ln>
                <a:solidFill>
                  <a:srgbClr val="00335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+33%</a:t>
            </a:r>
            <a:endParaRPr kumimoji="0" lang="en-GB" sz="6000" b="1" i="0" u="none" strike="noStrike" kern="1200" cap="none" spc="0" normalizeH="0" baseline="0" noProof="0">
              <a:ln>
                <a:noFill/>
              </a:ln>
              <a:solidFill>
                <a:srgbClr val="00335B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70485">
              <a:spcBef>
                <a:spcPts val="1215"/>
              </a:spcBef>
              <a:defRPr/>
            </a:pPr>
            <a:r>
              <a:rPr lang="en-GB" sz="1400" spc="35">
                <a:solidFill>
                  <a:srgbClr val="000000"/>
                </a:solidFill>
                <a:latin typeface="Arial"/>
                <a:cs typeface="Arial"/>
              </a:rPr>
              <a:t>PURCHASE PRODUCTS/SERVICES ONLINE AFTER SEEING OOH</a:t>
            </a:r>
          </a:p>
        </p:txBody>
      </p:sp>
    </p:spTree>
    <p:extLst>
      <p:ext uri="{BB962C8B-B14F-4D97-AF65-F5344CB8AC3E}">
        <p14:creationId xmlns:p14="http://schemas.microsoft.com/office/powerpoint/2010/main" val="76845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FAB89F-6679-4E7F-819C-92065BB3E2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CA0F4B-9CED-4432-A80F-DCD3E38676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PANCAKE DAY</a:t>
            </a:r>
            <a:br>
              <a:rPr lang="en-GB"/>
            </a:br>
            <a:br>
              <a:rPr lang="en-GB"/>
            </a:br>
            <a:r>
              <a:rPr lang="en-GB"/>
              <a:t>1</a:t>
            </a:r>
            <a:r>
              <a:rPr lang="en-GB" baseline="30000"/>
              <a:t>ST</a:t>
            </a:r>
            <a:r>
              <a:rPr lang="en-GB"/>
              <a:t> MARCH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B103C-A2D6-41D4-BB9E-D3493FF411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60524"/>
      </p:ext>
    </p:extLst>
  </p:cSld>
  <p:clrMapOvr>
    <a:masterClrMapping/>
  </p:clrMapOvr>
</p:sld>
</file>

<file path=ppt/theme/theme1.xml><?xml version="1.0" encoding="utf-8"?>
<a:theme xmlns:a="http://schemas.openxmlformats.org/drawingml/2006/main" name="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JCD Model">
  <a:themeElements>
    <a:clrScheme name="JCD Mode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CD Model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JCD Mod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CD Mode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CD Mode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DBC98901D9F4C9DB6E6EC40CC2C1B" ma:contentTypeVersion="12" ma:contentTypeDescription="Create a new document." ma:contentTypeScope="" ma:versionID="8172b5622e77c638119168c93866a4c6">
  <xsd:schema xmlns:xsd="http://www.w3.org/2001/XMLSchema" xmlns:xs="http://www.w3.org/2001/XMLSchema" xmlns:p="http://schemas.microsoft.com/office/2006/metadata/properties" xmlns:ns2="346e40b5-83c8-4ce0-a044-4b2b877df6fa" xmlns:ns3="7aa58a9a-7717-4ad1-8e04-2edb3dcb4bd8" targetNamespace="http://schemas.microsoft.com/office/2006/metadata/properties" ma:root="true" ma:fieldsID="4dde90df768c383dfdb2e3f8cb4bf94d" ns2:_="" ns3:_="">
    <xsd:import namespace="346e40b5-83c8-4ce0-a044-4b2b877df6fa"/>
    <xsd:import namespace="7aa58a9a-7717-4ad1-8e04-2edb3dcb4b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e40b5-83c8-4ce0-a044-4b2b877df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58a9a-7717-4ad1-8e04-2edb3dcb4b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A1C624-6B58-4916-AC35-05DBEDF926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A607F5-C6E2-4A6C-BC0E-341B8CAF9A7B}">
  <ds:schemaRefs>
    <ds:schemaRef ds:uri="346e40b5-83c8-4ce0-a044-4b2b877df6fa"/>
    <ds:schemaRef ds:uri="7aa58a9a-7717-4ad1-8e04-2edb3dcb4b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EC20ABF-82FB-4955-8320-BE71693862B8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7aa58a9a-7717-4ad1-8e04-2edb3dcb4bd8"/>
    <ds:schemaRef ds:uri="346e40b5-83c8-4ce0-a044-4b2b877df6f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Pancake Day 2022</Template>
  <TotalTime>1</TotalTime>
  <Words>645</Words>
  <Application>Microsoft Office PowerPoint</Application>
  <PresentationFormat>Widescreen</PresentationFormat>
  <Paragraphs>86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Century Gothic Regular</vt:lpstr>
      <vt:lpstr>Times</vt:lpstr>
      <vt:lpstr>Verdana</vt:lpstr>
      <vt:lpstr>Wingdings</vt:lpstr>
      <vt:lpstr>JCDecaux_Theme_2018</vt:lpstr>
      <vt:lpstr>3_JCD Model</vt:lpstr>
      <vt:lpstr>PANCAKE DAY  1ST MARCH 2022</vt:lpstr>
      <vt:lpstr>PANCAKE  FACTS &amp; FIGURES</vt:lpstr>
      <vt:lpstr>PANCAKE FACTS &amp; FIGURES </vt:lpstr>
      <vt:lpstr>AUDIENCE DEMOGRAPHICS</vt:lpstr>
      <vt:lpstr>AUDIENCE LIFESTYLE</vt:lpstr>
      <vt:lpstr>HEAVY EXPOSURE TO  OUT OF HOME</vt:lpstr>
      <vt:lpstr>PRIMED BY OUT OF HOME</vt:lpstr>
      <vt:lpstr>PANCAKE DAY  1ST MARCH 2022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PANCAKE DAY  1ST MARCH 2022</dc:title>
  <dc:creator>Cole, Josephine</dc:creator>
  <cp:lastModifiedBy>Cole, Josephine</cp:lastModifiedBy>
  <cp:revision>4</cp:revision>
  <dcterms:created xsi:type="dcterms:W3CDTF">2022-02-09T12:19:27Z</dcterms:created>
  <dcterms:modified xsi:type="dcterms:W3CDTF">2022-02-09T12:39:52Z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0x0101003FDDBC98901D9F4C9DB6E6EC40CC2C1B</vt:lpwstr>
  </property>
</Properties>
</file>