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</p:sldMasterIdLst>
  <p:notesMasterIdLst>
    <p:notesMasterId r:id="rId1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“This is more important to me now vs pre pandemic”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Having my own car is important</c:v>
                </c:pt>
                <c:pt idx="1">
                  <c:v>Useful for visiting friends / family</c:v>
                </c:pt>
                <c:pt idx="2">
                  <c:v>Useful for leisure activities</c:v>
                </c:pt>
                <c:pt idx="3">
                  <c:v>Having occasional access important to me</c:v>
                </c:pt>
                <c:pt idx="4">
                  <c:v>Useful for my work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0.47357926000000006</c:v>
                </c:pt>
                <c:pt idx="1">
                  <c:v>0.47058823999999999</c:v>
                </c:pt>
                <c:pt idx="2">
                  <c:v>0.43768693999999997</c:v>
                </c:pt>
                <c:pt idx="3">
                  <c:v>0.43070786999999999</c:v>
                </c:pt>
                <c:pt idx="4">
                  <c:v>0.32303091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CC-463A-B221-8C2057AC8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969520"/>
        <c:axId val="469969128"/>
      </c:barChart>
      <c:catAx>
        <c:axId val="46996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969128"/>
        <c:crosses val="autoZero"/>
        <c:auto val="1"/>
        <c:lblAlgn val="ctr"/>
        <c:lblOffset val="100"/>
        <c:noMultiLvlLbl val="0"/>
      </c:catAx>
      <c:valAx>
        <c:axId val="469969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996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GB" sz="1000" dirty="0">
                <a:latin typeface="+mn-lt"/>
              </a:rPr>
              <a:t>How much more information would you like to receive from companies in the motors category?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How much more information would you like to receive from companies in the motors category? 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Jul</c:v>
                </c:pt>
                <c:pt idx="1">
                  <c:v>Jul</c:v>
                </c:pt>
                <c:pt idx="2">
                  <c:v>Aug</c:v>
                </c:pt>
                <c:pt idx="3">
                  <c:v>Aug</c:v>
                </c:pt>
                <c:pt idx="4">
                  <c:v>Sep</c:v>
                </c:pt>
                <c:pt idx="5">
                  <c:v>Sep</c:v>
                </c:pt>
                <c:pt idx="6">
                  <c:v>Oct</c:v>
                </c:pt>
                <c:pt idx="7">
                  <c:v>Oct</c:v>
                </c:pt>
                <c:pt idx="8">
                  <c:v>Nov</c:v>
                </c:pt>
                <c:pt idx="9">
                  <c:v>Nov</c:v>
                </c:pt>
                <c:pt idx="10">
                  <c:v>Dec</c:v>
                </c:pt>
                <c:pt idx="11">
                  <c:v>Dec</c:v>
                </c:pt>
                <c:pt idx="12">
                  <c:v>Jan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1.2740269480702924</c:v>
                </c:pt>
                <c:pt idx="1">
                  <c:v>1.1263136787288091</c:v>
                </c:pt>
                <c:pt idx="2">
                  <c:v>0.94167209205195512</c:v>
                </c:pt>
                <c:pt idx="3">
                  <c:v>1.1355457580626518</c:v>
                </c:pt>
                <c:pt idx="4">
                  <c:v>0.89551169538274156</c:v>
                </c:pt>
                <c:pt idx="5">
                  <c:v>1.0709212027257529</c:v>
                </c:pt>
                <c:pt idx="6">
                  <c:v>0.89551169538274156</c:v>
                </c:pt>
                <c:pt idx="7">
                  <c:v>0.88627961604889893</c:v>
                </c:pt>
                <c:pt idx="8">
                  <c:v>0.9047437747165844</c:v>
                </c:pt>
                <c:pt idx="9">
                  <c:v>0.96013625071964048</c:v>
                </c:pt>
                <c:pt idx="10">
                  <c:v>0.79316569477490151</c:v>
                </c:pt>
                <c:pt idx="11">
                  <c:v>0.87355328700799018</c:v>
                </c:pt>
                <c:pt idx="12">
                  <c:v>1.2426028887545517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AF2-4448-9FDC-1879ACC055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5248040"/>
        <c:axId val="411054200"/>
      </c:lineChart>
      <c:catAx>
        <c:axId val="415248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054200"/>
        <c:crosses val="autoZero"/>
        <c:auto val="1"/>
        <c:lblAlgn val="ctr"/>
        <c:lblOffset val="100"/>
        <c:noMultiLvlLbl val="0"/>
      </c:catAx>
      <c:valAx>
        <c:axId val="411054200"/>
        <c:scaling>
          <c:orientation val="minMax"/>
          <c:min val="0.60000000000000009"/>
        </c:scaling>
        <c:delete val="1"/>
        <c:axPos val="l"/>
        <c:numFmt formatCode="0%" sourceLinked="1"/>
        <c:majorTickMark val="none"/>
        <c:minorTickMark val="none"/>
        <c:tickLblPos val="nextTo"/>
        <c:crossAx val="415248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22nd March</c:v>
                </c:pt>
                <c:pt idx="1">
                  <c:v>5th April</c:v>
                </c:pt>
                <c:pt idx="2">
                  <c:v>19th April</c:v>
                </c:pt>
                <c:pt idx="3">
                  <c:v>3rd May</c:v>
                </c:pt>
                <c:pt idx="4">
                  <c:v>17th May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</c:v>
                </c:pt>
                <c:pt idx="1">
                  <c:v>0.75</c:v>
                </c:pt>
                <c:pt idx="2">
                  <c:v>0.72</c:v>
                </c:pt>
                <c:pt idx="3">
                  <c:v>0.75</c:v>
                </c:pt>
                <c:pt idx="4">
                  <c:v>0.78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235-4DB2-9483-5BE61993B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241176"/>
        <c:axId val="252241568"/>
      </c:lineChart>
      <c:catAx>
        <c:axId val="252241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241568"/>
        <c:crosses val="autoZero"/>
        <c:auto val="1"/>
        <c:lblAlgn val="ctr"/>
        <c:lblOffset val="100"/>
        <c:noMultiLvlLbl val="0"/>
      </c:catAx>
      <c:valAx>
        <c:axId val="252241568"/>
        <c:scaling>
          <c:orientation val="minMax"/>
          <c:max val="0.85000000000000009"/>
          <c:min val="0.650000000000000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241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8C595-9681-40D3-8A52-3D0C217BC503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EB3A6-C085-4985-9477-A9F3BDDD6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3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461441-09E5-4360-8BF9-D9C92F2FBE9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8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461441-09E5-4360-8BF9-D9C92F2FBE9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71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5006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036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4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771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9320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426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02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864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5332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1802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70889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369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52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052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862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99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554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5915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4168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18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89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84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092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618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498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0457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0138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077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885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1544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308618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862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625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7850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711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389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525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23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173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5458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05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896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9654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237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370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528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27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5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7872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96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7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65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854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8770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640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432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562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726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0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49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9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35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026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31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106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477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62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64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9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18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7000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10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22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74547"/>
            <a:ext cx="10801350" cy="53179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094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613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39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46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99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71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07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91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78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2167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109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03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43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22482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3560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236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0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2192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6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4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90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0376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06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61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2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walking on a city street&#10;&#10;Description automatically generated">
            <a:extLst>
              <a:ext uri="{FF2B5EF4-FFF2-40B4-BE49-F238E27FC236}">
                <a16:creationId xmlns:a16="http://schemas.microsoft.com/office/drawing/2014/main" xmlns="" id="{E60AD611-6605-E54E-969A-E02D67A3C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081" r="27894" b="17146"/>
          <a:stretch/>
        </p:blipFill>
        <p:spPr>
          <a:xfrm>
            <a:off x="0" y="-192505"/>
            <a:ext cx="12192001" cy="7050505"/>
          </a:xfrm>
          <a:prstGeom prst="rect">
            <a:avLst/>
          </a:prstGeom>
          <a:blipFill dpi="0"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4CDBBD-1E81-504A-A2BE-B411A5750D2F}"/>
              </a:ext>
            </a:extLst>
          </p:cNvPr>
          <p:cNvSpPr/>
          <p:nvPr userDrawn="1"/>
        </p:nvSpPr>
        <p:spPr>
          <a:xfrm>
            <a:off x="0" y="-192504"/>
            <a:ext cx="12192000" cy="705050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9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04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6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6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243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3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642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06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70634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161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20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50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1948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31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10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5264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33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046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807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0620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59770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7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36045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2084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0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51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17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839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1817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441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70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0992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252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2919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171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16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9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03.xml"/><Relationship Id="rId42" Type="http://schemas.openxmlformats.org/officeDocument/2006/relationships/slideLayout" Target="../slideLayouts/slideLayout111.xml"/><Relationship Id="rId47" Type="http://schemas.openxmlformats.org/officeDocument/2006/relationships/slideLayout" Target="../slideLayouts/slideLayout116.xml"/><Relationship Id="rId50" Type="http://schemas.openxmlformats.org/officeDocument/2006/relationships/slideLayout" Target="../slideLayouts/slideLayout119.xml"/><Relationship Id="rId55" Type="http://schemas.openxmlformats.org/officeDocument/2006/relationships/slideLayout" Target="../slideLayouts/slideLayout124.xml"/><Relationship Id="rId63" Type="http://schemas.openxmlformats.org/officeDocument/2006/relationships/slideLayout" Target="../slideLayouts/slideLayout132.xml"/><Relationship Id="rId68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76.xml"/><Relationship Id="rId7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09.xml"/><Relationship Id="rId45" Type="http://schemas.openxmlformats.org/officeDocument/2006/relationships/slideLayout" Target="../slideLayouts/slideLayout114.xml"/><Relationship Id="rId53" Type="http://schemas.openxmlformats.org/officeDocument/2006/relationships/slideLayout" Target="../slideLayouts/slideLayout122.xml"/><Relationship Id="rId58" Type="http://schemas.openxmlformats.org/officeDocument/2006/relationships/slideLayout" Target="../slideLayouts/slideLayout127.xml"/><Relationship Id="rId66" Type="http://schemas.openxmlformats.org/officeDocument/2006/relationships/slideLayout" Target="../slideLayouts/slideLayout135.xml"/><Relationship Id="rId7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49" Type="http://schemas.openxmlformats.org/officeDocument/2006/relationships/slideLayout" Target="../slideLayouts/slideLayout118.xml"/><Relationship Id="rId57" Type="http://schemas.openxmlformats.org/officeDocument/2006/relationships/slideLayout" Target="../slideLayouts/slideLayout126.xml"/><Relationship Id="rId61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4" Type="http://schemas.openxmlformats.org/officeDocument/2006/relationships/slideLayout" Target="../slideLayouts/slideLayout113.xml"/><Relationship Id="rId52" Type="http://schemas.openxmlformats.org/officeDocument/2006/relationships/slideLayout" Target="../slideLayouts/slideLayout121.xml"/><Relationship Id="rId60" Type="http://schemas.openxmlformats.org/officeDocument/2006/relationships/slideLayout" Target="../slideLayouts/slideLayout129.xml"/><Relationship Id="rId65" Type="http://schemas.openxmlformats.org/officeDocument/2006/relationships/slideLayout" Target="../slideLayouts/slideLayout134.xml"/><Relationship Id="rId7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43" Type="http://schemas.openxmlformats.org/officeDocument/2006/relationships/slideLayout" Target="../slideLayouts/slideLayout112.xml"/><Relationship Id="rId48" Type="http://schemas.openxmlformats.org/officeDocument/2006/relationships/slideLayout" Target="../slideLayouts/slideLayout117.xml"/><Relationship Id="rId56" Type="http://schemas.openxmlformats.org/officeDocument/2006/relationships/slideLayout" Target="../slideLayouts/slideLayout125.xml"/><Relationship Id="rId64" Type="http://schemas.openxmlformats.org/officeDocument/2006/relationships/slideLayout" Target="../slideLayouts/slideLayout133.xml"/><Relationship Id="rId69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77.xml"/><Relationship Id="rId51" Type="http://schemas.openxmlformats.org/officeDocument/2006/relationships/slideLayout" Target="../slideLayouts/slideLayout120.xml"/><Relationship Id="rId7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Relationship Id="rId46" Type="http://schemas.openxmlformats.org/officeDocument/2006/relationships/slideLayout" Target="../slideLayouts/slideLayout115.xml"/><Relationship Id="rId59" Type="http://schemas.openxmlformats.org/officeDocument/2006/relationships/slideLayout" Target="../slideLayouts/slideLayout128.xml"/><Relationship Id="rId67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110.xml"/><Relationship Id="rId54" Type="http://schemas.openxmlformats.org/officeDocument/2006/relationships/slideLayout" Target="../slideLayouts/slideLayout123.xml"/><Relationship Id="rId62" Type="http://schemas.openxmlformats.org/officeDocument/2006/relationships/slideLayout" Target="../slideLayouts/slideLayout131.xml"/><Relationship Id="rId70" Type="http://schemas.openxmlformats.org/officeDocument/2006/relationships/slideLayout" Target="../slideLayouts/slideLayout139.xml"/><Relationship Id="rId75" Type="http://schemas.openxmlformats.org/officeDocument/2006/relationships/theme" Target="../theme/theme2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07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  <p15:guide id="4294967295" pos="3613">
          <p15:clr>
            <a:srgbClr val="F26B43"/>
          </p15:clr>
        </p15:guide>
        <p15:guide id="4294967295" pos="3386">
          <p15:clr>
            <a:srgbClr val="F26B43"/>
          </p15:clr>
        </p15:guide>
        <p15:guide id="4294967295" pos="3160">
          <p15:clr>
            <a:srgbClr val="F26B43"/>
          </p15:clr>
        </p15:guide>
        <p15:guide id="4294967295" pos="2933">
          <p15:clr>
            <a:srgbClr val="F26B43"/>
          </p15:clr>
        </p15:guide>
        <p15:guide id="4294967295" pos="2706">
          <p15:clr>
            <a:srgbClr val="F26B43"/>
          </p15:clr>
        </p15:guide>
        <p15:guide id="4294967295" pos="2479">
          <p15:clr>
            <a:srgbClr val="F26B43"/>
          </p15:clr>
        </p15:guide>
        <p15:guide id="4294967295" pos="2252">
          <p15:clr>
            <a:srgbClr val="F26B43"/>
          </p15:clr>
        </p15:guide>
        <p15:guide id="4294967295" pos="2026">
          <p15:clr>
            <a:srgbClr val="F26B43"/>
          </p15:clr>
        </p15:guide>
        <p15:guide id="4294967295" pos="1799">
          <p15:clr>
            <a:srgbClr val="F26B43"/>
          </p15:clr>
        </p15:guide>
        <p15:guide id="4294967295" pos="1572">
          <p15:clr>
            <a:srgbClr val="F26B43"/>
          </p15:clr>
        </p15:guide>
        <p15:guide id="4294967295" pos="1345">
          <p15:clr>
            <a:srgbClr val="F26B43"/>
          </p15:clr>
        </p15:guide>
        <p15:guide id="4294967295" pos="1118">
          <p15:clr>
            <a:srgbClr val="F26B43"/>
          </p15:clr>
        </p15:guide>
        <p15:guide id="4294967295" pos="892">
          <p15:clr>
            <a:srgbClr val="F26B43"/>
          </p15:clr>
        </p15:guide>
        <p15:guide id="4294967295" pos="665">
          <p15:clr>
            <a:srgbClr val="F26B43"/>
          </p15:clr>
        </p15:guide>
        <p15:guide id="4294967295" pos="438">
          <p15:clr>
            <a:srgbClr val="F26B43"/>
          </p15:clr>
        </p15:guide>
        <p15:guide id="4294967295" pos="211">
          <p15:clr>
            <a:srgbClr val="F26B43"/>
          </p15:clr>
        </p15:guide>
        <p15:guide id="4294967295" pos="4067">
          <p15:clr>
            <a:srgbClr val="F26B43"/>
          </p15:clr>
        </p15:guide>
        <p15:guide id="4294967295" pos="4294">
          <p15:clr>
            <a:srgbClr val="F26B43"/>
          </p15:clr>
        </p15:guide>
        <p15:guide id="4294967295" pos="4520">
          <p15:clr>
            <a:srgbClr val="F26B43"/>
          </p15:clr>
        </p15:guide>
        <p15:guide id="4294967295" pos="4747">
          <p15:clr>
            <a:srgbClr val="F26B43"/>
          </p15:clr>
        </p15:guide>
        <p15:guide id="4294967295" pos="4974">
          <p15:clr>
            <a:srgbClr val="F26B43"/>
          </p15:clr>
        </p15:guide>
        <p15:guide id="4294967295" pos="5201">
          <p15:clr>
            <a:srgbClr val="F26B43"/>
          </p15:clr>
        </p15:guide>
        <p15:guide id="4294967295" pos="5428">
          <p15:clr>
            <a:srgbClr val="F26B43"/>
          </p15:clr>
        </p15:guide>
        <p15:guide id="4294967295" pos="5654">
          <p15:clr>
            <a:srgbClr val="F26B43"/>
          </p15:clr>
        </p15:guide>
        <p15:guide id="4294967295" pos="5881">
          <p15:clr>
            <a:srgbClr val="F26B43"/>
          </p15:clr>
        </p15:guide>
        <p15:guide id="4294967295" pos="6108">
          <p15:clr>
            <a:srgbClr val="F26B43"/>
          </p15:clr>
        </p15:guide>
        <p15:guide id="4294967295" pos="6335">
          <p15:clr>
            <a:srgbClr val="F26B43"/>
          </p15:clr>
        </p15:guide>
        <p15:guide id="4294967295" pos="6562">
          <p15:clr>
            <a:srgbClr val="F26B43"/>
          </p15:clr>
        </p15:guide>
        <p15:guide id="4294967295" pos="6788">
          <p15:clr>
            <a:srgbClr val="F26B43"/>
          </p15:clr>
        </p15:guide>
        <p15:guide id="4294967295" pos="7015">
          <p15:clr>
            <a:srgbClr val="F26B43"/>
          </p15:clr>
        </p15:guide>
        <p15:guide id="4294967295" pos="7242">
          <p15:clr>
            <a:srgbClr val="F26B43"/>
          </p15:clr>
        </p15:guide>
        <p15:guide id="4294967295" pos="7469">
          <p15:clr>
            <a:srgbClr val="F26B43"/>
          </p15:clr>
        </p15:guide>
        <p15:guide id="4294967295" pos="7680">
          <p15:clr>
            <a:srgbClr val="F26B43"/>
          </p15:clr>
        </p15:guide>
        <p15:guide id="4294967295">
          <p15:clr>
            <a:srgbClr val="F26B43"/>
          </p15:clr>
        </p15:guide>
        <p15:guide id="4294967295" orient="horz" pos="1933">
          <p15:clr>
            <a:srgbClr val="F26B43"/>
          </p15:clr>
        </p15:guide>
        <p15:guide id="4294967295" orient="horz" pos="1706">
          <p15:clr>
            <a:srgbClr val="F26B43"/>
          </p15:clr>
        </p15:guide>
        <p15:guide id="4294967295" orient="horz" pos="1480">
          <p15:clr>
            <a:srgbClr val="F26B43"/>
          </p15:clr>
        </p15:guide>
        <p15:guide id="4294967295" orient="horz" pos="1253">
          <p15:clr>
            <a:srgbClr val="F26B43"/>
          </p15:clr>
        </p15:guide>
        <p15:guide id="4294967295" orient="horz" pos="1026">
          <p15:clr>
            <a:srgbClr val="F26B43"/>
          </p15:clr>
        </p15:guide>
        <p15:guide id="4294967295" orient="horz" pos="799">
          <p15:clr>
            <a:srgbClr val="F26B43"/>
          </p15:clr>
        </p15:guide>
        <p15:guide id="4294967295" orient="horz" pos="572">
          <p15:clr>
            <a:srgbClr val="F26B43"/>
          </p15:clr>
        </p15:guide>
        <p15:guide id="4294967295" orient="horz" pos="346">
          <p15:clr>
            <a:srgbClr val="F26B43"/>
          </p15:clr>
        </p15:guide>
        <p15:guide id="4294967295" orient="horz" pos="119">
          <p15:clr>
            <a:srgbClr val="F26B43"/>
          </p15:clr>
        </p15:guide>
        <p15:guide id="4294967295" orient="horz">
          <p15:clr>
            <a:srgbClr val="F26B43"/>
          </p15:clr>
        </p15:guide>
        <p15:guide id="4294967295" orient="horz" pos="4320">
          <p15:clr>
            <a:srgbClr val="F26B43"/>
          </p15:clr>
        </p15:guide>
        <p15:guide id="4294967295" orient="horz" pos="2387">
          <p15:clr>
            <a:srgbClr val="F26B43"/>
          </p15:clr>
        </p15:guide>
        <p15:guide id="4294967295" orient="horz" pos="2614">
          <p15:clr>
            <a:srgbClr val="F26B43"/>
          </p15:clr>
        </p15:guide>
        <p15:guide id="4294967295" orient="horz" pos="2840">
          <p15:clr>
            <a:srgbClr val="F26B43"/>
          </p15:clr>
        </p15:guide>
        <p15:guide id="4294967295" orient="horz" pos="3067">
          <p15:clr>
            <a:srgbClr val="F26B43"/>
          </p15:clr>
        </p15:guide>
        <p15:guide id="4294967295" orient="horz" pos="3294">
          <p15:clr>
            <a:srgbClr val="F26B43"/>
          </p15:clr>
        </p15:guide>
        <p15:guide id="4294967295" orient="horz" pos="3521">
          <p15:clr>
            <a:srgbClr val="F26B43"/>
          </p15:clr>
        </p15:guide>
        <p15:guide id="4294967295" orient="horz" pos="3748">
          <p15:clr>
            <a:srgbClr val="F26B43"/>
          </p15:clr>
        </p15:guide>
        <p15:guide id="4294967295" orient="horz" pos="3974">
          <p15:clr>
            <a:srgbClr val="F26B43"/>
          </p15:clr>
        </p15:guide>
        <p15:guide id="4294967295" orient="horz" pos="4201">
          <p15:clr>
            <a:srgbClr val="F26B43"/>
          </p15:clr>
        </p15:guide>
        <p15:guide id="4294967295" pos="3500">
          <p15:clr>
            <a:srgbClr val="F26B43"/>
          </p15:clr>
        </p15:guide>
        <p15:guide id="4294967295" pos="3953">
          <p15:clr>
            <a:srgbClr val="F26B43"/>
          </p15:clr>
        </p15:guide>
        <p15:guide id="4294967295" pos="3727">
          <p15:clr>
            <a:srgbClr val="F26B43"/>
          </p15:clr>
        </p15:guide>
        <p15:guide id="4294967295" pos="4180">
          <p15:clr>
            <a:srgbClr val="F26B43"/>
          </p15:clr>
        </p15:guide>
        <p15:guide id="4294967295" orient="horz" pos="2047">
          <p15:clr>
            <a:srgbClr val="F26B43"/>
          </p15:clr>
        </p15:guide>
        <p15:guide id="4294967295" orient="horz" pos="2273">
          <p15:clr>
            <a:srgbClr val="F26B43"/>
          </p15:clr>
        </p15:guide>
        <p15:guide id="4294967295" pos="98">
          <p15:clr>
            <a:srgbClr val="F26B43"/>
          </p15:clr>
        </p15:guide>
        <p15:guide id="4294967295" pos="7582">
          <p15:clr>
            <a:srgbClr val="F26B43"/>
          </p15:clr>
        </p15:guide>
        <p15:guide id="4294967295" orient="horz" pos="4088">
          <p15:clr>
            <a:srgbClr val="F26B43"/>
          </p15:clr>
        </p15:guide>
        <p15:guide id="4294967295" orient="horz" pos="1820">
          <p15:clr>
            <a:srgbClr val="F26B43"/>
          </p15:clr>
        </p15:guide>
        <p15:guide id="4294967295" pos="5541">
          <p15:clr>
            <a:srgbClr val="F26B43"/>
          </p15:clr>
        </p15:guide>
        <p15:guide id="4294967295" pos="3273">
          <p15:clr>
            <a:srgbClr val="F26B43"/>
          </p15:clr>
        </p15:guide>
        <p15:guide id="4294967295" pos="6221">
          <p15:clr>
            <a:srgbClr val="F26B43"/>
          </p15:clr>
        </p15:guide>
        <p15:guide id="4294967295" pos="5995">
          <p15:clr>
            <a:srgbClr val="F26B43"/>
          </p15:clr>
        </p15:guide>
        <p15:guide id="4294967295" pos="2593">
          <p15:clr>
            <a:srgbClr val="F26B43"/>
          </p15:clr>
        </p15:guide>
        <p15:guide id="4294967295" pos="5087">
          <p15:clr>
            <a:srgbClr val="F26B43"/>
          </p15:clr>
        </p15:guide>
        <p15:guide id="4294967295" pos="325">
          <p15:clr>
            <a:srgbClr val="F26B43"/>
          </p15:clr>
        </p15:guide>
        <p15:guide id="4294967295" pos="7355">
          <p15:clr>
            <a:srgbClr val="F26B43"/>
          </p15:clr>
        </p15:guide>
        <p15:guide id="4294967295" pos="2139">
          <p15:clr>
            <a:srgbClr val="F26B43"/>
          </p15:clr>
        </p15:guide>
        <p15:guide id="4294967295" pos="1912">
          <p15:clr>
            <a:srgbClr val="F26B43"/>
          </p15:clr>
        </p15:guide>
        <p15:guide id="4294967295" pos="2366">
          <p15:clr>
            <a:srgbClr val="F26B43"/>
          </p15:clr>
        </p15:guide>
        <p15:guide id="4294967295" pos="5768">
          <p15:clr>
            <a:srgbClr val="F26B43"/>
          </p15:clr>
        </p15:guide>
        <p15:guide id="4294967295" pos="1685">
          <p15:clr>
            <a:srgbClr val="F26B43"/>
          </p15:clr>
        </p15:guide>
        <p15:guide id="4294967295" pos="2819">
          <p15:clr>
            <a:srgbClr val="F26B43"/>
          </p15:clr>
        </p15:guide>
        <p15:guide id="4294967295" pos="3046">
          <p15:clr>
            <a:srgbClr val="F26B43"/>
          </p15:clr>
        </p15:guide>
        <p15:guide id="4294967295" orient="horz" pos="232">
          <p15:clr>
            <a:srgbClr val="F26B43"/>
          </p15:clr>
        </p15:guide>
        <p15:guide id="4294967295" orient="horz" pos="2954">
          <p15:clr>
            <a:srgbClr val="F26B43"/>
          </p15:clr>
        </p15:guide>
        <p15:guide id="4294967295" orient="horz" pos="3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57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  <p:sldLayoutId id="2147483788" r:id="rId58"/>
    <p:sldLayoutId id="2147483789" r:id="rId59"/>
    <p:sldLayoutId id="2147483790" r:id="rId60"/>
    <p:sldLayoutId id="2147483791" r:id="rId61"/>
    <p:sldLayoutId id="2147483792" r:id="rId62"/>
    <p:sldLayoutId id="2147483793" r:id="rId63"/>
    <p:sldLayoutId id="2147483794" r:id="rId64"/>
    <p:sldLayoutId id="2147483795" r:id="rId65"/>
    <p:sldLayoutId id="2147483796" r:id="rId66"/>
    <p:sldLayoutId id="2147483797" r:id="rId67"/>
    <p:sldLayoutId id="2147483798" r:id="rId68"/>
    <p:sldLayoutId id="2147483799" r:id="rId69"/>
    <p:sldLayoutId id="2147483800" r:id="rId70"/>
    <p:sldLayoutId id="2147483801" r:id="rId71"/>
    <p:sldLayoutId id="2147483802" r:id="rId72"/>
    <p:sldLayoutId id="2147483803" r:id="rId73"/>
    <p:sldLayoutId id="2147483804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  <p15:guide id="4294967295" pos="3613">
          <p15:clr>
            <a:srgbClr val="F26B43"/>
          </p15:clr>
        </p15:guide>
        <p15:guide id="4294967295" pos="3386">
          <p15:clr>
            <a:srgbClr val="F26B43"/>
          </p15:clr>
        </p15:guide>
        <p15:guide id="4294967295" pos="3160">
          <p15:clr>
            <a:srgbClr val="F26B43"/>
          </p15:clr>
        </p15:guide>
        <p15:guide id="4294967295" pos="2933">
          <p15:clr>
            <a:srgbClr val="F26B43"/>
          </p15:clr>
        </p15:guide>
        <p15:guide id="4294967295" pos="2706">
          <p15:clr>
            <a:srgbClr val="F26B43"/>
          </p15:clr>
        </p15:guide>
        <p15:guide id="4294967295" pos="2479">
          <p15:clr>
            <a:srgbClr val="F26B43"/>
          </p15:clr>
        </p15:guide>
        <p15:guide id="4294967295" pos="2252">
          <p15:clr>
            <a:srgbClr val="F26B43"/>
          </p15:clr>
        </p15:guide>
        <p15:guide id="4294967295" pos="2026">
          <p15:clr>
            <a:srgbClr val="F26B43"/>
          </p15:clr>
        </p15:guide>
        <p15:guide id="4294967295" pos="1799">
          <p15:clr>
            <a:srgbClr val="F26B43"/>
          </p15:clr>
        </p15:guide>
        <p15:guide id="4294967295" pos="1572">
          <p15:clr>
            <a:srgbClr val="F26B43"/>
          </p15:clr>
        </p15:guide>
        <p15:guide id="4294967295" pos="1345">
          <p15:clr>
            <a:srgbClr val="F26B43"/>
          </p15:clr>
        </p15:guide>
        <p15:guide id="4294967295" pos="1118">
          <p15:clr>
            <a:srgbClr val="F26B43"/>
          </p15:clr>
        </p15:guide>
        <p15:guide id="4294967295" pos="892">
          <p15:clr>
            <a:srgbClr val="F26B43"/>
          </p15:clr>
        </p15:guide>
        <p15:guide id="4294967295" pos="665">
          <p15:clr>
            <a:srgbClr val="F26B43"/>
          </p15:clr>
        </p15:guide>
        <p15:guide id="4294967295" pos="438">
          <p15:clr>
            <a:srgbClr val="F26B43"/>
          </p15:clr>
        </p15:guide>
        <p15:guide id="4294967295" pos="211">
          <p15:clr>
            <a:srgbClr val="F26B43"/>
          </p15:clr>
        </p15:guide>
        <p15:guide id="4294967295" pos="4067">
          <p15:clr>
            <a:srgbClr val="F26B43"/>
          </p15:clr>
        </p15:guide>
        <p15:guide id="4294967295" pos="4294">
          <p15:clr>
            <a:srgbClr val="F26B43"/>
          </p15:clr>
        </p15:guide>
        <p15:guide id="4294967295" pos="4520">
          <p15:clr>
            <a:srgbClr val="F26B43"/>
          </p15:clr>
        </p15:guide>
        <p15:guide id="4294967295" pos="4747">
          <p15:clr>
            <a:srgbClr val="F26B43"/>
          </p15:clr>
        </p15:guide>
        <p15:guide id="4294967295" pos="4974">
          <p15:clr>
            <a:srgbClr val="F26B43"/>
          </p15:clr>
        </p15:guide>
        <p15:guide id="4294967295" pos="5201">
          <p15:clr>
            <a:srgbClr val="F26B43"/>
          </p15:clr>
        </p15:guide>
        <p15:guide id="4294967295" pos="5428">
          <p15:clr>
            <a:srgbClr val="F26B43"/>
          </p15:clr>
        </p15:guide>
        <p15:guide id="4294967295" pos="5654">
          <p15:clr>
            <a:srgbClr val="F26B43"/>
          </p15:clr>
        </p15:guide>
        <p15:guide id="4294967295" pos="5881">
          <p15:clr>
            <a:srgbClr val="F26B43"/>
          </p15:clr>
        </p15:guide>
        <p15:guide id="4294967295" pos="6108">
          <p15:clr>
            <a:srgbClr val="F26B43"/>
          </p15:clr>
        </p15:guide>
        <p15:guide id="4294967295" pos="6335">
          <p15:clr>
            <a:srgbClr val="F26B43"/>
          </p15:clr>
        </p15:guide>
        <p15:guide id="4294967295" pos="6562">
          <p15:clr>
            <a:srgbClr val="F26B43"/>
          </p15:clr>
        </p15:guide>
        <p15:guide id="4294967295" pos="6788">
          <p15:clr>
            <a:srgbClr val="F26B43"/>
          </p15:clr>
        </p15:guide>
        <p15:guide id="4294967295" pos="7015">
          <p15:clr>
            <a:srgbClr val="F26B43"/>
          </p15:clr>
        </p15:guide>
        <p15:guide id="4294967295" pos="7242">
          <p15:clr>
            <a:srgbClr val="F26B43"/>
          </p15:clr>
        </p15:guide>
        <p15:guide id="4294967295" pos="7469">
          <p15:clr>
            <a:srgbClr val="F26B43"/>
          </p15:clr>
        </p15:guide>
        <p15:guide id="4294967295" pos="7680">
          <p15:clr>
            <a:srgbClr val="F26B43"/>
          </p15:clr>
        </p15:guide>
        <p15:guide id="4294967295">
          <p15:clr>
            <a:srgbClr val="F26B43"/>
          </p15:clr>
        </p15:guide>
        <p15:guide id="4294967295" orient="horz" pos="1933">
          <p15:clr>
            <a:srgbClr val="F26B43"/>
          </p15:clr>
        </p15:guide>
        <p15:guide id="4294967295" orient="horz" pos="1706">
          <p15:clr>
            <a:srgbClr val="F26B43"/>
          </p15:clr>
        </p15:guide>
        <p15:guide id="4294967295" orient="horz" pos="1480">
          <p15:clr>
            <a:srgbClr val="F26B43"/>
          </p15:clr>
        </p15:guide>
        <p15:guide id="4294967295" orient="horz" pos="1253">
          <p15:clr>
            <a:srgbClr val="F26B43"/>
          </p15:clr>
        </p15:guide>
        <p15:guide id="4294967295" orient="horz" pos="1026">
          <p15:clr>
            <a:srgbClr val="F26B43"/>
          </p15:clr>
        </p15:guide>
        <p15:guide id="4294967295" orient="horz" pos="799">
          <p15:clr>
            <a:srgbClr val="F26B43"/>
          </p15:clr>
        </p15:guide>
        <p15:guide id="4294967295" orient="horz" pos="572">
          <p15:clr>
            <a:srgbClr val="F26B43"/>
          </p15:clr>
        </p15:guide>
        <p15:guide id="4294967295" orient="horz" pos="346">
          <p15:clr>
            <a:srgbClr val="F26B43"/>
          </p15:clr>
        </p15:guide>
        <p15:guide id="4294967295" orient="horz" pos="119">
          <p15:clr>
            <a:srgbClr val="F26B43"/>
          </p15:clr>
        </p15:guide>
        <p15:guide id="4294967295" orient="horz">
          <p15:clr>
            <a:srgbClr val="F26B43"/>
          </p15:clr>
        </p15:guide>
        <p15:guide id="4294967295" orient="horz" pos="4320">
          <p15:clr>
            <a:srgbClr val="F26B43"/>
          </p15:clr>
        </p15:guide>
        <p15:guide id="4294967295" orient="horz" pos="2387">
          <p15:clr>
            <a:srgbClr val="F26B43"/>
          </p15:clr>
        </p15:guide>
        <p15:guide id="4294967295" orient="horz" pos="2614">
          <p15:clr>
            <a:srgbClr val="F26B43"/>
          </p15:clr>
        </p15:guide>
        <p15:guide id="4294967295" orient="horz" pos="2840">
          <p15:clr>
            <a:srgbClr val="F26B43"/>
          </p15:clr>
        </p15:guide>
        <p15:guide id="4294967295" orient="horz" pos="3067">
          <p15:clr>
            <a:srgbClr val="F26B43"/>
          </p15:clr>
        </p15:guide>
        <p15:guide id="4294967295" orient="horz" pos="3294">
          <p15:clr>
            <a:srgbClr val="F26B43"/>
          </p15:clr>
        </p15:guide>
        <p15:guide id="4294967295" orient="horz" pos="3521">
          <p15:clr>
            <a:srgbClr val="F26B43"/>
          </p15:clr>
        </p15:guide>
        <p15:guide id="4294967295" orient="horz" pos="3748">
          <p15:clr>
            <a:srgbClr val="F26B43"/>
          </p15:clr>
        </p15:guide>
        <p15:guide id="4294967295" orient="horz" pos="3974">
          <p15:clr>
            <a:srgbClr val="F26B43"/>
          </p15:clr>
        </p15:guide>
        <p15:guide id="4294967295" orient="horz" pos="4201">
          <p15:clr>
            <a:srgbClr val="F26B43"/>
          </p15:clr>
        </p15:guide>
        <p15:guide id="4294967295" pos="3500">
          <p15:clr>
            <a:srgbClr val="F26B43"/>
          </p15:clr>
        </p15:guide>
        <p15:guide id="4294967295" pos="3953">
          <p15:clr>
            <a:srgbClr val="F26B43"/>
          </p15:clr>
        </p15:guide>
        <p15:guide id="4294967295" pos="3727">
          <p15:clr>
            <a:srgbClr val="F26B43"/>
          </p15:clr>
        </p15:guide>
        <p15:guide id="4294967295" pos="4180">
          <p15:clr>
            <a:srgbClr val="F26B43"/>
          </p15:clr>
        </p15:guide>
        <p15:guide id="4294967295" orient="horz" pos="2047">
          <p15:clr>
            <a:srgbClr val="F26B43"/>
          </p15:clr>
        </p15:guide>
        <p15:guide id="4294967295" orient="horz" pos="2273">
          <p15:clr>
            <a:srgbClr val="F26B43"/>
          </p15:clr>
        </p15:guide>
        <p15:guide id="4294967295" pos="98">
          <p15:clr>
            <a:srgbClr val="F26B43"/>
          </p15:clr>
        </p15:guide>
        <p15:guide id="4294967295" pos="7582">
          <p15:clr>
            <a:srgbClr val="F26B43"/>
          </p15:clr>
        </p15:guide>
        <p15:guide id="4294967295" orient="horz" pos="4088">
          <p15:clr>
            <a:srgbClr val="F26B43"/>
          </p15:clr>
        </p15:guide>
        <p15:guide id="4294967295" orient="horz" pos="1820">
          <p15:clr>
            <a:srgbClr val="F26B43"/>
          </p15:clr>
        </p15:guide>
        <p15:guide id="4294967295" pos="5541">
          <p15:clr>
            <a:srgbClr val="F26B43"/>
          </p15:clr>
        </p15:guide>
        <p15:guide id="4294967295" pos="3273">
          <p15:clr>
            <a:srgbClr val="F26B43"/>
          </p15:clr>
        </p15:guide>
        <p15:guide id="4294967295" pos="6221">
          <p15:clr>
            <a:srgbClr val="F26B43"/>
          </p15:clr>
        </p15:guide>
        <p15:guide id="4294967295" pos="5995">
          <p15:clr>
            <a:srgbClr val="F26B43"/>
          </p15:clr>
        </p15:guide>
        <p15:guide id="4294967295" pos="2593">
          <p15:clr>
            <a:srgbClr val="F26B43"/>
          </p15:clr>
        </p15:guide>
        <p15:guide id="4294967295" pos="5087">
          <p15:clr>
            <a:srgbClr val="F26B43"/>
          </p15:clr>
        </p15:guide>
        <p15:guide id="4294967295" pos="325">
          <p15:clr>
            <a:srgbClr val="F26B43"/>
          </p15:clr>
        </p15:guide>
        <p15:guide id="4294967295" pos="7355">
          <p15:clr>
            <a:srgbClr val="F26B43"/>
          </p15:clr>
        </p15:guide>
        <p15:guide id="4294967295" pos="2139">
          <p15:clr>
            <a:srgbClr val="F26B43"/>
          </p15:clr>
        </p15:guide>
        <p15:guide id="4294967295" pos="1912">
          <p15:clr>
            <a:srgbClr val="F26B43"/>
          </p15:clr>
        </p15:guide>
        <p15:guide id="4294967295" pos="2366">
          <p15:clr>
            <a:srgbClr val="F26B43"/>
          </p15:clr>
        </p15:guide>
        <p15:guide id="4294967295" pos="5768">
          <p15:clr>
            <a:srgbClr val="F26B43"/>
          </p15:clr>
        </p15:guide>
        <p15:guide id="4294967295" pos="1685">
          <p15:clr>
            <a:srgbClr val="F26B43"/>
          </p15:clr>
        </p15:guide>
        <p15:guide id="4294967295" pos="2819">
          <p15:clr>
            <a:srgbClr val="F26B43"/>
          </p15:clr>
        </p15:guide>
        <p15:guide id="4294967295" pos="3046">
          <p15:clr>
            <a:srgbClr val="F26B43"/>
          </p15:clr>
        </p15:guide>
        <p15:guide id="4294967295" orient="horz" pos="232">
          <p15:clr>
            <a:srgbClr val="F26B43"/>
          </p15:clr>
        </p15:guide>
        <p15:guide id="4294967295" orient="horz" pos="2954">
          <p15:clr>
            <a:srgbClr val="F26B43"/>
          </p15:clr>
        </p15:guide>
        <p15:guide id="4294967295" orient="horz" pos="31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veningexpress.co.uk/motoring/car-ownership-will-remain-vital-to-brits-in-post-covid-world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C081B-9CA8-4218-BC24-343D1289D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SPRING IN OUR STEP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AUTOMOTIVE FOCUS</a:t>
            </a:r>
          </a:p>
        </p:txBody>
      </p:sp>
    </p:spTree>
    <p:extLst>
      <p:ext uri="{BB962C8B-B14F-4D97-AF65-F5344CB8AC3E}">
        <p14:creationId xmlns:p14="http://schemas.microsoft.com/office/powerpoint/2010/main" val="169398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F84F8-80FC-4E20-9385-8A8D73EF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OUT-OF-HOME SPRINGS BACK</a:t>
            </a:r>
            <a:br>
              <a:rPr lang="en-GB" dirty="0"/>
            </a:br>
            <a:r>
              <a:rPr lang="en-GB" sz="2000" b="0" dirty="0">
                <a:solidFill>
                  <a:schemeClr val="accent6"/>
                </a:solidFill>
              </a:rPr>
              <a:t>ROADSIDE AUDIENCE PREDICTION</a:t>
            </a:r>
            <a:endParaRPr lang="en-GB" b="0" dirty="0">
              <a:solidFill>
                <a:schemeClr val="accent6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F7006BE0-6710-422B-8348-124EC35F25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5325" y="1628775"/>
          <a:ext cx="108013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A084A5-4D1F-41A5-982B-6841557913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kern="0" dirty="0">
                <a:solidFill>
                  <a:srgbClr val="1C1C1C"/>
                </a:solidFill>
                <a:cs typeface="Arial"/>
              </a:rPr>
              <a:t>Forecasts based on: Schools &amp; retail return by 22nd March Easter Holidays 1st April – 18th April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02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GB" dirty="0"/>
              <a:t>MOTORS FOR THE MASSES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37M</a:t>
            </a:r>
            <a:endParaRPr lang="en-US" sz="4000" b="1" kern="0" spc="-150" dirty="0">
              <a:solidFill>
                <a:srgbClr val="003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adults own at least one car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37%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cs typeface="Arial"/>
              </a:rPr>
              <a:t>use a car to get to work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Over 1M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cs typeface="Arial"/>
              </a:rPr>
              <a:t>Brand new cars were built in the UK in 2020 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>
                <a:cs typeface="Arial"/>
              </a:rPr>
              <a:t>Source: YouGov Profiles &amp; UK Motors Industry</a:t>
            </a:r>
            <a:endParaRPr lang="en-GB" dirty="0"/>
          </a:p>
        </p:txBody>
      </p:sp>
      <p:pic>
        <p:nvPicPr>
          <p:cNvPr id="1028" name="Picture 4" descr="The grand tour: which Brit car factories you should visit | Autocar">
            <a:extLst>
              <a:ext uri="{FF2B5EF4-FFF2-40B4-BE49-F238E27FC236}">
                <a16:creationId xmlns:a16="http://schemas.microsoft.com/office/drawing/2014/main" xmlns="" id="{6F0FF9F7-FBE1-4A1D-8EB4-B0FBE1BDB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0"/>
            <a:ext cx="609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3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GB" dirty="0"/>
              <a:t>TIME FOR A TEST DRIVE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1 in 3</a:t>
            </a:r>
            <a:endParaRPr lang="en-US" sz="4000" b="1" kern="0" spc="-150" dirty="0">
              <a:solidFill>
                <a:srgbClr val="003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owners are considering buying a new car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1 in 10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cs typeface="Arial"/>
              </a:rPr>
              <a:t>UK adults are considering buying a car with lockdown savings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+14%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cs typeface="Arial"/>
              </a:rPr>
              <a:t>increase in intent to upgrade current car vs August 2020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>
                <a:cs typeface="Arial"/>
              </a:rPr>
              <a:t>Source: Sentiment Tracker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32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xmlns="" id="{B64130D6-2E4F-4FB7-879A-BCA633A37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83"/>
          <a:stretch/>
        </p:blipFill>
        <p:spPr>
          <a:xfrm>
            <a:off x="1562100" y="1409700"/>
            <a:ext cx="90678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753929-5BB6-4CC7-AB47-F1D2C3BF9804}"/>
              </a:ext>
            </a:extLst>
          </p:cNvPr>
          <p:cNvSpPr/>
          <p:nvPr/>
        </p:nvSpPr>
        <p:spPr>
          <a:xfrm>
            <a:off x="7656394" y="2688609"/>
            <a:ext cx="2973506" cy="386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112793-42B9-4E49-A0D7-08DA006973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" y="763442"/>
            <a:ext cx="9067800" cy="6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4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91B10-2A11-4FF6-B4C9-0736792C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INCREASED RELIANCE ON CAR OWNERSHIP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2F4D65-DF13-483C-9495-A71C437E3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Source: Sentiment Tracker 2021 &amp;  </a:t>
            </a:r>
            <a:r>
              <a:rPr lang="en-GB" dirty="0" err="1">
                <a:cs typeface="Arial"/>
              </a:rPr>
              <a:t>WhatCar</a:t>
            </a:r>
            <a:r>
              <a:rPr lang="en-GB" dirty="0">
                <a:cs typeface="Arial"/>
              </a:rPr>
              <a:t> Report</a:t>
            </a:r>
            <a:endParaRPr lang="en-GB" dirty="0"/>
          </a:p>
          <a:p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xmlns="" id="{00CA40F8-FA98-4800-BA02-BE47445769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11229" y="1628775"/>
          <a:ext cx="8085446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1D18C9-F398-4B79-A3FF-FC436854FE51}"/>
              </a:ext>
            </a:extLst>
          </p:cNvPr>
          <p:cNvSpPr txBox="1">
            <a:spLocks/>
          </p:cNvSpPr>
          <p:nvPr/>
        </p:nvSpPr>
        <p:spPr>
          <a:xfrm>
            <a:off x="695325" y="2688206"/>
            <a:ext cx="2715903" cy="2561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8000" b="1" kern="0" spc="-150" dirty="0">
                <a:solidFill>
                  <a:srgbClr val="00335B"/>
                </a:solidFill>
                <a:cs typeface="Arial"/>
              </a:rPr>
              <a:t>86%</a:t>
            </a:r>
            <a:endParaRPr lang="en-US" sz="8000" b="1" kern="0" spc="-150" dirty="0">
              <a:solidFill>
                <a:srgbClr val="00335B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 panose="020B0604020202020204" pitchFamily="34" charset="0"/>
              </a:rPr>
              <a:t>say they could not support their current lifestyle without a car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9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D4D4F-0F38-4774-A7C4-093473BD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INCREASED CAR BRAND CONSIDERATION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546BF5-2A81-441F-90E2-F73CDBE82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Brand Index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E867F677-7423-4770-8BEA-BDC729B0FAA2}"/>
              </a:ext>
            </a:extLst>
          </p:cNvPr>
          <p:cNvSpPr txBox="1">
            <a:spLocks/>
          </p:cNvSpPr>
          <p:nvPr/>
        </p:nvSpPr>
        <p:spPr>
          <a:xfrm>
            <a:off x="695327" y="1628775"/>
            <a:ext cx="3698034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+11%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/>
              </a:rPr>
              <a:t>increase in Car brand consideration 2021 vs 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+40%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/>
              </a:rPr>
              <a:t>surge in Car brand consideration post 1</a:t>
            </a:r>
            <a:r>
              <a:rPr lang="en-US" kern="0" spc="600" baseline="30000" dirty="0">
                <a:solidFill>
                  <a:srgbClr val="1C1C1C"/>
                </a:solidFill>
                <a:cs typeface="Arial"/>
              </a:rPr>
              <a:t>st</a:t>
            </a:r>
            <a:r>
              <a:rPr lang="en-US" kern="0" spc="600" dirty="0">
                <a:solidFill>
                  <a:srgbClr val="1C1C1C"/>
                </a:solidFill>
                <a:cs typeface="Arial"/>
              </a:rPr>
              <a:t> lockdown vs same period in 2019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B02DEF-3719-4A3B-B19C-AA1F2CCCA99F}"/>
              </a:ext>
            </a:extLst>
          </p:cNvPr>
          <p:cNvGrpSpPr/>
          <p:nvPr/>
        </p:nvGrpSpPr>
        <p:grpSpPr>
          <a:xfrm>
            <a:off x="6095999" y="2162997"/>
            <a:ext cx="5400674" cy="3611505"/>
            <a:chOff x="6369975" y="2135335"/>
            <a:chExt cx="4911047" cy="361150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1A8A722-C57C-461A-9D1C-F07978335F8B}"/>
                </a:ext>
              </a:extLst>
            </p:cNvPr>
            <p:cNvSpPr/>
            <p:nvPr/>
          </p:nvSpPr>
          <p:spPr>
            <a:xfrm>
              <a:off x="6369975" y="2135335"/>
              <a:ext cx="4911047" cy="953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en-US" sz="2400" b="1" kern="0" spc="300" dirty="0">
                  <a:solidFill>
                    <a:srgbClr val="FFFFFF"/>
                  </a:solidFill>
                  <a:ea typeface="Courier New" charset="0"/>
                  <a:cs typeface="Arial" panose="020B0604020202020204" pitchFamily="34" charset="0"/>
                  <a:sym typeface="Arial Bold" charset="0"/>
                </a:rPr>
                <a:t>AWARENESS</a:t>
              </a:r>
              <a:endParaRPr lang="en-US" sz="24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249B887-7A86-42B3-BDEC-9E969AFB7416}"/>
                </a:ext>
              </a:extLst>
            </p:cNvPr>
            <p:cNvSpPr/>
            <p:nvPr/>
          </p:nvSpPr>
          <p:spPr>
            <a:xfrm>
              <a:off x="6709021" y="3463583"/>
              <a:ext cx="4232952" cy="9498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en-US" sz="2400" b="1" kern="0" spc="300" dirty="0">
                  <a:solidFill>
                    <a:srgbClr val="FFFFFF"/>
                  </a:solidFill>
                  <a:ea typeface="Courier New" charset="0"/>
                  <a:cs typeface="Arial" panose="020B0604020202020204" pitchFamily="34" charset="0"/>
                  <a:sym typeface="Arial Bold" charset="0"/>
                </a:rPr>
                <a:t>CONSIDERATION</a:t>
              </a:r>
              <a:endParaRPr lang="en-US" sz="24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BB5621C-D4CC-4C8D-8BB4-D4B372F7B11B}"/>
                </a:ext>
              </a:extLst>
            </p:cNvPr>
            <p:cNvSpPr/>
            <p:nvPr/>
          </p:nvSpPr>
          <p:spPr>
            <a:xfrm>
              <a:off x="7001837" y="4787866"/>
              <a:ext cx="3647323" cy="9589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en-US" sz="2400" b="1" kern="0" spc="300" dirty="0">
                  <a:solidFill>
                    <a:srgbClr val="FFFFFF"/>
                  </a:solidFill>
                  <a:ea typeface="Courier New" charset="0"/>
                  <a:cs typeface="Arial" panose="020B0604020202020204" pitchFamily="34" charset="0"/>
                  <a:sym typeface="Arial Bold" charset="0"/>
                </a:rPr>
                <a:t>ACTIVATION</a:t>
              </a:r>
              <a:endParaRPr lang="en-US" sz="24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64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A900A4-EDB9-43D2-B69F-6DE1CDBE02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"/>
          <a:stretch/>
        </p:blipFill>
        <p:spPr>
          <a:xfrm>
            <a:off x="6096000" y="-4417"/>
            <a:ext cx="6095999" cy="6862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GB" dirty="0"/>
              <a:t>BUOYANT MOTORS </a:t>
            </a:r>
            <a:br>
              <a:rPr lang="en-GB" dirty="0"/>
            </a:br>
            <a:r>
              <a:rPr lang="en-GB" dirty="0"/>
              <a:t>AD-MARKET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£660M</a:t>
            </a:r>
            <a:endParaRPr lang="en-US" sz="4000" b="1" kern="0" spc="-150" dirty="0">
              <a:solidFill>
                <a:srgbClr val="003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advertising spend within motors sector 2021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+30%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cs typeface="Arial"/>
              </a:rPr>
              <a:t>2021 FC vs 2020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10p in every £1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cs typeface="Arial"/>
              </a:rPr>
              <a:t>of motors ad-spend will be spent in OOH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>
                <a:cs typeface="Arial"/>
              </a:rPr>
              <a:t>Source: WARC Nov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34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77E414-CD28-4345-9058-2B1B8418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CONSUMERS WANT TO KNOW MORE - NOW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088C2D1C-29B6-4EFA-B445-DAF34CF3D6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29099" y="1628775"/>
          <a:ext cx="726757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431F44-0E09-453B-8C17-1EC9FDEAC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Source: Sentiment Tracker 2021</a:t>
            </a:r>
            <a:endParaRPr lang="en-GB" dirty="0"/>
          </a:p>
          <a:p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11957C5-3BF4-473F-AB3C-FA06B34AD088}"/>
              </a:ext>
            </a:extLst>
          </p:cNvPr>
          <p:cNvCxnSpPr>
            <a:cxnSpLocks/>
          </p:cNvCxnSpPr>
          <p:nvPr/>
        </p:nvCxnSpPr>
        <p:spPr>
          <a:xfrm>
            <a:off x="4514850" y="4011347"/>
            <a:ext cx="686033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3C17CDCA-83BE-4DD8-A94B-ABADA04B8F2C}"/>
              </a:ext>
            </a:extLst>
          </p:cNvPr>
          <p:cNvSpPr txBox="1">
            <a:spLocks/>
          </p:cNvSpPr>
          <p:nvPr/>
        </p:nvSpPr>
        <p:spPr>
          <a:xfrm>
            <a:off x="695327" y="1628775"/>
            <a:ext cx="3698034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sz="4000" b="1" kern="0" spc="-150" dirty="0">
              <a:solidFill>
                <a:srgbClr val="00335B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sz="4000" b="1" kern="0" spc="-150" dirty="0">
              <a:solidFill>
                <a:srgbClr val="00335B"/>
              </a:solidFill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Over 1 in 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/>
              </a:rPr>
              <a:t>want to know more or the same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DD4C374-37AF-490A-BBC7-F20B06FF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MOTORS BRAND TRACKER</a:t>
            </a:r>
            <a:br>
              <a:rPr lang="en-GB" dirty="0"/>
            </a:br>
            <a:r>
              <a:rPr lang="en-GB" sz="2200" b="0" dirty="0">
                <a:solidFill>
                  <a:schemeClr val="accent6"/>
                </a:solidFill>
              </a:rPr>
              <a:t>DIGITAL LARGE FORMAT</a:t>
            </a:r>
            <a:endParaRPr lang="en-GB" b="0" dirty="0">
              <a:solidFill>
                <a:schemeClr val="accent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3C68B8-DFD9-44F3-A601-71F3E2C9B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Brand Tracker 2020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1174FEA-6F39-45DF-A9BB-818B845D9C92}"/>
              </a:ext>
            </a:extLst>
          </p:cNvPr>
          <p:cNvGrpSpPr/>
          <p:nvPr/>
        </p:nvGrpSpPr>
        <p:grpSpPr>
          <a:xfrm>
            <a:off x="695324" y="2477360"/>
            <a:ext cx="5221289" cy="2230069"/>
            <a:chOff x="855746" y="2116972"/>
            <a:chExt cx="4149391" cy="17545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0E2EAA1-3CB4-44C3-9673-CFAAB301DD68}"/>
                </a:ext>
              </a:extLst>
            </p:cNvPr>
            <p:cNvSpPr/>
            <p:nvPr/>
          </p:nvSpPr>
          <p:spPr>
            <a:xfrm>
              <a:off x="855746" y="2116972"/>
              <a:ext cx="4149391" cy="49730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b="1" spc="300" dirty="0">
                  <a:solidFill>
                    <a:srgbClr val="FFFFFF"/>
                  </a:solidFill>
                </a:rPr>
                <a:t>AWARENESS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6A9B1D5-143D-43A9-BEE2-E639C8AFFD3F}"/>
                </a:ext>
              </a:extLst>
            </p:cNvPr>
            <p:cNvSpPr/>
            <p:nvPr/>
          </p:nvSpPr>
          <p:spPr>
            <a:xfrm>
              <a:off x="1406441" y="3374218"/>
              <a:ext cx="3048000" cy="49730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b="1" spc="300" dirty="0">
                  <a:solidFill>
                    <a:srgbClr val="FFFFFF"/>
                  </a:solidFill>
                </a:rPr>
                <a:t>CONSIDERATION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4A0592-D390-41E3-A881-72259FC5F601}"/>
              </a:ext>
            </a:extLst>
          </p:cNvPr>
          <p:cNvSpPr txBox="1"/>
          <p:nvPr/>
        </p:nvSpPr>
        <p:spPr>
          <a:xfrm>
            <a:off x="2615096" y="3247883"/>
            <a:ext cx="138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3600" b="1" dirty="0">
                <a:solidFill>
                  <a:srgbClr val="00335B"/>
                </a:solidFill>
              </a:rPr>
              <a:t>+9%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47A500-0518-4450-B4D0-DED287FB9AAF}"/>
              </a:ext>
            </a:extLst>
          </p:cNvPr>
          <p:cNvSpPr txBox="1"/>
          <p:nvPr/>
        </p:nvSpPr>
        <p:spPr>
          <a:xfrm>
            <a:off x="2692557" y="4845867"/>
            <a:ext cx="1226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rgbClr val="00335B"/>
                </a:solidFill>
              </a:rPr>
              <a:t>+2%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79D47EF1-BC5B-4B63-963D-BCB584F56E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xmlns="" id="{07A8A20D-A8F7-4662-AA6F-D29D6EE0E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58566"/>
      </p:ext>
    </p:extLst>
  </p:cSld>
  <p:clrMapOvr>
    <a:masterClrMapping/>
  </p:clrMapOvr>
</p:sld>
</file>

<file path=ppt/theme/theme1.xml><?xml version="1.0" encoding="utf-8"?>
<a:theme xmlns:a="http://schemas.openxmlformats.org/drawingml/2006/main" name="1_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279</Words>
  <Application>Microsoft Office PowerPoint</Application>
  <PresentationFormat>Widescreen</PresentationFormat>
  <Paragraphs>71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Bold</vt:lpstr>
      <vt:lpstr>Calibri</vt:lpstr>
      <vt:lpstr>Courier New</vt:lpstr>
      <vt:lpstr>1_JCDecaux_Theme_2018</vt:lpstr>
      <vt:lpstr>JCDecaux_Theme_2018</vt:lpstr>
      <vt:lpstr>SPRING IN OUR STEP  AUTOMOTIVE FOCUS</vt:lpstr>
      <vt:lpstr>MOTORS FOR THE MASSES</vt:lpstr>
      <vt:lpstr>TIME FOR A TEST DRIVE</vt:lpstr>
      <vt:lpstr>PowerPoint Presentation</vt:lpstr>
      <vt:lpstr>INCREASED RELIANCE ON CAR OWNERSHIP</vt:lpstr>
      <vt:lpstr>INCREASED CAR BRAND CONSIDERATION</vt:lpstr>
      <vt:lpstr>BUOYANT MOTORS  AD-MARKET</vt:lpstr>
      <vt:lpstr>CONSUMERS WANT TO KNOW MORE - NOW</vt:lpstr>
      <vt:lpstr>MOTORS BRAND TRACKER DIGITAL LARGE FORMAT</vt:lpstr>
      <vt:lpstr>OUT-OF-HOME SPRINGS BACK ROADSIDE AUDIENCE PREDICTION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IN OUR STEP  AUTOMOTIVE FOCUS</dc:title>
  <dc:creator>Hensey, Sinead</dc:creator>
  <cp:lastModifiedBy>Hensey, Sinead</cp:lastModifiedBy>
  <cp:revision>2</cp:revision>
  <dcterms:created xsi:type="dcterms:W3CDTF">2021-02-03T15:00:31Z</dcterms:created>
  <dcterms:modified xsi:type="dcterms:W3CDTF">2021-02-03T15:06:14Z</dcterms:modified>
</cp:coreProperties>
</file>