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 varScale="1">
        <p:scale>
          <a:sx n="93" d="100"/>
          <a:sy n="93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adults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Holiday</c:v>
                </c:pt>
                <c:pt idx="1">
                  <c:v>Rainy day</c:v>
                </c:pt>
                <c:pt idx="2">
                  <c:v>Property </c:v>
                </c:pt>
                <c:pt idx="3">
                  <c:v>Home improvements </c:v>
                </c:pt>
                <c:pt idx="4">
                  <c:v>New car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0.33</c:v>
                </c:pt>
                <c:pt idx="1">
                  <c:v>0.28999999999999998</c:v>
                </c:pt>
                <c:pt idx="2">
                  <c:v>0.2</c:v>
                </c:pt>
                <c:pt idx="3">
                  <c:v>0.12</c:v>
                </c:pt>
                <c:pt idx="4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BEF-43C7-BB48-6478087F42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London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Holiday</c:v>
                </c:pt>
                <c:pt idx="1">
                  <c:v>Rainy day</c:v>
                </c:pt>
                <c:pt idx="2">
                  <c:v>Property </c:v>
                </c:pt>
                <c:pt idx="3">
                  <c:v>Home improvements </c:v>
                </c:pt>
                <c:pt idx="4">
                  <c:v>New car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0.31</c:v>
                </c:pt>
                <c:pt idx="1">
                  <c:v>0.31</c:v>
                </c:pt>
                <c:pt idx="2">
                  <c:v>0.28000000000000003</c:v>
                </c:pt>
                <c:pt idx="3">
                  <c:v>0.09</c:v>
                </c:pt>
                <c:pt idx="4">
                  <c:v>0.11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BEF-43C7-BB48-6478087F42C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18-34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Holiday</c:v>
                </c:pt>
                <c:pt idx="1">
                  <c:v>Rainy day</c:v>
                </c:pt>
                <c:pt idx="2">
                  <c:v>Property </c:v>
                </c:pt>
                <c:pt idx="3">
                  <c:v>Home improvements </c:v>
                </c:pt>
                <c:pt idx="4">
                  <c:v>New car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0.39</c:v>
                </c:pt>
                <c:pt idx="1">
                  <c:v>0.3</c:v>
                </c:pt>
                <c:pt idx="2">
                  <c:v>0.39</c:v>
                </c:pt>
                <c:pt idx="3">
                  <c:v>0.11</c:v>
                </c:pt>
                <c:pt idx="4">
                  <c:v>0.14000000000000001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BEF-43C7-BB48-6478087F42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5208168"/>
        <c:axId val="415207776"/>
      </c:barChart>
      <c:catAx>
        <c:axId val="415208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207776"/>
        <c:crosses val="autoZero"/>
        <c:auto val="1"/>
        <c:lblAlgn val="ctr"/>
        <c:lblOffset val="100"/>
        <c:noMultiLvlLbl val="0"/>
      </c:catAx>
      <c:valAx>
        <c:axId val="415207776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208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22nd March</c:v>
                </c:pt>
                <c:pt idx="1">
                  <c:v>5th April</c:v>
                </c:pt>
                <c:pt idx="2">
                  <c:v>19th April</c:v>
                </c:pt>
                <c:pt idx="3">
                  <c:v>3rd May</c:v>
                </c:pt>
                <c:pt idx="4">
                  <c:v>17th May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0.25</c:v>
                </c:pt>
                <c:pt idx="1">
                  <c:v>0.3</c:v>
                </c:pt>
                <c:pt idx="2">
                  <c:v>0.35</c:v>
                </c:pt>
                <c:pt idx="3">
                  <c:v>0.35</c:v>
                </c:pt>
                <c:pt idx="4">
                  <c:v>0.4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235-4DB2-9483-5BE61993B6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6569448"/>
        <c:axId val="406567880"/>
      </c:lineChart>
      <c:catAx>
        <c:axId val="406569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567880"/>
        <c:crosses val="autoZero"/>
        <c:auto val="1"/>
        <c:lblAlgn val="ctr"/>
        <c:lblOffset val="100"/>
        <c:noMultiLvlLbl val="0"/>
      </c:catAx>
      <c:valAx>
        <c:axId val="406567880"/>
        <c:scaling>
          <c:orientation val="minMax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569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F61B4-C6E4-4EC8-AD03-87B20494D345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AE402-E997-40B1-924A-EFCE903C3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44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With £38billion</a:t>
            </a:r>
            <a:r>
              <a:rPr lang="en-GB" baseline="0" dirty="0"/>
              <a:t> in lockdown savings across the UK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7BFB8-06A0-414D-A1BE-5E7FC0138824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9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Reference environments </a:t>
            </a:r>
          </a:p>
          <a:p>
            <a:r>
              <a:rPr lang="en-GB" dirty="0"/>
              <a:t>London &amp; Malls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461441-09E5-4360-8BF9-D9C92F2FBE95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073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7BFB8-06A0-414D-A1BE-5E7FC0138824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64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¾ of UK adults have some form of personal investment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With £38billion</a:t>
            </a:r>
            <a:r>
              <a:rPr lang="en-GB" baseline="0" dirty="0"/>
              <a:t> in lockdown savings across the UK</a:t>
            </a:r>
            <a:endParaRPr lang="en-GB" dirty="0"/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TradeStation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Best Trading Platform.</a:t>
            </a:r>
          </a:p>
          <a:p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Coinbase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Best Crypto Exchange.</a:t>
            </a:r>
          </a:p>
          <a:p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eToro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Low Fees.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Kraken - Maker-Taker Fee Schedule.</a:t>
            </a:r>
          </a:p>
          <a:p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Bittrex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Most Altcoins.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Gemini - Offers Gemini Dollar.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Robinhood - Best Mobile App.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461441-09E5-4360-8BF9-D9C92F2FBE95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14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35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2149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141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61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2444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4651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7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Title_With_Text_And_Imag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889250"/>
            <a:ext cx="12191999" cy="39687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07949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00722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6130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5940427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404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37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6024" y="620181"/>
            <a:ext cx="7740651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6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72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9180514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9180513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61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7739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2340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9239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618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1503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36924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42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06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2503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Impact_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60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68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32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39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6040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.Image_With_Imp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63574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16725" y="2117741"/>
            <a:ext cx="4679950" cy="4167931"/>
          </a:xfrm>
        </p:spPr>
        <p:txBody>
          <a:bodyPr>
            <a:noAutofit/>
          </a:bodyPr>
          <a:lstStyle>
            <a:lvl1pPr>
              <a:lnSpc>
                <a:spcPct val="88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8701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.Image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17063" y="5815872"/>
            <a:ext cx="2339975" cy="66614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789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.Text_With_Image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628775"/>
            <a:ext cx="4860925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628775"/>
            <a:ext cx="3421062" cy="50403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796337" y="3789363"/>
            <a:ext cx="3240087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628775"/>
            <a:ext cx="3240087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10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.Image_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88913"/>
            <a:ext cx="4860925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88913"/>
            <a:ext cx="3421062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789363"/>
            <a:ext cx="6840536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88913"/>
            <a:ext cx="3240087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49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.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1"/>
            <a:ext cx="4321175" cy="287972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5" y="549276"/>
            <a:ext cx="4325524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549276"/>
            <a:ext cx="3421062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429000"/>
            <a:ext cx="6300786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6"/>
            <a:ext cx="2700337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326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.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0"/>
            <a:ext cx="540067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5940425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7" y="3429001"/>
            <a:ext cx="5221287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9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.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608388"/>
            <a:ext cx="4321175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3240089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588" y="3608389"/>
            <a:ext cx="3240086" cy="270033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6"/>
            <a:ext cx="2519362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5888" y="3608388"/>
            <a:ext cx="2879725" cy="270033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98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75011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.Image_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789362"/>
            <a:ext cx="2339975" cy="251936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5"/>
            <a:ext cx="3240089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37338" y="3789363"/>
            <a:ext cx="4859335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975726" y="549275"/>
            <a:ext cx="2520950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5"/>
            <a:ext cx="4679950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216276" y="3789362"/>
            <a:ext cx="3240087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541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.Image_Galler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549276"/>
            <a:ext cx="3600450" cy="57594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3789363"/>
            <a:ext cx="3421060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5"/>
            <a:ext cx="2700338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475162" y="549275"/>
            <a:ext cx="4141787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75163" y="3789362"/>
            <a:ext cx="3421062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295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.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474547"/>
            <a:ext cx="10801350" cy="531795"/>
          </a:xfrm>
        </p:spPr>
        <p:txBody>
          <a:bodyPr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425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1080134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72702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796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.Title_With_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5400675" cy="1800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608388"/>
            <a:ext cx="2700338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4" y="3608388"/>
            <a:ext cx="2520951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196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.Title_With_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628774"/>
            <a:ext cx="5016500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90" y="1628775"/>
            <a:ext cx="3600448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95887" y="3789362"/>
            <a:ext cx="3600451" cy="30686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5" y="1628775"/>
            <a:ext cx="3216276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100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.Title_With_Full_Bleed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1999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119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.Title_With_Two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1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.Title_With_Three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5775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5613" y="5768975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3808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855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0961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.Title_With_Two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95325" y="5769769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8" y="5768975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08636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.Title_With_Two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963" y="1628774"/>
            <a:ext cx="5581650" cy="48609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4"/>
            <a:ext cx="5581651" cy="48609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622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47132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191369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34760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7723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95663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9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1435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395663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275388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15670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9156700" y="577723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59691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.Title_With_Five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963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674938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75975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01491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16987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9699012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699012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7358244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7357999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718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.Title_With_Eight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515938" y="344508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3395663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75389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435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95663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275388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915670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156700" y="344508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515938" y="5971338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3395663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5389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51435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3395663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275388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5670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9156700" y="5971338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05189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34963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334963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8075611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8075611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4205284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4205284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00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63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.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5575" y="1628774"/>
            <a:ext cx="11880849" cy="50403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522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.Image_With_Titl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666004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83369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.Full_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060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.Full_Scr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990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615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.Title_Slide_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ople walking on a city street&#10;&#10;Description automatically generated">
            <a:extLst>
              <a:ext uri="{FF2B5EF4-FFF2-40B4-BE49-F238E27FC236}">
                <a16:creationId xmlns:a16="http://schemas.microsoft.com/office/drawing/2014/main" xmlns="" id="{E60AD611-6605-E54E-969A-E02D67A3C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1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2081" r="27894" b="17146"/>
          <a:stretch/>
        </p:blipFill>
        <p:spPr>
          <a:xfrm>
            <a:off x="0" y="-192505"/>
            <a:ext cx="12192001" cy="7050505"/>
          </a:xfrm>
          <a:prstGeom prst="rect">
            <a:avLst/>
          </a:prstGeom>
          <a:blipFill dpi="0"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C4CDBBD-1E81-504A-A2BE-B411A5750D2F}"/>
              </a:ext>
            </a:extLst>
          </p:cNvPr>
          <p:cNvSpPr/>
          <p:nvPr userDrawn="1"/>
        </p:nvSpPr>
        <p:spPr>
          <a:xfrm>
            <a:off x="0" y="-192504"/>
            <a:ext cx="12192000" cy="7050504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053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.Title_Slide_Rever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544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Title_Slide_Rever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340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570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.Title_Slide_Rever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16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05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JCDecaux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31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5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 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405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294967295" orient="horz" pos="2160">
          <p15:clr>
            <a:srgbClr val="F26B43"/>
          </p15:clr>
        </p15:guide>
        <p15:guide id="4294967295" pos="3840">
          <p15:clr>
            <a:srgbClr val="F26B43"/>
          </p15:clr>
        </p15:guide>
        <p15:guide id="4294967295" pos="3613">
          <p15:clr>
            <a:srgbClr val="F26B43"/>
          </p15:clr>
        </p15:guide>
        <p15:guide id="4294967295" pos="3386">
          <p15:clr>
            <a:srgbClr val="F26B43"/>
          </p15:clr>
        </p15:guide>
        <p15:guide id="4294967295" pos="3160">
          <p15:clr>
            <a:srgbClr val="F26B43"/>
          </p15:clr>
        </p15:guide>
        <p15:guide id="4294967295" pos="2933">
          <p15:clr>
            <a:srgbClr val="F26B43"/>
          </p15:clr>
        </p15:guide>
        <p15:guide id="4294967295" pos="2706">
          <p15:clr>
            <a:srgbClr val="F26B43"/>
          </p15:clr>
        </p15:guide>
        <p15:guide id="4294967295" pos="2479">
          <p15:clr>
            <a:srgbClr val="F26B43"/>
          </p15:clr>
        </p15:guide>
        <p15:guide id="4294967295" pos="2252">
          <p15:clr>
            <a:srgbClr val="F26B43"/>
          </p15:clr>
        </p15:guide>
        <p15:guide id="4294967295" pos="2026">
          <p15:clr>
            <a:srgbClr val="F26B43"/>
          </p15:clr>
        </p15:guide>
        <p15:guide id="4294967295" pos="1799">
          <p15:clr>
            <a:srgbClr val="F26B43"/>
          </p15:clr>
        </p15:guide>
        <p15:guide id="4294967295" pos="1572">
          <p15:clr>
            <a:srgbClr val="F26B43"/>
          </p15:clr>
        </p15:guide>
        <p15:guide id="4294967295" pos="1345">
          <p15:clr>
            <a:srgbClr val="F26B43"/>
          </p15:clr>
        </p15:guide>
        <p15:guide id="4294967295" pos="1118">
          <p15:clr>
            <a:srgbClr val="F26B43"/>
          </p15:clr>
        </p15:guide>
        <p15:guide id="4294967295" pos="892">
          <p15:clr>
            <a:srgbClr val="F26B43"/>
          </p15:clr>
        </p15:guide>
        <p15:guide id="4294967295" pos="665">
          <p15:clr>
            <a:srgbClr val="F26B43"/>
          </p15:clr>
        </p15:guide>
        <p15:guide id="4294967295" pos="438">
          <p15:clr>
            <a:srgbClr val="F26B43"/>
          </p15:clr>
        </p15:guide>
        <p15:guide id="4294967295" pos="211">
          <p15:clr>
            <a:srgbClr val="F26B43"/>
          </p15:clr>
        </p15:guide>
        <p15:guide id="4294967295" pos="4067">
          <p15:clr>
            <a:srgbClr val="F26B43"/>
          </p15:clr>
        </p15:guide>
        <p15:guide id="4294967295" pos="4294">
          <p15:clr>
            <a:srgbClr val="F26B43"/>
          </p15:clr>
        </p15:guide>
        <p15:guide id="4294967295" pos="4520">
          <p15:clr>
            <a:srgbClr val="F26B43"/>
          </p15:clr>
        </p15:guide>
        <p15:guide id="4294967295" pos="4747">
          <p15:clr>
            <a:srgbClr val="F26B43"/>
          </p15:clr>
        </p15:guide>
        <p15:guide id="4294967295" pos="4974">
          <p15:clr>
            <a:srgbClr val="F26B43"/>
          </p15:clr>
        </p15:guide>
        <p15:guide id="4294967295" pos="5201">
          <p15:clr>
            <a:srgbClr val="F26B43"/>
          </p15:clr>
        </p15:guide>
        <p15:guide id="4294967295" pos="5428">
          <p15:clr>
            <a:srgbClr val="F26B43"/>
          </p15:clr>
        </p15:guide>
        <p15:guide id="4294967295" pos="5654">
          <p15:clr>
            <a:srgbClr val="F26B43"/>
          </p15:clr>
        </p15:guide>
        <p15:guide id="4294967295" pos="5881">
          <p15:clr>
            <a:srgbClr val="F26B43"/>
          </p15:clr>
        </p15:guide>
        <p15:guide id="4294967295" pos="6108">
          <p15:clr>
            <a:srgbClr val="F26B43"/>
          </p15:clr>
        </p15:guide>
        <p15:guide id="4294967295" pos="6335">
          <p15:clr>
            <a:srgbClr val="F26B43"/>
          </p15:clr>
        </p15:guide>
        <p15:guide id="4294967295" pos="6562">
          <p15:clr>
            <a:srgbClr val="F26B43"/>
          </p15:clr>
        </p15:guide>
        <p15:guide id="4294967295" pos="6788">
          <p15:clr>
            <a:srgbClr val="F26B43"/>
          </p15:clr>
        </p15:guide>
        <p15:guide id="4294967295" pos="7015">
          <p15:clr>
            <a:srgbClr val="F26B43"/>
          </p15:clr>
        </p15:guide>
        <p15:guide id="4294967295" pos="7242">
          <p15:clr>
            <a:srgbClr val="F26B43"/>
          </p15:clr>
        </p15:guide>
        <p15:guide id="4294967295" pos="7469">
          <p15:clr>
            <a:srgbClr val="F26B43"/>
          </p15:clr>
        </p15:guide>
        <p15:guide id="4294967295" pos="7680">
          <p15:clr>
            <a:srgbClr val="F26B43"/>
          </p15:clr>
        </p15:guide>
        <p15:guide id="4294967295">
          <p15:clr>
            <a:srgbClr val="F26B43"/>
          </p15:clr>
        </p15:guide>
        <p15:guide id="4294967295" orient="horz" pos="1933">
          <p15:clr>
            <a:srgbClr val="F26B43"/>
          </p15:clr>
        </p15:guide>
        <p15:guide id="4294967295" orient="horz" pos="1706">
          <p15:clr>
            <a:srgbClr val="F26B43"/>
          </p15:clr>
        </p15:guide>
        <p15:guide id="4294967295" orient="horz" pos="1480">
          <p15:clr>
            <a:srgbClr val="F26B43"/>
          </p15:clr>
        </p15:guide>
        <p15:guide id="4294967295" orient="horz" pos="1253">
          <p15:clr>
            <a:srgbClr val="F26B43"/>
          </p15:clr>
        </p15:guide>
        <p15:guide id="4294967295" orient="horz" pos="1026">
          <p15:clr>
            <a:srgbClr val="F26B43"/>
          </p15:clr>
        </p15:guide>
        <p15:guide id="4294967295" orient="horz" pos="799">
          <p15:clr>
            <a:srgbClr val="F26B43"/>
          </p15:clr>
        </p15:guide>
        <p15:guide id="4294967295" orient="horz" pos="572">
          <p15:clr>
            <a:srgbClr val="F26B43"/>
          </p15:clr>
        </p15:guide>
        <p15:guide id="4294967295" orient="horz" pos="346">
          <p15:clr>
            <a:srgbClr val="F26B43"/>
          </p15:clr>
        </p15:guide>
        <p15:guide id="4294967295" orient="horz" pos="119">
          <p15:clr>
            <a:srgbClr val="F26B43"/>
          </p15:clr>
        </p15:guide>
        <p15:guide id="4294967295" orient="horz">
          <p15:clr>
            <a:srgbClr val="F26B43"/>
          </p15:clr>
        </p15:guide>
        <p15:guide id="4294967295" orient="horz" pos="4320">
          <p15:clr>
            <a:srgbClr val="F26B43"/>
          </p15:clr>
        </p15:guide>
        <p15:guide id="4294967295" orient="horz" pos="2387">
          <p15:clr>
            <a:srgbClr val="F26B43"/>
          </p15:clr>
        </p15:guide>
        <p15:guide id="4294967295" orient="horz" pos="2614">
          <p15:clr>
            <a:srgbClr val="F26B43"/>
          </p15:clr>
        </p15:guide>
        <p15:guide id="4294967295" orient="horz" pos="2840">
          <p15:clr>
            <a:srgbClr val="F26B43"/>
          </p15:clr>
        </p15:guide>
        <p15:guide id="4294967295" orient="horz" pos="3067">
          <p15:clr>
            <a:srgbClr val="F26B43"/>
          </p15:clr>
        </p15:guide>
        <p15:guide id="4294967295" orient="horz" pos="3294">
          <p15:clr>
            <a:srgbClr val="F26B43"/>
          </p15:clr>
        </p15:guide>
        <p15:guide id="4294967295" orient="horz" pos="3521">
          <p15:clr>
            <a:srgbClr val="F26B43"/>
          </p15:clr>
        </p15:guide>
        <p15:guide id="4294967295" orient="horz" pos="3748">
          <p15:clr>
            <a:srgbClr val="F26B43"/>
          </p15:clr>
        </p15:guide>
        <p15:guide id="4294967295" orient="horz" pos="3974">
          <p15:clr>
            <a:srgbClr val="F26B43"/>
          </p15:clr>
        </p15:guide>
        <p15:guide id="4294967295" orient="horz" pos="4201">
          <p15:clr>
            <a:srgbClr val="F26B43"/>
          </p15:clr>
        </p15:guide>
        <p15:guide id="4294967295" pos="3500">
          <p15:clr>
            <a:srgbClr val="F26B43"/>
          </p15:clr>
        </p15:guide>
        <p15:guide id="4294967295" pos="3953">
          <p15:clr>
            <a:srgbClr val="F26B43"/>
          </p15:clr>
        </p15:guide>
        <p15:guide id="4294967295" pos="3727">
          <p15:clr>
            <a:srgbClr val="F26B43"/>
          </p15:clr>
        </p15:guide>
        <p15:guide id="4294967295" pos="4180">
          <p15:clr>
            <a:srgbClr val="F26B43"/>
          </p15:clr>
        </p15:guide>
        <p15:guide id="4294967295" orient="horz" pos="2047">
          <p15:clr>
            <a:srgbClr val="F26B43"/>
          </p15:clr>
        </p15:guide>
        <p15:guide id="4294967295" orient="horz" pos="2273">
          <p15:clr>
            <a:srgbClr val="F26B43"/>
          </p15:clr>
        </p15:guide>
        <p15:guide id="4294967295" pos="98">
          <p15:clr>
            <a:srgbClr val="F26B43"/>
          </p15:clr>
        </p15:guide>
        <p15:guide id="4294967295" pos="7582">
          <p15:clr>
            <a:srgbClr val="F26B43"/>
          </p15:clr>
        </p15:guide>
        <p15:guide id="4294967295" orient="horz" pos="4088">
          <p15:clr>
            <a:srgbClr val="F26B43"/>
          </p15:clr>
        </p15:guide>
        <p15:guide id="4294967295" orient="horz" pos="1820">
          <p15:clr>
            <a:srgbClr val="F26B43"/>
          </p15:clr>
        </p15:guide>
        <p15:guide id="4294967295" pos="5541">
          <p15:clr>
            <a:srgbClr val="F26B43"/>
          </p15:clr>
        </p15:guide>
        <p15:guide id="4294967295" pos="3273">
          <p15:clr>
            <a:srgbClr val="F26B43"/>
          </p15:clr>
        </p15:guide>
        <p15:guide id="4294967295" pos="6221">
          <p15:clr>
            <a:srgbClr val="F26B43"/>
          </p15:clr>
        </p15:guide>
        <p15:guide id="4294967295" pos="5995">
          <p15:clr>
            <a:srgbClr val="F26B43"/>
          </p15:clr>
        </p15:guide>
        <p15:guide id="4294967295" pos="2593">
          <p15:clr>
            <a:srgbClr val="F26B43"/>
          </p15:clr>
        </p15:guide>
        <p15:guide id="4294967295" pos="5087">
          <p15:clr>
            <a:srgbClr val="F26B43"/>
          </p15:clr>
        </p15:guide>
        <p15:guide id="4294967295" pos="325">
          <p15:clr>
            <a:srgbClr val="F26B43"/>
          </p15:clr>
        </p15:guide>
        <p15:guide id="4294967295" pos="7355">
          <p15:clr>
            <a:srgbClr val="F26B43"/>
          </p15:clr>
        </p15:guide>
        <p15:guide id="4294967295" pos="2139">
          <p15:clr>
            <a:srgbClr val="F26B43"/>
          </p15:clr>
        </p15:guide>
        <p15:guide id="4294967295" pos="1912">
          <p15:clr>
            <a:srgbClr val="F26B43"/>
          </p15:clr>
        </p15:guide>
        <p15:guide id="4294967295" pos="2366">
          <p15:clr>
            <a:srgbClr val="F26B43"/>
          </p15:clr>
        </p15:guide>
        <p15:guide id="4294967295" pos="5768">
          <p15:clr>
            <a:srgbClr val="F26B43"/>
          </p15:clr>
        </p15:guide>
        <p15:guide id="4294967295" pos="1685">
          <p15:clr>
            <a:srgbClr val="F26B43"/>
          </p15:clr>
        </p15:guide>
        <p15:guide id="4294967295" pos="2819">
          <p15:clr>
            <a:srgbClr val="F26B43"/>
          </p15:clr>
        </p15:guide>
        <p15:guide id="4294967295" pos="3046">
          <p15:clr>
            <a:srgbClr val="F26B43"/>
          </p15:clr>
        </p15:guide>
        <p15:guide id="4294967295" orient="horz" pos="232">
          <p15:clr>
            <a:srgbClr val="F26B43"/>
          </p15:clr>
        </p15:guide>
        <p15:guide id="4294967295" orient="horz" pos="2954">
          <p15:clr>
            <a:srgbClr val="F26B43"/>
          </p15:clr>
        </p15:guide>
        <p15:guide id="4294967295" orient="horz" pos="31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6C081B-9CA8-4218-BC24-343D1289DC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SPRING IN OUR STEP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FINANCE FOCUS</a:t>
            </a:r>
          </a:p>
        </p:txBody>
      </p:sp>
    </p:spTree>
    <p:extLst>
      <p:ext uri="{BB962C8B-B14F-4D97-AF65-F5344CB8AC3E}">
        <p14:creationId xmlns:p14="http://schemas.microsoft.com/office/powerpoint/2010/main" val="2389699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FINANCES UNDER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00335B"/>
                </a:solidFill>
                <a:ea typeface="+mn-lt"/>
                <a:cs typeface="Arial" panose="020B0604020202020204"/>
              </a:rPr>
              <a:t>1 in 4</a:t>
            </a:r>
            <a:endParaRPr lang="en-US" sz="4000" dirty="0">
              <a:solidFill>
                <a:srgbClr val="000000"/>
              </a:solidFill>
              <a:ea typeface="+mn-lt"/>
              <a:cs typeface="Arial" panose="020B060402020202020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been managing their money better in 2021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dirty="0">
              <a:solidFill>
                <a:srgbClr val="00335B"/>
              </a:solidFill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00335B"/>
                </a:solidFill>
                <a:ea typeface="+mn-lt"/>
                <a:cs typeface="+mn-lt"/>
              </a:rPr>
              <a:t>+18%</a:t>
            </a:r>
            <a:endParaRPr lang="en-US" sz="40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in UK adults being unconcerned about personal finances vs August 2020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00335B"/>
                </a:solidFill>
                <a:ea typeface="+mn-lt"/>
                <a:cs typeface="+mn-lt"/>
              </a:rPr>
              <a:t>35M</a:t>
            </a:r>
            <a:endParaRPr lang="en-US" sz="40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adults currently own a credit card</a:t>
            </a:r>
            <a:r>
              <a:rPr lang="en-US" dirty="0">
                <a:solidFill>
                  <a:srgbClr val="1C1C1C"/>
                </a:solidFill>
                <a:cs typeface="Arial" panose="020B0604020202020204"/>
              </a:rPr>
              <a:t> 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Source: Sentiment Tracker 2021</a:t>
            </a:r>
            <a:endParaRPr lang="en-GB" sz="1800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18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4C1085-E456-4066-B2A6-CDE2294E5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ARE WE CURRENTLY </a:t>
            </a:r>
            <a:r>
              <a:rPr lang="en-GB" dirty="0"/>
              <a:t>SAVING FOR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xmlns="" id="{56E1B826-4611-4E05-8351-9D45030E1F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34018" y="1628775"/>
          <a:ext cx="8862656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6C6183F-4989-4E2D-B2C7-007AF0143A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YouGov Profiles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636D859-2175-4A73-8B60-4CD795E2C5F9}"/>
              </a:ext>
            </a:extLst>
          </p:cNvPr>
          <p:cNvSpPr txBox="1"/>
          <p:nvPr/>
        </p:nvSpPr>
        <p:spPr>
          <a:xfrm>
            <a:off x="3885963" y="1907703"/>
            <a:ext cx="88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DB2B38"/>
                </a:solidFill>
              </a:rPr>
              <a:t>+18%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E49766-B5ED-40BF-8948-D10411A5EBC1}"/>
              </a:ext>
            </a:extLst>
          </p:cNvPr>
          <p:cNvSpPr txBox="1"/>
          <p:nvPr/>
        </p:nvSpPr>
        <p:spPr>
          <a:xfrm>
            <a:off x="6808521" y="2830003"/>
            <a:ext cx="88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169BB2"/>
                </a:solidFill>
              </a:rPr>
              <a:t>+41%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7270-B579-4356-AC7B-1F5790E782C9}"/>
              </a:ext>
            </a:extLst>
          </p:cNvPr>
          <p:cNvSpPr txBox="1"/>
          <p:nvPr/>
        </p:nvSpPr>
        <p:spPr>
          <a:xfrm>
            <a:off x="5177921" y="2513776"/>
            <a:ext cx="88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169BB2"/>
                </a:solidFill>
              </a:rPr>
              <a:t>+7%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2DA8BC1-E418-45B1-96E1-A1920E2A7922}"/>
              </a:ext>
            </a:extLst>
          </p:cNvPr>
          <p:cNvSpPr txBox="1"/>
          <p:nvPr/>
        </p:nvSpPr>
        <p:spPr>
          <a:xfrm>
            <a:off x="10100850" y="4293915"/>
            <a:ext cx="88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169BB2"/>
                </a:solidFill>
              </a:rPr>
              <a:t>+10%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AA37468-16DA-468F-8EE9-D3F0D295530F}"/>
              </a:ext>
            </a:extLst>
          </p:cNvPr>
          <p:cNvSpPr txBox="1"/>
          <p:nvPr/>
        </p:nvSpPr>
        <p:spPr>
          <a:xfrm>
            <a:off x="7162058" y="1886609"/>
            <a:ext cx="88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DB2B38"/>
                </a:solidFill>
              </a:rPr>
              <a:t>+95%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596D2DD-C5C4-4E2B-A6ED-F2EC20A94A83}"/>
              </a:ext>
            </a:extLst>
          </p:cNvPr>
          <p:cNvSpPr txBox="1"/>
          <p:nvPr/>
        </p:nvSpPr>
        <p:spPr>
          <a:xfrm>
            <a:off x="10460447" y="4011101"/>
            <a:ext cx="88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DB2B38"/>
                </a:solidFill>
              </a:rPr>
              <a:t>+40%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xmlns="" id="{D3649A65-8D99-4D5C-9D56-31A390DD982F}"/>
              </a:ext>
            </a:extLst>
          </p:cNvPr>
          <p:cNvSpPr txBox="1">
            <a:spLocks/>
          </p:cNvSpPr>
          <p:nvPr/>
        </p:nvSpPr>
        <p:spPr>
          <a:xfrm>
            <a:off x="695326" y="1628775"/>
            <a:ext cx="5221287" cy="4679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4400" b="1" dirty="0">
                <a:solidFill>
                  <a:srgbClr val="00335B"/>
                </a:solidFill>
                <a:ea typeface="+mn-lt"/>
                <a:cs typeface="Arial" panose="020B0604020202020204"/>
              </a:rPr>
              <a:t>18M</a:t>
            </a:r>
            <a:endParaRPr lang="en-US" sz="4400" dirty="0">
              <a:solidFill>
                <a:srgbClr val="000000"/>
              </a:solidFill>
              <a:ea typeface="+mn-lt"/>
              <a:cs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kern="0" spc="600" dirty="0">
                <a:solidFill>
                  <a:srgbClr val="1C1C1C"/>
                </a:solidFill>
                <a:cs typeface="Arial" panose="020B0604020202020204" pitchFamily="34" charset="0"/>
              </a:rPr>
              <a:t>Holiday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US" kern="0" spc="600" dirty="0">
              <a:solidFill>
                <a:srgbClr val="1C1C1C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US" kern="0" spc="600" dirty="0">
              <a:solidFill>
                <a:srgbClr val="1C1C1C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4400" b="1" dirty="0">
                <a:solidFill>
                  <a:srgbClr val="00335B"/>
                </a:solidFill>
                <a:ea typeface="+mn-lt"/>
                <a:cs typeface="Arial" panose="020B0604020202020204"/>
              </a:rPr>
              <a:t>11M</a:t>
            </a:r>
            <a:endParaRPr lang="en-US" sz="4400" dirty="0">
              <a:solidFill>
                <a:srgbClr val="000000"/>
              </a:solidFill>
              <a:ea typeface="+mn-lt"/>
              <a:cs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kern="0" spc="600" dirty="0">
                <a:solidFill>
                  <a:srgbClr val="1C1C1C"/>
                </a:solidFill>
                <a:cs typeface="Arial" panose="020B0604020202020204" pitchFamily="34" charset="0"/>
              </a:rPr>
              <a:t>Property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US" kern="0" spc="600" dirty="0">
              <a:solidFill>
                <a:srgbClr val="1C1C1C"/>
              </a:solidFill>
              <a:ea typeface="+mn-lt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US" dirty="0">
              <a:solidFill>
                <a:srgbClr val="000000"/>
              </a:solidFill>
              <a:ea typeface="+mn-lt"/>
              <a:cs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4400" b="1" dirty="0">
                <a:solidFill>
                  <a:srgbClr val="00335B"/>
                </a:solidFill>
                <a:ea typeface="+mn-lt"/>
                <a:cs typeface="Arial" panose="020B0604020202020204"/>
              </a:rPr>
              <a:t>6M</a:t>
            </a:r>
            <a:endParaRPr lang="en-US" sz="4400" dirty="0">
              <a:solidFill>
                <a:srgbClr val="000000"/>
              </a:solidFill>
              <a:ea typeface="+mn-lt"/>
              <a:cs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kern="0" spc="600" dirty="0">
                <a:solidFill>
                  <a:srgbClr val="1C1C1C"/>
                </a:solidFill>
                <a:cs typeface="Arial" panose="020B0604020202020204" pitchFamily="34" charset="0"/>
              </a:rPr>
              <a:t>New car</a:t>
            </a:r>
            <a:endParaRPr lang="en-US" dirty="0">
              <a:solidFill>
                <a:srgbClr val="1C1C1C"/>
              </a:solidFill>
              <a:cs typeface="Arial" panose="020B0604020202020204"/>
            </a:endParaRPr>
          </a:p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5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series"/>
        </p:bldSub>
      </p:bldGraphic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BEHAVIOURAL CHANGE STILL NEEDED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00335B"/>
                </a:solidFill>
                <a:ea typeface="+mn-lt"/>
                <a:cs typeface="Arial" panose="020B0604020202020204"/>
              </a:rPr>
              <a:t>1 in 3</a:t>
            </a:r>
            <a:endParaRPr lang="en-US" sz="4000" dirty="0">
              <a:solidFill>
                <a:srgbClr val="000000"/>
              </a:solidFill>
              <a:ea typeface="+mn-lt"/>
              <a:cs typeface="Arial" panose="020B060402020202020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never used mobile or online banking</a:t>
            </a:r>
            <a:endParaRPr lang="en-US" sz="1800" b="1" dirty="0">
              <a:solidFill>
                <a:srgbClr val="00335B"/>
              </a:solidFill>
              <a:ea typeface="+mn-lt"/>
              <a:cs typeface="+mn-l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dirty="0">
              <a:solidFill>
                <a:srgbClr val="00335B"/>
              </a:solidFill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00335B"/>
                </a:solidFill>
                <a:ea typeface="+mn-lt"/>
                <a:cs typeface="+mn-lt"/>
              </a:rPr>
              <a:t>45M</a:t>
            </a:r>
            <a:endParaRPr lang="en-US" sz="40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use mobile payment apps when in-store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00335B"/>
                </a:solidFill>
                <a:ea typeface="+mn-lt"/>
                <a:cs typeface="+mn-lt"/>
              </a:rPr>
              <a:t>83%</a:t>
            </a:r>
            <a:endParaRPr lang="en-US" sz="40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UK adults own a smartphone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Source: YouGov Profiles</a:t>
            </a:r>
            <a:endParaRPr lang="en-GB" sz="1800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Launch of web app to help small businesses manage their finances - Starling  Bank">
            <a:extLst>
              <a:ext uri="{FF2B5EF4-FFF2-40B4-BE49-F238E27FC236}">
                <a16:creationId xmlns:a16="http://schemas.microsoft.com/office/drawing/2014/main" xmlns="" id="{CCD13F42-90FD-4F2E-9DBA-F54FF616B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1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247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xmlns="" id="{F9AFBAA1-53BA-440F-8166-5755E43229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89804D4-0082-4853-9E95-F2EE68F1A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EMERGENCE OF CRYPTO</a:t>
            </a:r>
            <a:br>
              <a:rPr lang="en-GB" dirty="0"/>
            </a:b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D73AA31-F1A3-4122-B705-7906FA7FB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00335B"/>
                </a:solidFill>
                <a:ea typeface="+mn-lt"/>
                <a:cs typeface="Arial" panose="020B0604020202020204"/>
              </a:rPr>
              <a:t>8.4M</a:t>
            </a:r>
            <a:endParaRPr lang="en-US" sz="4000" dirty="0">
              <a:solidFill>
                <a:srgbClr val="000000"/>
              </a:solidFill>
              <a:ea typeface="+mn-lt"/>
              <a:cs typeface="Arial" panose="020B060402020202020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 cryptocurrencies are the future of online transactions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00335B"/>
                </a:solidFill>
                <a:ea typeface="+mn-lt"/>
                <a:cs typeface="+mn-lt"/>
              </a:rPr>
              <a:t>1.7M</a:t>
            </a:r>
            <a:endParaRPr lang="en-US" sz="40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adults have used cryptocurrencies as a payment method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00335B"/>
                </a:solidFill>
                <a:ea typeface="+mn-lt"/>
                <a:cs typeface="+mn-lt"/>
              </a:rPr>
              <a:t>+26% </a:t>
            </a:r>
            <a:endParaRPr lang="en-US" sz="40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in interest within the past month</a:t>
            </a:r>
            <a:endParaRPr lang="en-US" sz="1800" dirty="0">
              <a:solidFill>
                <a:srgbClr val="1C1C1C"/>
              </a:solidFill>
              <a:cs typeface="Arial" panose="020B0604020202020204"/>
            </a:endParaRP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D51AB49-9BCA-4E5A-8AB3-78491FFDF8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YouGov Profiles</a:t>
            </a:r>
          </a:p>
        </p:txBody>
      </p:sp>
      <p:pic>
        <p:nvPicPr>
          <p:cNvPr id="4098" name="Picture 2" descr="Cryptocurrency and Disruption - LSE Online Certificate Course | GetSmarter">
            <a:extLst>
              <a:ext uri="{FF2B5EF4-FFF2-40B4-BE49-F238E27FC236}">
                <a16:creationId xmlns:a16="http://schemas.microsoft.com/office/drawing/2014/main" xmlns="" id="{18D5C5A2-0AF6-4350-ABF8-CDB67BABC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5999" y="0"/>
            <a:ext cx="6095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505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5D4D4F-0F38-4774-A7C4-093473BDE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181"/>
            <a:ext cx="5400674" cy="1008594"/>
          </a:xfrm>
        </p:spPr>
        <p:txBody>
          <a:bodyPr>
            <a:normAutofit fontScale="90000"/>
          </a:bodyPr>
          <a:lstStyle/>
          <a:p>
            <a:r>
              <a:rPr lang="en-GB" dirty="0"/>
              <a:t>LACK OF MEDIA ACTIVITY IMPACTS FINANCE CATEGORY REPUTATION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2546BF5-2A81-441F-90E2-F73CDBE82F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YouGov Brand Index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xmlns="" id="{E867F677-7423-4770-8BEA-BDC729B0FAA2}"/>
              </a:ext>
            </a:extLst>
          </p:cNvPr>
          <p:cNvSpPr txBox="1">
            <a:spLocks/>
          </p:cNvSpPr>
          <p:nvPr/>
        </p:nvSpPr>
        <p:spPr>
          <a:xfrm>
            <a:off x="695327" y="1628775"/>
            <a:ext cx="3698034" cy="4679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US" kern="0" spc="600" dirty="0">
              <a:solidFill>
                <a:srgbClr val="1C1C1C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US" kern="0" spc="600" dirty="0">
              <a:solidFill>
                <a:srgbClr val="1C1C1C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4000" b="1" kern="0" spc="-150" dirty="0">
                <a:solidFill>
                  <a:srgbClr val="00335B"/>
                </a:solidFill>
                <a:cs typeface="Arial"/>
              </a:rPr>
              <a:t>-5%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kern="0" spc="600" dirty="0">
                <a:solidFill>
                  <a:srgbClr val="1C1C1C"/>
                </a:solidFill>
                <a:cs typeface="Arial"/>
              </a:rPr>
              <a:t>decrease in Finance category reputation 2019 vs 2020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US" kern="0" spc="600" dirty="0">
              <a:solidFill>
                <a:srgbClr val="1C1C1C"/>
              </a:solidFill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4000" b="1" kern="0" spc="-150" dirty="0">
                <a:solidFill>
                  <a:srgbClr val="00335B"/>
                </a:solidFill>
                <a:cs typeface="Arial"/>
              </a:rPr>
              <a:t>-11%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kern="0" spc="600" dirty="0">
                <a:solidFill>
                  <a:srgbClr val="1C1C1C"/>
                </a:solidFill>
                <a:cs typeface="Arial"/>
              </a:rPr>
              <a:t>decrease in Finance category reputation 2021 vs 2020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US" kern="0" spc="600" dirty="0">
              <a:solidFill>
                <a:srgbClr val="1C1C1C"/>
              </a:solidFill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US" kern="0" spc="600" dirty="0">
              <a:solidFill>
                <a:srgbClr val="1C1C1C"/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6B02DEF-3719-4A3B-B19C-AA1F2CCCA99F}"/>
              </a:ext>
            </a:extLst>
          </p:cNvPr>
          <p:cNvGrpSpPr/>
          <p:nvPr/>
        </p:nvGrpSpPr>
        <p:grpSpPr>
          <a:xfrm>
            <a:off x="6095999" y="2162997"/>
            <a:ext cx="5400674" cy="3611505"/>
            <a:chOff x="6369975" y="2135335"/>
            <a:chExt cx="4911047" cy="361150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C1A8A722-C57C-461A-9D1C-F07978335F8B}"/>
                </a:ext>
              </a:extLst>
            </p:cNvPr>
            <p:cNvSpPr/>
            <p:nvPr/>
          </p:nvSpPr>
          <p:spPr>
            <a:xfrm>
              <a:off x="6369975" y="2135335"/>
              <a:ext cx="4911047" cy="95380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en-US" sz="2400" b="1" kern="0" spc="300" dirty="0">
                  <a:solidFill>
                    <a:srgbClr val="FFFFFF"/>
                  </a:solidFill>
                  <a:ea typeface="Courier New" charset="0"/>
                  <a:cs typeface="Arial" panose="020B0604020202020204" pitchFamily="34" charset="0"/>
                  <a:sym typeface="Arial Bold" charset="0"/>
                </a:rPr>
                <a:t>AWARENESS</a:t>
              </a:r>
              <a:endParaRPr lang="en-US" sz="24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249B887-7A86-42B3-BDEC-9E969AFB7416}"/>
                </a:ext>
              </a:extLst>
            </p:cNvPr>
            <p:cNvSpPr/>
            <p:nvPr/>
          </p:nvSpPr>
          <p:spPr>
            <a:xfrm>
              <a:off x="6709021" y="3463583"/>
              <a:ext cx="4232952" cy="94983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en-US" sz="2400" b="1" kern="0" spc="300" dirty="0">
                  <a:solidFill>
                    <a:srgbClr val="FFFFFF"/>
                  </a:solidFill>
                  <a:ea typeface="Courier New" charset="0"/>
                  <a:cs typeface="Arial" panose="020B0604020202020204" pitchFamily="34" charset="0"/>
                  <a:sym typeface="Arial Bold" charset="0"/>
                </a:rPr>
                <a:t>CONSIDERATION</a:t>
              </a:r>
              <a:endParaRPr lang="en-US" sz="24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BB5621C-D4CC-4C8D-8BB4-D4B372F7B11B}"/>
                </a:ext>
              </a:extLst>
            </p:cNvPr>
            <p:cNvSpPr/>
            <p:nvPr/>
          </p:nvSpPr>
          <p:spPr>
            <a:xfrm>
              <a:off x="7001837" y="4787866"/>
              <a:ext cx="3647323" cy="95897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en-US" sz="2400" b="1" kern="0" spc="300" dirty="0">
                  <a:solidFill>
                    <a:srgbClr val="FFFFFF"/>
                  </a:solidFill>
                  <a:ea typeface="Courier New" charset="0"/>
                  <a:cs typeface="Arial" panose="020B0604020202020204" pitchFamily="34" charset="0"/>
                  <a:sym typeface="Arial Bold" charset="0"/>
                </a:rPr>
                <a:t>ACTIVATION</a:t>
              </a:r>
              <a:endParaRPr lang="en-US" sz="24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DBC98A-97BB-4F5E-A136-330307C69B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-13782"/>
            <a:ext cx="6125949" cy="687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65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xmlns="" id="{94398B3B-F04D-4AB6-9CB6-86494658EF1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9DD4C374-37AF-490A-BBC7-F20B06FF4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FINANCE BRAND TRACKER</a:t>
            </a:r>
            <a:br>
              <a:rPr lang="en-GB" dirty="0"/>
            </a:br>
            <a:r>
              <a:rPr lang="en-GB" sz="2200" b="0" dirty="0">
                <a:solidFill>
                  <a:schemeClr val="accent6"/>
                </a:solidFill>
              </a:rPr>
              <a:t>RAIL</a:t>
            </a:r>
            <a:endParaRPr lang="en-GB" b="0" dirty="0">
              <a:solidFill>
                <a:schemeClr val="accent6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73C68B8-DFD9-44F3-A601-71F3E2C9B0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JCDecaux Brand Tracker 2020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1174FEA-6F39-45DF-A9BB-818B845D9C92}"/>
              </a:ext>
            </a:extLst>
          </p:cNvPr>
          <p:cNvGrpSpPr/>
          <p:nvPr/>
        </p:nvGrpSpPr>
        <p:grpSpPr>
          <a:xfrm>
            <a:off x="695324" y="1672139"/>
            <a:ext cx="5221289" cy="3828054"/>
            <a:chOff x="855746" y="2116972"/>
            <a:chExt cx="4149391" cy="301179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0E2EAA1-3CB4-44C3-9673-CFAAB301DD68}"/>
                </a:ext>
              </a:extLst>
            </p:cNvPr>
            <p:cNvSpPr/>
            <p:nvPr/>
          </p:nvSpPr>
          <p:spPr>
            <a:xfrm>
              <a:off x="855746" y="2116972"/>
              <a:ext cx="4149391" cy="49730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GB" b="1" spc="300" dirty="0">
                  <a:solidFill>
                    <a:srgbClr val="FFFFFF"/>
                  </a:solidFill>
                </a:rPr>
                <a:t>AWARENESS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56A9B1D5-143D-43A9-BEE2-E639C8AFFD3F}"/>
                </a:ext>
              </a:extLst>
            </p:cNvPr>
            <p:cNvSpPr/>
            <p:nvPr/>
          </p:nvSpPr>
          <p:spPr>
            <a:xfrm>
              <a:off x="1406441" y="3374218"/>
              <a:ext cx="3048000" cy="49730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GB" b="1" spc="300" dirty="0">
                  <a:solidFill>
                    <a:srgbClr val="FFFFFF"/>
                  </a:solidFill>
                </a:rPr>
                <a:t>CONSIDERATION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BE61EB1-1CE8-467B-B9DE-76CC62BD18C4}"/>
                </a:ext>
              </a:extLst>
            </p:cNvPr>
            <p:cNvSpPr/>
            <p:nvPr/>
          </p:nvSpPr>
          <p:spPr>
            <a:xfrm>
              <a:off x="1911767" y="4631464"/>
              <a:ext cx="2037348" cy="49730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GB" b="1" spc="300" dirty="0">
                  <a:solidFill>
                    <a:srgbClr val="FFFFFF"/>
                  </a:solidFill>
                </a:rPr>
                <a:t>ACTION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F4A0592-D390-41E3-A881-72259FC5F601}"/>
              </a:ext>
            </a:extLst>
          </p:cNvPr>
          <p:cNvSpPr txBox="1"/>
          <p:nvPr/>
        </p:nvSpPr>
        <p:spPr>
          <a:xfrm>
            <a:off x="2615096" y="2442662"/>
            <a:ext cx="138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GB" sz="3600" b="1" dirty="0">
                <a:solidFill>
                  <a:srgbClr val="2CA58D"/>
                </a:solidFill>
              </a:rPr>
              <a:t>+27%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B47A500-0518-4450-B4D0-DED287FB9AAF}"/>
              </a:ext>
            </a:extLst>
          </p:cNvPr>
          <p:cNvSpPr txBox="1"/>
          <p:nvPr/>
        </p:nvSpPr>
        <p:spPr>
          <a:xfrm>
            <a:off x="2692557" y="4040646"/>
            <a:ext cx="1226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600" b="1" dirty="0">
                <a:solidFill>
                  <a:srgbClr val="2CA58D"/>
                </a:solidFill>
              </a:rPr>
              <a:t>+9%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340CF10-2A6F-4CE8-8FDA-C5F2FB71B96B}"/>
              </a:ext>
            </a:extLst>
          </p:cNvPr>
          <p:cNvSpPr txBox="1"/>
          <p:nvPr/>
        </p:nvSpPr>
        <p:spPr>
          <a:xfrm>
            <a:off x="2641555" y="5680585"/>
            <a:ext cx="1328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b="1" dirty="0">
                <a:solidFill>
                  <a:srgbClr val="2CA58D"/>
                </a:solidFill>
              </a:rPr>
              <a:t>+50%</a:t>
            </a:r>
          </a:p>
        </p:txBody>
      </p:sp>
    </p:spTree>
    <p:extLst>
      <p:ext uri="{BB962C8B-B14F-4D97-AF65-F5344CB8AC3E}">
        <p14:creationId xmlns:p14="http://schemas.microsoft.com/office/powerpoint/2010/main" val="2027228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EF84F8-80FC-4E20-9385-8A8D73EFE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OOH SPRINGS BACK</a:t>
            </a:r>
            <a:br>
              <a:rPr lang="en-GB" dirty="0"/>
            </a:br>
            <a:r>
              <a:rPr lang="en-GB" sz="2000" b="0" dirty="0">
                <a:solidFill>
                  <a:schemeClr val="accent6"/>
                </a:solidFill>
              </a:rPr>
              <a:t>RAIL AUDIENCE PREDICTION</a:t>
            </a:r>
            <a:endParaRPr lang="en-GB" b="0" dirty="0">
              <a:solidFill>
                <a:schemeClr val="accent6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xmlns="" id="{F7006BE0-6710-422B-8348-124EC35F25F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95325" y="1628775"/>
          <a:ext cx="10801350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5A084A5-4D1F-41A5-982B-6841557913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kern="0" dirty="0">
                <a:solidFill>
                  <a:srgbClr val="1C1C1C"/>
                </a:solidFill>
                <a:cs typeface="Arial"/>
              </a:rPr>
              <a:t>Forecasts based on: Schools &amp; retail return by 22nd March Easter Holidays 1st April – 18th April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3735709"/>
      </p:ext>
    </p:extLst>
  </p:cSld>
  <p:clrMapOvr>
    <a:masterClrMapping/>
  </p:clrMapOvr>
</p:sld>
</file>

<file path=ppt/theme/theme1.xml><?xml version="1.0" encoding="utf-8"?>
<a:theme xmlns:a="http://schemas.openxmlformats.org/drawingml/2006/main" name="1_JCDecaux_Theme_2018">
  <a:themeElements>
    <a:clrScheme name="JCD_TEMPLATE_201819">
      <a:dk1>
        <a:srgbClr val="000000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DB2B38"/>
      </a:accent3>
      <a:accent4>
        <a:srgbClr val="F3A712"/>
      </a:accent4>
      <a:accent5>
        <a:srgbClr val="2CA58D"/>
      </a:accent5>
      <a:accent6>
        <a:srgbClr val="737976"/>
      </a:accent6>
      <a:hlink>
        <a:srgbClr val="04345A"/>
      </a:hlink>
      <a:folHlink>
        <a:srgbClr val="239B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275</Words>
  <Application>Microsoft Office PowerPoint</Application>
  <PresentationFormat>Widescreen</PresentationFormat>
  <Paragraphs>89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Arial Bold</vt:lpstr>
      <vt:lpstr>Calibri</vt:lpstr>
      <vt:lpstr>Courier New</vt:lpstr>
      <vt:lpstr>1_JCDecaux_Theme_2018</vt:lpstr>
      <vt:lpstr>SPRING IN OUR STEP  FINANCE FOCUS</vt:lpstr>
      <vt:lpstr>FINANCES UNDER CONTROL</vt:lpstr>
      <vt:lpstr>WHAT ARE WE CURRENTLY SAVING FOR</vt:lpstr>
      <vt:lpstr>BEHAVIOURAL CHANGE STILL NEEDED</vt:lpstr>
      <vt:lpstr>EMERGENCE OF CRYPTO </vt:lpstr>
      <vt:lpstr>LACK OF MEDIA ACTIVITY IMPACTS FINANCE CATEGORY REPUTATION</vt:lpstr>
      <vt:lpstr>FINANCE BRAND TRACKER RAIL</vt:lpstr>
      <vt:lpstr>OOH SPRINGS BACK RAIL AUDIENCE PREDICTION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IN OUR STEP  FINANCE FOCUS</dc:title>
  <dc:creator>Hensey, Sinead</dc:creator>
  <cp:lastModifiedBy>Hensey, Sinead</cp:lastModifiedBy>
  <cp:revision>1</cp:revision>
  <dcterms:created xsi:type="dcterms:W3CDTF">2021-02-03T15:06:59Z</dcterms:created>
  <dcterms:modified xsi:type="dcterms:W3CDTF">2021-02-03T15:07:34Z</dcterms:modified>
</cp:coreProperties>
</file>