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0" r:id="rId5"/>
    <p:sldMasterId id="2147483875" r:id="rId6"/>
    <p:sldMasterId id="2147483952" r:id="rId7"/>
  </p:sldMasterIdLst>
  <p:notesMasterIdLst>
    <p:notesMasterId r:id="rId34"/>
  </p:notesMasterIdLst>
  <p:sldIdLst>
    <p:sldId id="2144445499" r:id="rId8"/>
    <p:sldId id="2144445504" r:id="rId9"/>
    <p:sldId id="2144445436" r:id="rId10"/>
    <p:sldId id="2144445415" r:id="rId11"/>
    <p:sldId id="2144445510" r:id="rId12"/>
    <p:sldId id="2144445511" r:id="rId13"/>
    <p:sldId id="2144445512" r:id="rId14"/>
    <p:sldId id="2144445509" r:id="rId15"/>
    <p:sldId id="2144445423" r:id="rId16"/>
    <p:sldId id="2144445494" r:id="rId17"/>
    <p:sldId id="2144445474" r:id="rId18"/>
    <p:sldId id="2144445514" r:id="rId19"/>
    <p:sldId id="2144445475" r:id="rId20"/>
    <p:sldId id="2144445497" r:id="rId21"/>
    <p:sldId id="2144445447" r:id="rId22"/>
    <p:sldId id="2144445469" r:id="rId23"/>
    <p:sldId id="2144445502" r:id="rId24"/>
    <p:sldId id="2144445450" r:id="rId25"/>
    <p:sldId id="2144445487" r:id="rId26"/>
    <p:sldId id="2144445501" r:id="rId27"/>
    <p:sldId id="2144445466" r:id="rId28"/>
    <p:sldId id="2144445513" r:id="rId29"/>
    <p:sldId id="2144445470" r:id="rId30"/>
    <p:sldId id="2144445491" r:id="rId31"/>
    <p:sldId id="2144445473" r:id="rId32"/>
    <p:sldId id="21444455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B38"/>
    <a:srgbClr val="169BB2"/>
    <a:srgbClr val="2CA58D"/>
    <a:srgbClr val="737A76"/>
    <a:srgbClr val="00335B"/>
    <a:srgbClr val="8866BC"/>
    <a:srgbClr val="737976"/>
    <a:srgbClr val="C7CAC8"/>
    <a:srgbClr val="003340"/>
    <a:srgbClr val="F9D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D91D7-0664-43C2-AF7D-704314678F18}" v="102" dt="2022-05-27T09:09:29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0" autoAdjust="0"/>
    <p:restoredTop sz="94004" autoAdjust="0"/>
  </p:normalViewPr>
  <p:slideViewPr>
    <p:cSldViewPr snapToGrid="0">
      <p:cViewPr varScale="1">
        <p:scale>
          <a:sx n="72" d="100"/>
          <a:sy n="72" d="100"/>
        </p:scale>
        <p:origin x="870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Season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Summer </c:v>
                </c:pt>
                <c:pt idx="1">
                  <c:v>Spring </c:v>
                </c:pt>
                <c:pt idx="2">
                  <c:v>Autumn</c:v>
                </c:pt>
                <c:pt idx="3">
                  <c:v>Winter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0.2</c:v>
                </c:pt>
                <c:pt idx="2">
                  <c:v>0.19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B-42C5-8932-E79091EEA1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9358928"/>
        <c:axId val="446771328"/>
      </c:barChart>
      <c:catAx>
        <c:axId val="17493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771328"/>
        <c:crosses val="autoZero"/>
        <c:auto val="1"/>
        <c:lblAlgn val="ctr"/>
        <c:lblOffset val="100"/>
        <c:noMultiLvlLbl val="0"/>
      </c:catAx>
      <c:valAx>
        <c:axId val="44677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35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8FC4A71E-E864-4241-AB48-92564129C85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46B08BC3-A6B2-2F4E-8766-A451EC4B1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audience is based on those who choose Summer as their favourite season (YouGov 2022).</a:t>
            </a:r>
          </a:p>
          <a:p>
            <a:r>
              <a:rPr lang="en-GB" dirty="0"/>
              <a:t>The first few slides are about the Summer season in general and the selected audience. </a:t>
            </a:r>
          </a:p>
          <a:p>
            <a:r>
              <a:rPr lang="en-GB" dirty="0"/>
              <a:t>The information is grouped into four categories; Summer food, drinks, fashion and activities with each picture on Slide 2 linking to the relevant section.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 the Tesco case study shows, </a:t>
            </a:r>
            <a:r>
              <a:rPr lang="en-GB" b="1"/>
              <a:t>contextual DOOH </a:t>
            </a:r>
            <a:r>
              <a:rPr lang="en-GB"/>
              <a:t>can significantly increase sales during and post campaign.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08BC3-A6B2-2F4E-8766-A451EC4B11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3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these stats we can see that the Summer audience enjoys cooking, trying new foods and eating with family at meal-time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shows the favourite casual dining restaurants with Ask Italian being the most popular.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6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shows the favourite alcoholic beverages with alcopops such as Smirnoff Ice being most popular.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33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slide shows how often the summer audience purchases alcohol at bars, pubs, and restaurants, and how much they are likely to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32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summer audience enjoys visiting shopping malls and high streets and purchasing clothes and accessories.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5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summer audience see themselves as highly fashionable and up to date with current fashion trends.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49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slide lists the top luxury brands that the Summer audience are more likely to purchase and shows that they are willing to purchase luxury brands (+21% more likely than the Nat Rep.)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Dinner parties are most popular with the summer audience. Going out to events and visiting friends/family is also important to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0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quarter of this audience has recently travelled and many intend to travel. They enjoy shopping while at airports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YouGov, most people (35%) choose Summer as their favourite season of the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9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slide lists the top 5 favourite summer festivals with Glastonbury being most popular.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73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reading!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9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an article from The Guardian and a report from The British Retail Consortium (BRC), UK retailers saw their strongest seasonal sales (17% increase) and strong growth in-store in Summer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6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Summer audience mainly consists of people who are ABC1, Millennials, and earn at least £50,000 per annum.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has the highest index with London and Birmingham closely behind.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0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audience has heavy exposure to OOH in multiple environments.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>
                <a:latin typeface="+mn-lt"/>
              </a:rPr>
              <a:t>These stats show the actions that people from this audience are more likely to take after seeing OOH ads.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shows the favourite ice cream brands with Magnum being the most popular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0" dirty="0"/>
              <a:t>The slide shows the favourite snack/crisp brands with walkers being the most popular.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2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According to an article from The Grocer, £834m was spent on barbecues in 2020 and there was a 488% increase for barbecue-related google searches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1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JCDecaux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7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Title_With_Two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695325" y="1628775"/>
            <a:ext cx="5400675" cy="43195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75388" y="1630362"/>
            <a:ext cx="5400675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6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1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D8B6F-E869-2747-A303-E670CBEB1E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5325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04757-EAD8-FA45-991C-B9F9C1FF418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75387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062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Title_With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95776" y="1628775"/>
            <a:ext cx="3600450" cy="4679950"/>
          </a:xfrm>
        </p:spPr>
        <p:txBody>
          <a:bodyPr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5324" y="1628775"/>
            <a:ext cx="3600452" cy="4679950"/>
          </a:xfrm>
        </p:spPr>
        <p:txBody>
          <a:bodyPr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896226" y="1628775"/>
            <a:ext cx="3600449" cy="4679950"/>
          </a:xfrm>
        </p:spPr>
        <p:txBody>
          <a:bodyPr r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2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Top_Imag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3429000"/>
            <a:ext cx="5400674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456363" y="3429000"/>
            <a:ext cx="504031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28892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Title_With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5229225"/>
            <a:ext cx="10801349" cy="720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1628774"/>
            <a:ext cx="10801350" cy="342106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60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Title_With_Chart_And_Text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3429001"/>
            <a:ext cx="10801350" cy="25209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08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Title_With_Text_And_Imag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889250"/>
            <a:ext cx="12191999" cy="39687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07949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689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8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Block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994535"/>
            <a:ext cx="10801349" cy="28797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800"/>
            </a:lvl3pPr>
            <a:lvl4pPr marL="1371600" indent="0" algn="l">
              <a:buNone/>
              <a:defRPr sz="2800"/>
            </a:lvl4pPr>
            <a:lvl5pPr marL="1828800" indent="0" algn="l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Title_With_Graph_And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16726" y="0"/>
            <a:ext cx="5375274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5940427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9404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95325" y="1628774"/>
            <a:ext cx="5940426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58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Title_With_Graph_And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7505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6024" y="620181"/>
            <a:ext cx="7740651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6023" y="6308725"/>
            <a:ext cx="7740651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756025" y="1628774"/>
            <a:ext cx="77406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Title_With_Content_And_Small_Imag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9180514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1628775"/>
            <a:ext cx="9180512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9180513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6814" y="0"/>
            <a:ext cx="2135186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Title_With_Content_And_Midsize_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796338" y="0"/>
            <a:ext cx="3395661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792162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7921624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92162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90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005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569" y="549275"/>
            <a:ext cx="5040312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A599B2F-8657-BD4B-9E98-7AF550A425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5569" y="2528887"/>
            <a:ext cx="5040312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4508500"/>
            <a:ext cx="5040312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1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549276"/>
            <a:ext cx="5040312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532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35863" y="549275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648017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6480174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AAC644-C2FE-5B4C-AE4A-E1B5034F8F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35863" y="2049198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1827B52-85DD-B74A-885B-F6DE010CC5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35863" y="3549121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31D8A59-4554-614B-BAFE-A67188C441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35863" y="5049043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2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Title_And_Content_With_Larg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88" y="0"/>
            <a:ext cx="6996112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432117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01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634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Title_And_Content_With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549275"/>
            <a:ext cx="5400674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980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Title_And_Content_With_Small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1628775"/>
            <a:ext cx="5400674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31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Title_And_Content_With_Large_Imag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87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flipH="1">
            <a:off x="6275387" y="6308725"/>
            <a:ext cx="5221287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443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Title_And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5112" y="3429000"/>
            <a:ext cx="3036886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3428999"/>
            <a:ext cx="2879725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4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Title_And_Small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501650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16152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96338" y="3429000"/>
            <a:ext cx="339566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9" y="3428999"/>
            <a:ext cx="3421062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4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Image_Right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25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.Three_Image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5638" y="188913"/>
            <a:ext cx="3060700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5" y="1989138"/>
            <a:ext cx="2520950" cy="396081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5725" y="6308725"/>
            <a:ext cx="25209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55913" y="188913"/>
            <a:ext cx="2700337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55574" y="188913"/>
            <a:ext cx="2519363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1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.Image_Right_With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75613" y="2063954"/>
            <a:ext cx="3421062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74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.Image_Right_With_Title_And_Lar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56363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0" y="2708275"/>
            <a:ext cx="4860925" cy="36004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0" y="6308725"/>
            <a:ext cx="48609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35750" y="1341578"/>
            <a:ext cx="4860925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92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Image_With_Imp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63574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6725" y="2117741"/>
            <a:ext cx="4679950" cy="4167931"/>
          </a:xfrm>
        </p:spPr>
        <p:txBody>
          <a:bodyPr>
            <a:noAutofit/>
          </a:bodyPr>
          <a:lstStyle>
            <a:lvl1pPr>
              <a:lnSpc>
                <a:spcPct val="88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7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Impact_Title_Slide_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4216092"/>
            <a:ext cx="7561263" cy="1889501"/>
          </a:xfrm>
        </p:spPr>
        <p:txBody>
          <a:bodyPr anchor="b" anchorCtr="0">
            <a:noAutofit/>
          </a:bodyPr>
          <a:lstStyle>
            <a:lvl1pPr algn="l">
              <a:lnSpc>
                <a:spcPct val="79000"/>
              </a:lnSpc>
              <a:defRPr sz="2400" b="0"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4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Image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33608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17063" y="5815872"/>
            <a:ext cx="2339975" cy="66614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23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.Text_With_Image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628775"/>
            <a:ext cx="4860925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628775"/>
            <a:ext cx="3421062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796337" y="3789363"/>
            <a:ext cx="32400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628775"/>
            <a:ext cx="3240087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5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.Image_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88913"/>
            <a:ext cx="4860925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88913"/>
            <a:ext cx="3421062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789363"/>
            <a:ext cx="6840536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88913"/>
            <a:ext cx="3240087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4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.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4321175" cy="287972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5" y="549276"/>
            <a:ext cx="4325524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549276"/>
            <a:ext cx="3421062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429000"/>
            <a:ext cx="6300786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6"/>
            <a:ext cx="2700337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4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.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0"/>
            <a:ext cx="540067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5940425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7" y="3429001"/>
            <a:ext cx="52212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.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608388"/>
            <a:ext cx="4321175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3240089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588" y="3608389"/>
            <a:ext cx="3240086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6"/>
            <a:ext cx="2519362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5888" y="3608388"/>
            <a:ext cx="2879725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.Image_Galler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2"/>
            <a:ext cx="2339975" cy="25193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5"/>
            <a:ext cx="3240089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37338" y="3789363"/>
            <a:ext cx="4859335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975726" y="549275"/>
            <a:ext cx="2520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5"/>
            <a:ext cx="4679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216276" y="3789362"/>
            <a:ext cx="3240087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3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.Image_Galler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549276"/>
            <a:ext cx="3600450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3789363"/>
            <a:ext cx="3421060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5"/>
            <a:ext cx="2700338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475162" y="549275"/>
            <a:ext cx="4141787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75163" y="3789362"/>
            <a:ext cx="3421062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.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140468"/>
            <a:ext cx="10801350" cy="53179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699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.Title_With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1080134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12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334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.Title_With_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7200899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75613" y="3789363"/>
            <a:ext cx="3421061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75614" y="1628775"/>
            <a:ext cx="3421061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31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.Title_With_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628775"/>
            <a:ext cx="5400675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608388"/>
            <a:ext cx="2700338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4" y="3608388"/>
            <a:ext cx="2520951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6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.Title_With_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1628774"/>
            <a:ext cx="50165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90" y="1628775"/>
            <a:ext cx="3600448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5887" y="3789362"/>
            <a:ext cx="3600451" cy="30686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5" y="1628775"/>
            <a:ext cx="3216276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1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3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.Title_With_Two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354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.Title_With_Three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95775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075613" y="5768975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03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.Title_With_Three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3942412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516942"/>
            <a:ext cx="3600451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84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.Title_With_Two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769769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8" y="5768975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223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.Title_With_Two_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4963" y="1628774"/>
            <a:ext cx="5581650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4"/>
            <a:ext cx="5581651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89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.Title_With_Three_Images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4158543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882702"/>
            <a:ext cx="3600451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86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.Title_With_Two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5090520"/>
            <a:ext cx="5399086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7" y="1627982"/>
            <a:ext cx="5399087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2"/>
            <a:ext cx="5400675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275388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275388" y="5090520"/>
            <a:ext cx="5400675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09197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.Title_With_Six_Text_Boxes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95324" y="5229225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6953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2"/>
          </p:nvPr>
        </p:nvSpPr>
        <p:spPr>
          <a:xfrm>
            <a:off x="695325" y="3789363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/>
          </p:nvPr>
        </p:nvSpPr>
        <p:spPr>
          <a:xfrm>
            <a:off x="6953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95325" y="2347912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6953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75163" y="1808162"/>
            <a:ext cx="3241674" cy="414178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half" idx="26"/>
          </p:nvPr>
        </p:nvSpPr>
        <p:spPr>
          <a:xfrm>
            <a:off x="7896224" y="5229225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78962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8"/>
          </p:nvPr>
        </p:nvSpPr>
        <p:spPr>
          <a:xfrm>
            <a:off x="7896225" y="3789363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9"/>
          </p:nvPr>
        </p:nvSpPr>
        <p:spPr>
          <a:xfrm>
            <a:off x="78962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0"/>
          </p:nvPr>
        </p:nvSpPr>
        <p:spPr>
          <a:xfrm>
            <a:off x="7896225" y="2347912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/>
          </p:nvPr>
        </p:nvSpPr>
        <p:spPr>
          <a:xfrm>
            <a:off x="78962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554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.Title_With_Four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7723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95663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9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1435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395663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275388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15670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9156700" y="577723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007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.Title_With_Five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34963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674938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675975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1491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016987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9699012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699012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358244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357999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0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.Title_With_Eight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15938" y="344508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3395663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275389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51435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395663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275388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915670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9156700" y="344508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515938" y="5971338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395663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275389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51435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3395663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275388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915670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9156700" y="5971338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2962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334963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34963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8075611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8075611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205284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4205284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27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8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.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575" y="1628774"/>
            <a:ext cx="11880849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2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.Image_With_Titl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666004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324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.Full_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Standard_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325" y="1628775"/>
            <a:ext cx="10980738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4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.Full_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2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5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Title_Slide_Rever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10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Title_Slide_Rever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7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Title_Slide_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5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.Title_Slide_Rever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19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533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78132" y="3621021"/>
            <a:ext cx="85344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Picture 8" descr="rectan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168"/>
            <a:ext cx="4672656" cy="14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JCDShowcas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17" y="244173"/>
            <a:ext cx="1654971" cy="78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G:\Temporaire\Corporate\Signatures\2013\photos\Toyam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>
            <a:fillRect/>
          </a:stretch>
        </p:blipFill>
        <p:spPr bwMode="auto">
          <a:xfrm>
            <a:off x="10343955" y="4402165"/>
            <a:ext cx="1868372" cy="141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346" y="4402168"/>
            <a:ext cx="1833943" cy="141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9" descr="G:\Temporaire\COMMUNIQUES\14 # 2014\10-20-14 # Aéroport de Singapour\Digital Towers_Aéroport de Singapour_2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289" y="4402167"/>
            <a:ext cx="1923712" cy="141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656" y="4402167"/>
            <a:ext cx="1932688" cy="14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878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45529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440" y="3297006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93440" y="1796819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26791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4651" y="981075"/>
            <a:ext cx="5687483" cy="5111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5335" y="981075"/>
            <a:ext cx="5687484" cy="5111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8112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Titl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5221288" cy="43195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75388" y="1628775"/>
            <a:ext cx="5221288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58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8484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10956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93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4180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96802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3834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59335" y="144463"/>
            <a:ext cx="2893484" cy="5948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4651" y="144463"/>
            <a:ext cx="8481483" cy="59483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8281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6869" y="144465"/>
            <a:ext cx="9505951" cy="54768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74651" y="981075"/>
            <a:ext cx="5687483" cy="51117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5335" y="981075"/>
            <a:ext cx="5687484" cy="51117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65774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9403" y="1268760"/>
            <a:ext cx="105611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083313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87653" y="144465"/>
            <a:ext cx="8936567" cy="11652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74653" y="1828801"/>
            <a:ext cx="5573183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51033" y="1828801"/>
            <a:ext cx="5573184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374653" y="3848101"/>
            <a:ext cx="5573183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51033" y="3848101"/>
            <a:ext cx="5573184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9000" y="6453190"/>
            <a:ext cx="8401051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089217" y="6453190"/>
            <a:ext cx="863600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5FC52A8-5B33-4BA2-ABD2-01F211757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628775"/>
            <a:ext cx="9721850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5570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5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7609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4793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9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693" r:id="rId3"/>
    <p:sldLayoutId id="2147483705" r:id="rId4"/>
    <p:sldLayoutId id="2147483650" r:id="rId5"/>
    <p:sldLayoutId id="2147483677" r:id="rId6"/>
    <p:sldLayoutId id="2147483681" r:id="rId7"/>
    <p:sldLayoutId id="2147483687" r:id="rId8"/>
    <p:sldLayoutId id="2147483728" r:id="rId9"/>
    <p:sldLayoutId id="2147483717" r:id="rId10"/>
    <p:sldLayoutId id="2147483703" r:id="rId11"/>
    <p:sldLayoutId id="2147483669" r:id="rId12"/>
    <p:sldLayoutId id="2147483727" r:id="rId13"/>
    <p:sldLayoutId id="2147483715" r:id="rId14"/>
    <p:sldLayoutId id="2147483711" r:id="rId15"/>
    <p:sldLayoutId id="2147483712" r:id="rId16"/>
    <p:sldLayoutId id="2147483661" r:id="rId17"/>
    <p:sldLayoutId id="2147483706" r:id="rId18"/>
    <p:sldLayoutId id="2147483660" r:id="rId19"/>
    <p:sldLayoutId id="2147483707" r:id="rId20"/>
    <p:sldLayoutId id="2147483679" r:id="rId21"/>
    <p:sldLayoutId id="2147483701" r:id="rId22"/>
    <p:sldLayoutId id="2147483684" r:id="rId23"/>
    <p:sldLayoutId id="2147483663" r:id="rId24"/>
    <p:sldLayoutId id="2147483662" r:id="rId25"/>
    <p:sldLayoutId id="2147483723" r:id="rId26"/>
    <p:sldLayoutId id="2147483725" r:id="rId27"/>
    <p:sldLayoutId id="2147483724" r:id="rId28"/>
    <p:sldLayoutId id="2147483665" r:id="rId29"/>
    <p:sldLayoutId id="2147483664" r:id="rId30"/>
    <p:sldLayoutId id="2147483708" r:id="rId31"/>
    <p:sldLayoutId id="2147483698" r:id="rId32"/>
    <p:sldLayoutId id="2147483691" r:id="rId33"/>
    <p:sldLayoutId id="2147483709" r:id="rId34"/>
    <p:sldLayoutId id="2147483674" r:id="rId35"/>
    <p:sldLayoutId id="2147483716" r:id="rId36"/>
    <p:sldLayoutId id="2147483683" r:id="rId37"/>
    <p:sldLayoutId id="2147483704" r:id="rId38"/>
    <p:sldLayoutId id="2147483699" r:id="rId39"/>
    <p:sldLayoutId id="2147483667" r:id="rId40"/>
    <p:sldLayoutId id="2147483666" r:id="rId41"/>
    <p:sldLayoutId id="2147483670" r:id="rId42"/>
    <p:sldLayoutId id="2147483673" r:id="rId43"/>
    <p:sldLayoutId id="2147483675" r:id="rId44"/>
    <p:sldLayoutId id="2147483676" r:id="rId45"/>
    <p:sldLayoutId id="2147483695" r:id="rId46"/>
    <p:sldLayoutId id="2147483710" r:id="rId47"/>
    <p:sldLayoutId id="2147483700" r:id="rId48"/>
    <p:sldLayoutId id="2147483696" r:id="rId49"/>
    <p:sldLayoutId id="2147483697" r:id="rId50"/>
    <p:sldLayoutId id="2147483671" r:id="rId51"/>
    <p:sldLayoutId id="2147483702" r:id="rId52"/>
    <p:sldLayoutId id="2147483654" r:id="rId53"/>
    <p:sldLayoutId id="2147483655" r:id="rId54"/>
    <p:sldLayoutId id="2147483668" r:id="rId55"/>
    <p:sldLayoutId id="2147483653" r:id="rId56"/>
    <p:sldLayoutId id="2147483672" r:id="rId57"/>
    <p:sldLayoutId id="2147483659" r:id="rId58"/>
    <p:sldLayoutId id="2147483689" r:id="rId59"/>
    <p:sldLayoutId id="2147483690" r:id="rId60"/>
    <p:sldLayoutId id="2147483713" r:id="rId61"/>
    <p:sldLayoutId id="2147483678" r:id="rId62"/>
    <p:sldLayoutId id="2147483694" r:id="rId63"/>
    <p:sldLayoutId id="2147483685" r:id="rId64"/>
    <p:sldLayoutId id="2147483692" r:id="rId65"/>
    <p:sldLayoutId id="2147483726" r:id="rId66"/>
    <p:sldLayoutId id="2147483658" r:id="rId67"/>
    <p:sldLayoutId id="2147483686" r:id="rId68"/>
    <p:sldLayoutId id="2147483657" r:id="rId69"/>
    <p:sldLayoutId id="2147483680" r:id="rId70"/>
    <p:sldLayoutId id="2147483718" r:id="rId71"/>
    <p:sldLayoutId id="2147483719" r:id="rId72"/>
    <p:sldLayoutId id="2147483720" r:id="rId73"/>
    <p:sldLayoutId id="2147483721" r:id="rId74"/>
    <p:sldLayoutId id="2147483722" r:id="rId75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13" userDrawn="1">
          <p15:clr>
            <a:srgbClr val="F26B43"/>
          </p15:clr>
        </p15:guide>
        <p15:guide id="4" pos="3386" userDrawn="1">
          <p15:clr>
            <a:srgbClr val="F26B43"/>
          </p15:clr>
        </p15:guide>
        <p15:guide id="5" pos="3160" userDrawn="1">
          <p15:clr>
            <a:srgbClr val="F26B43"/>
          </p15:clr>
        </p15:guide>
        <p15:guide id="6" pos="2933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2479" userDrawn="1">
          <p15:clr>
            <a:srgbClr val="F26B43"/>
          </p15:clr>
        </p15:guide>
        <p15:guide id="9" pos="2252" userDrawn="1">
          <p15:clr>
            <a:srgbClr val="F26B43"/>
          </p15:clr>
        </p15:guide>
        <p15:guide id="10" pos="2026" userDrawn="1">
          <p15:clr>
            <a:srgbClr val="F26B43"/>
          </p15:clr>
        </p15:guide>
        <p15:guide id="11" pos="1799" userDrawn="1">
          <p15:clr>
            <a:srgbClr val="F26B43"/>
          </p15:clr>
        </p15:guide>
        <p15:guide id="12" pos="1572" userDrawn="1">
          <p15:clr>
            <a:srgbClr val="F26B43"/>
          </p15:clr>
        </p15:guide>
        <p15:guide id="13" pos="1345" userDrawn="1">
          <p15:clr>
            <a:srgbClr val="F26B43"/>
          </p15:clr>
        </p15:guide>
        <p15:guide id="14" pos="1118" userDrawn="1">
          <p15:clr>
            <a:srgbClr val="F26B43"/>
          </p15:clr>
        </p15:guide>
        <p15:guide id="15" pos="892" userDrawn="1">
          <p15:clr>
            <a:srgbClr val="F26B43"/>
          </p15:clr>
        </p15:guide>
        <p15:guide id="16" pos="665" userDrawn="1">
          <p15:clr>
            <a:srgbClr val="F26B43"/>
          </p15:clr>
        </p15:guide>
        <p15:guide id="17" pos="438" userDrawn="1">
          <p15:clr>
            <a:srgbClr val="F26B43"/>
          </p15:clr>
        </p15:guide>
        <p15:guide id="18" pos="211" userDrawn="1">
          <p15:clr>
            <a:srgbClr val="F26B43"/>
          </p15:clr>
        </p15:guide>
        <p15:guide id="20" pos="4067" userDrawn="1">
          <p15:clr>
            <a:srgbClr val="F26B43"/>
          </p15:clr>
        </p15:guide>
        <p15:guide id="21" pos="4294" userDrawn="1">
          <p15:clr>
            <a:srgbClr val="F26B43"/>
          </p15:clr>
        </p15:guide>
        <p15:guide id="22" pos="4520" userDrawn="1">
          <p15:clr>
            <a:srgbClr val="F26B43"/>
          </p15:clr>
        </p15:guide>
        <p15:guide id="23" pos="4747" userDrawn="1">
          <p15:clr>
            <a:srgbClr val="F26B43"/>
          </p15:clr>
        </p15:guide>
        <p15:guide id="24" pos="4974" userDrawn="1">
          <p15:clr>
            <a:srgbClr val="F26B43"/>
          </p15:clr>
        </p15:guide>
        <p15:guide id="25" pos="5201" userDrawn="1">
          <p15:clr>
            <a:srgbClr val="F26B43"/>
          </p15:clr>
        </p15:guide>
        <p15:guide id="26" pos="5428" userDrawn="1">
          <p15:clr>
            <a:srgbClr val="F26B43"/>
          </p15:clr>
        </p15:guide>
        <p15:guide id="27" pos="5654" userDrawn="1">
          <p15:clr>
            <a:srgbClr val="F26B43"/>
          </p15:clr>
        </p15:guide>
        <p15:guide id="28" pos="5881" userDrawn="1">
          <p15:clr>
            <a:srgbClr val="F26B43"/>
          </p15:clr>
        </p15:guide>
        <p15:guide id="29" pos="6108" userDrawn="1">
          <p15:clr>
            <a:srgbClr val="F26B43"/>
          </p15:clr>
        </p15:guide>
        <p15:guide id="30" pos="6335" userDrawn="1">
          <p15:clr>
            <a:srgbClr val="F26B43"/>
          </p15:clr>
        </p15:guide>
        <p15:guide id="31" pos="6562" userDrawn="1">
          <p15:clr>
            <a:srgbClr val="F26B43"/>
          </p15:clr>
        </p15:guide>
        <p15:guide id="32" pos="6788" userDrawn="1">
          <p15:clr>
            <a:srgbClr val="F26B43"/>
          </p15:clr>
        </p15:guide>
        <p15:guide id="33" pos="7015" userDrawn="1">
          <p15:clr>
            <a:srgbClr val="F26B43"/>
          </p15:clr>
        </p15:guide>
        <p15:guide id="34" pos="7242" userDrawn="1">
          <p15:clr>
            <a:srgbClr val="F26B43"/>
          </p15:clr>
        </p15:guide>
        <p15:guide id="35" pos="7469" userDrawn="1">
          <p15:clr>
            <a:srgbClr val="F26B43"/>
          </p15:clr>
        </p15:guide>
        <p15:guide id="36" pos="7680" userDrawn="1">
          <p15:clr>
            <a:srgbClr val="F26B43"/>
          </p15:clr>
        </p15:guide>
        <p15:guide id="37" userDrawn="1">
          <p15:clr>
            <a:srgbClr val="F26B43"/>
          </p15:clr>
        </p15:guide>
        <p15:guide id="38" orient="horz" pos="1933" userDrawn="1">
          <p15:clr>
            <a:srgbClr val="F26B43"/>
          </p15:clr>
        </p15:guide>
        <p15:guide id="39" orient="horz" pos="1706" userDrawn="1">
          <p15:clr>
            <a:srgbClr val="F26B43"/>
          </p15:clr>
        </p15:guide>
        <p15:guide id="40" orient="horz" pos="1480" userDrawn="1">
          <p15:clr>
            <a:srgbClr val="F26B43"/>
          </p15:clr>
        </p15:guide>
        <p15:guide id="41" orient="horz" pos="1253" userDrawn="1">
          <p15:clr>
            <a:srgbClr val="F26B43"/>
          </p15:clr>
        </p15:guide>
        <p15:guide id="42" orient="horz" pos="1026" userDrawn="1">
          <p15:clr>
            <a:srgbClr val="F26B43"/>
          </p15:clr>
        </p15:guide>
        <p15:guide id="43" orient="horz" pos="799" userDrawn="1">
          <p15:clr>
            <a:srgbClr val="F26B43"/>
          </p15:clr>
        </p15:guide>
        <p15:guide id="44" orient="horz" pos="572" userDrawn="1">
          <p15:clr>
            <a:srgbClr val="F26B43"/>
          </p15:clr>
        </p15:guide>
        <p15:guide id="45" orient="horz" pos="346" userDrawn="1">
          <p15:clr>
            <a:srgbClr val="F26B43"/>
          </p15:clr>
        </p15:guide>
        <p15:guide id="46" orient="horz" pos="119" userDrawn="1">
          <p15:clr>
            <a:srgbClr val="F26B43"/>
          </p15:clr>
        </p15:guide>
        <p15:guide id="47" orient="horz" userDrawn="1">
          <p15:clr>
            <a:srgbClr val="F26B43"/>
          </p15:clr>
        </p15:guide>
        <p15:guide id="48" orient="horz" pos="4320" userDrawn="1">
          <p15:clr>
            <a:srgbClr val="F26B43"/>
          </p15:clr>
        </p15:guide>
        <p15:guide id="49" orient="horz" pos="2387" userDrawn="1">
          <p15:clr>
            <a:srgbClr val="F26B43"/>
          </p15:clr>
        </p15:guide>
        <p15:guide id="50" orient="horz" pos="2614" userDrawn="1">
          <p15:clr>
            <a:srgbClr val="F26B43"/>
          </p15:clr>
        </p15:guide>
        <p15:guide id="51" orient="horz" pos="2840" userDrawn="1">
          <p15:clr>
            <a:srgbClr val="F26B43"/>
          </p15:clr>
        </p15:guide>
        <p15:guide id="52" orient="horz" pos="3067" userDrawn="1">
          <p15:clr>
            <a:srgbClr val="F26B43"/>
          </p15:clr>
        </p15:guide>
        <p15:guide id="53" orient="horz" pos="3294" userDrawn="1">
          <p15:clr>
            <a:srgbClr val="F26B43"/>
          </p15:clr>
        </p15:guide>
        <p15:guide id="54" orient="horz" pos="3521" userDrawn="1">
          <p15:clr>
            <a:srgbClr val="F26B43"/>
          </p15:clr>
        </p15:guide>
        <p15:guide id="55" orient="horz" pos="3748" userDrawn="1">
          <p15:clr>
            <a:srgbClr val="F26B43"/>
          </p15:clr>
        </p15:guide>
        <p15:guide id="56" orient="horz" pos="3974" userDrawn="1">
          <p15:clr>
            <a:srgbClr val="F26B43"/>
          </p15:clr>
        </p15:guide>
        <p15:guide id="57" orient="horz" pos="4201" userDrawn="1">
          <p15:clr>
            <a:srgbClr val="F26B43"/>
          </p15:clr>
        </p15:guide>
        <p15:guide id="58" pos="3500" userDrawn="1">
          <p15:clr>
            <a:srgbClr val="F26B43"/>
          </p15:clr>
        </p15:guide>
        <p15:guide id="59" pos="3953" userDrawn="1">
          <p15:clr>
            <a:srgbClr val="F26B43"/>
          </p15:clr>
        </p15:guide>
        <p15:guide id="60" pos="3727" userDrawn="1">
          <p15:clr>
            <a:srgbClr val="F26B43"/>
          </p15:clr>
        </p15:guide>
        <p15:guide id="61" pos="4180" userDrawn="1">
          <p15:clr>
            <a:srgbClr val="F26B43"/>
          </p15:clr>
        </p15:guide>
        <p15:guide id="62" orient="horz" pos="2047" userDrawn="1">
          <p15:clr>
            <a:srgbClr val="F26B43"/>
          </p15:clr>
        </p15:guide>
        <p15:guide id="63" orient="horz" pos="2273" userDrawn="1">
          <p15:clr>
            <a:srgbClr val="F26B43"/>
          </p15:clr>
        </p15:guide>
        <p15:guide id="64" pos="98" userDrawn="1">
          <p15:clr>
            <a:srgbClr val="F26B43"/>
          </p15:clr>
        </p15:guide>
        <p15:guide id="65" pos="7582" userDrawn="1">
          <p15:clr>
            <a:srgbClr val="F26B43"/>
          </p15:clr>
        </p15:guide>
        <p15:guide id="66" orient="horz" pos="4088" userDrawn="1">
          <p15:clr>
            <a:srgbClr val="F26B43"/>
          </p15:clr>
        </p15:guide>
        <p15:guide id="67" orient="horz" pos="1820" userDrawn="1">
          <p15:clr>
            <a:srgbClr val="F26B43"/>
          </p15:clr>
        </p15:guide>
        <p15:guide id="68" pos="5541" userDrawn="1">
          <p15:clr>
            <a:srgbClr val="F26B43"/>
          </p15:clr>
        </p15:guide>
        <p15:guide id="69" pos="3273" userDrawn="1">
          <p15:clr>
            <a:srgbClr val="F26B43"/>
          </p15:clr>
        </p15:guide>
        <p15:guide id="70" pos="6221" userDrawn="1">
          <p15:clr>
            <a:srgbClr val="F26B43"/>
          </p15:clr>
        </p15:guide>
        <p15:guide id="71" pos="5995" userDrawn="1">
          <p15:clr>
            <a:srgbClr val="F26B43"/>
          </p15:clr>
        </p15:guide>
        <p15:guide id="72" pos="2593" userDrawn="1">
          <p15:clr>
            <a:srgbClr val="F26B43"/>
          </p15:clr>
        </p15:guide>
        <p15:guide id="73" pos="5087" userDrawn="1">
          <p15:clr>
            <a:srgbClr val="F26B43"/>
          </p15:clr>
        </p15:guide>
        <p15:guide id="74" pos="325" userDrawn="1">
          <p15:clr>
            <a:srgbClr val="F26B43"/>
          </p15:clr>
        </p15:guide>
        <p15:guide id="75" pos="7355" userDrawn="1">
          <p15:clr>
            <a:srgbClr val="F26B43"/>
          </p15:clr>
        </p15:guide>
        <p15:guide id="76" pos="2139" userDrawn="1">
          <p15:clr>
            <a:srgbClr val="F26B43"/>
          </p15:clr>
        </p15:guide>
        <p15:guide id="77" pos="1912" userDrawn="1">
          <p15:clr>
            <a:srgbClr val="F26B43"/>
          </p15:clr>
        </p15:guide>
        <p15:guide id="78" pos="2366" userDrawn="1">
          <p15:clr>
            <a:srgbClr val="F26B43"/>
          </p15:clr>
        </p15:guide>
        <p15:guide id="79" pos="5768" userDrawn="1">
          <p15:clr>
            <a:srgbClr val="F26B43"/>
          </p15:clr>
        </p15:guide>
        <p15:guide id="80" pos="1685" userDrawn="1">
          <p15:clr>
            <a:srgbClr val="F26B43"/>
          </p15:clr>
        </p15:guide>
        <p15:guide id="81" pos="2819" userDrawn="1">
          <p15:clr>
            <a:srgbClr val="F26B43"/>
          </p15:clr>
        </p15:guide>
        <p15:guide id="82" pos="3046" userDrawn="1">
          <p15:clr>
            <a:srgbClr val="F26B43"/>
          </p15:clr>
        </p15:guide>
        <p15:guide id="83" orient="horz" pos="232" userDrawn="1">
          <p15:clr>
            <a:srgbClr val="F26B43"/>
          </p15:clr>
        </p15:guide>
        <p15:guide id="84" orient="horz" pos="2954" userDrawn="1">
          <p15:clr>
            <a:srgbClr val="F26B43"/>
          </p15:clr>
        </p15:guide>
        <p15:guide id="85" orient="horz" pos="31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6869" y="144465"/>
            <a:ext cx="9505951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3" y="981075"/>
            <a:ext cx="11578167" cy="51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Cinquième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1342032" y="6482335"/>
            <a:ext cx="863600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7DA147-029E-4BDE-9144-19227B45CA27}" type="slidenum">
              <a:rPr lang="en-GB" sz="1333">
                <a:solidFill>
                  <a:srgbClr val="042D56"/>
                </a:solidFill>
                <a:latin typeface="Verdana" pitchFamily="34" charset="0"/>
              </a:rPr>
              <a:pPr algn="r"/>
              <a:t>‹#›</a:t>
            </a:fld>
            <a:endParaRPr lang="en-GB" sz="1333">
              <a:solidFill>
                <a:srgbClr val="042D56"/>
              </a:solidFill>
              <a:latin typeface="Verdana" pitchFamily="34" charset="0"/>
            </a:endParaRPr>
          </a:p>
        </p:txBody>
      </p:sp>
      <p:pic>
        <p:nvPicPr>
          <p:cNvPr id="1031" name="Picture 10" descr="barre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4566" y="5814001"/>
            <a:ext cx="14010217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JCDShowcasin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436" y="225426"/>
            <a:ext cx="1345075" cy="4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95627" y="6546830"/>
            <a:ext cx="3207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rgbClr val="042D56"/>
                </a:solidFill>
                <a:latin typeface="+mn-lt"/>
                <a:ea typeface="MS PGothic" pitchFamily="34" charset="-128"/>
                <a:cs typeface="+mn-cs"/>
              </a:rPr>
              <a:t>JCDecaux Awards Competition - 2020</a:t>
            </a:r>
          </a:p>
        </p:txBody>
      </p:sp>
    </p:spTree>
    <p:extLst>
      <p:ext uri="{BB962C8B-B14F-4D97-AF65-F5344CB8AC3E}">
        <p14:creationId xmlns:p14="http://schemas.microsoft.com/office/powerpoint/2010/main" val="287795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042D56"/>
          </a:solidFill>
          <a:latin typeface="+mj-lt"/>
          <a:ea typeface="MS PGothic" pitchFamily="34" charset="-128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042D56"/>
          </a:solidFill>
          <a:latin typeface="Arial" charset="0"/>
          <a:ea typeface="MS PGothic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042D56"/>
          </a:solidFill>
          <a:latin typeface="Arial" charset="0"/>
          <a:ea typeface="MS PGothic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042D56"/>
          </a:solidFill>
          <a:latin typeface="Arial" charset="0"/>
          <a:ea typeface="MS PGothic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042D56"/>
          </a:solidFill>
          <a:latin typeface="Arial" charset="0"/>
          <a:ea typeface="MS PGothic" pitchFamily="34" charset="-128"/>
        </a:defRPr>
      </a:lvl5pPr>
      <a:lvl6pPr marL="609585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2D56"/>
          </a:solidFill>
          <a:latin typeface="Arial" charset="0"/>
          <a:ea typeface="MS PGothic" pitchFamily="34" charset="-128"/>
        </a:defRPr>
      </a:lvl6pPr>
      <a:lvl7pPr marL="121917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2D56"/>
          </a:solidFill>
          <a:latin typeface="Arial" charset="0"/>
          <a:ea typeface="MS PGothic" pitchFamily="34" charset="-128"/>
        </a:defRPr>
      </a:lvl7pPr>
      <a:lvl8pPr marL="1828754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2D56"/>
          </a:solidFill>
          <a:latin typeface="Arial" charset="0"/>
          <a:ea typeface="MS PGothic" pitchFamily="34" charset="-128"/>
        </a:defRPr>
      </a:lvl8pPr>
      <a:lvl9pPr marL="2438339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2D56"/>
          </a:solidFill>
          <a:latin typeface="Arial" charset="0"/>
          <a:ea typeface="MS PGothic" pitchFamily="34" charset="-128"/>
        </a:defRPr>
      </a:lvl9pPr>
    </p:titleStyle>
    <p:bodyStyle>
      <a:lvl1pPr marL="237061" indent="-237061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140000"/>
        <a:buFont typeface="Times" pitchFamily="-110" charset="0"/>
        <a:buChar char="•"/>
        <a:defRPr sz="1867" b="1">
          <a:solidFill>
            <a:srgbClr val="042D56"/>
          </a:solidFill>
          <a:latin typeface="+mn-lt"/>
          <a:ea typeface="MS PGothic" pitchFamily="34" charset="-128"/>
          <a:cs typeface="+mn-cs"/>
        </a:defRPr>
      </a:lvl1pPr>
      <a:lvl2pPr marL="711182" indent="-234945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120000"/>
        <a:buFont typeface="Wingdings" pitchFamily="2" charset="2"/>
        <a:buChar char="§"/>
        <a:defRPr sz="1600">
          <a:solidFill>
            <a:srgbClr val="042D56"/>
          </a:solidFill>
          <a:latin typeface="+mn-lt"/>
          <a:ea typeface="MS PGothic" pitchFamily="34" charset="-128"/>
        </a:defRPr>
      </a:lvl2pPr>
      <a:lvl3pPr marL="1202237" indent="-237061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105000"/>
        <a:buFont typeface="Wingdings" pitchFamily="2" charset="2"/>
        <a:buChar char="Ø"/>
        <a:defRPr sz="1600">
          <a:solidFill>
            <a:srgbClr val="042D56"/>
          </a:solidFill>
          <a:latin typeface="+mn-lt"/>
          <a:ea typeface="MS PGothic" pitchFamily="34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70000"/>
        <a:buFont typeface="Wingdings" pitchFamily="2" charset="2"/>
        <a:buChar char="Ø"/>
        <a:defRPr sz="1600">
          <a:solidFill>
            <a:srgbClr val="042D56"/>
          </a:solidFill>
          <a:latin typeface="+mn-lt"/>
          <a:ea typeface="MS PGothic" pitchFamily="34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80000"/>
        <a:buFont typeface="Wingdings" pitchFamily="2" charset="2"/>
        <a:buChar char="ü"/>
        <a:defRPr sz="1067" b="1">
          <a:solidFill>
            <a:srgbClr val="042D56"/>
          </a:solidFill>
          <a:latin typeface="+mn-lt"/>
          <a:ea typeface="MS PGothic" pitchFamily="34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80000"/>
        <a:buFont typeface="Wingdings" pitchFamily="2" charset="2"/>
        <a:buChar char="ü"/>
        <a:defRPr sz="1067" b="1">
          <a:solidFill>
            <a:srgbClr val="042D56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80000"/>
        <a:buFont typeface="Wingdings" pitchFamily="2" charset="2"/>
        <a:buChar char="ü"/>
        <a:defRPr sz="1067" b="1">
          <a:solidFill>
            <a:srgbClr val="042D56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80000"/>
        <a:buFont typeface="Wingdings" pitchFamily="2" charset="2"/>
        <a:buChar char="ü"/>
        <a:defRPr sz="1067" b="1">
          <a:solidFill>
            <a:srgbClr val="042D56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SzPct val="80000"/>
        <a:buFont typeface="Wingdings" pitchFamily="2" charset="2"/>
        <a:buChar char="ü"/>
        <a:defRPr sz="1067" b="1">
          <a:solidFill>
            <a:srgbClr val="042D56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79" r:id="rId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6" orient="horz" pos="2160" userDrawn="1">
          <p15:clr>
            <a:srgbClr val="F26B43"/>
          </p15:clr>
        </p15:guide>
        <p15:guide id="87" pos="3840" userDrawn="1">
          <p15:clr>
            <a:srgbClr val="F26B43"/>
          </p15:clr>
        </p15:guide>
        <p15:guide id="88" pos="3613" userDrawn="1">
          <p15:clr>
            <a:srgbClr val="F26B43"/>
          </p15:clr>
        </p15:guide>
        <p15:guide id="89" pos="3386" userDrawn="1">
          <p15:clr>
            <a:srgbClr val="F26B43"/>
          </p15:clr>
        </p15:guide>
        <p15:guide id="90" pos="3160" userDrawn="1">
          <p15:clr>
            <a:srgbClr val="F26B43"/>
          </p15:clr>
        </p15:guide>
        <p15:guide id="91" pos="2933" userDrawn="1">
          <p15:clr>
            <a:srgbClr val="F26B43"/>
          </p15:clr>
        </p15:guide>
        <p15:guide id="92" pos="2706" userDrawn="1">
          <p15:clr>
            <a:srgbClr val="F26B43"/>
          </p15:clr>
        </p15:guide>
        <p15:guide id="93" pos="2479" userDrawn="1">
          <p15:clr>
            <a:srgbClr val="F26B43"/>
          </p15:clr>
        </p15:guide>
        <p15:guide id="94" pos="2252" userDrawn="1">
          <p15:clr>
            <a:srgbClr val="F26B43"/>
          </p15:clr>
        </p15:guide>
        <p15:guide id="95" pos="2026" userDrawn="1">
          <p15:clr>
            <a:srgbClr val="F26B43"/>
          </p15:clr>
        </p15:guide>
        <p15:guide id="96" pos="1799" userDrawn="1">
          <p15:clr>
            <a:srgbClr val="F26B43"/>
          </p15:clr>
        </p15:guide>
        <p15:guide id="97" pos="1572" userDrawn="1">
          <p15:clr>
            <a:srgbClr val="F26B43"/>
          </p15:clr>
        </p15:guide>
        <p15:guide id="98" pos="1345" userDrawn="1">
          <p15:clr>
            <a:srgbClr val="F26B43"/>
          </p15:clr>
        </p15:guide>
        <p15:guide id="99" pos="1118" userDrawn="1">
          <p15:clr>
            <a:srgbClr val="F26B43"/>
          </p15:clr>
        </p15:guide>
        <p15:guide id="100" pos="892" userDrawn="1">
          <p15:clr>
            <a:srgbClr val="F26B43"/>
          </p15:clr>
        </p15:guide>
        <p15:guide id="101" pos="665" userDrawn="1">
          <p15:clr>
            <a:srgbClr val="F26B43"/>
          </p15:clr>
        </p15:guide>
        <p15:guide id="102" pos="438" userDrawn="1">
          <p15:clr>
            <a:srgbClr val="F26B43"/>
          </p15:clr>
        </p15:guide>
        <p15:guide id="103" pos="211" userDrawn="1">
          <p15:clr>
            <a:srgbClr val="F26B43"/>
          </p15:clr>
        </p15:guide>
        <p15:guide id="104" pos="4067" userDrawn="1">
          <p15:clr>
            <a:srgbClr val="F26B43"/>
          </p15:clr>
        </p15:guide>
        <p15:guide id="105" pos="4294" userDrawn="1">
          <p15:clr>
            <a:srgbClr val="F26B43"/>
          </p15:clr>
        </p15:guide>
        <p15:guide id="106" pos="4520" userDrawn="1">
          <p15:clr>
            <a:srgbClr val="F26B43"/>
          </p15:clr>
        </p15:guide>
        <p15:guide id="107" pos="4747" userDrawn="1">
          <p15:clr>
            <a:srgbClr val="F26B43"/>
          </p15:clr>
        </p15:guide>
        <p15:guide id="108" pos="4974" userDrawn="1">
          <p15:clr>
            <a:srgbClr val="F26B43"/>
          </p15:clr>
        </p15:guide>
        <p15:guide id="109" pos="5201" userDrawn="1">
          <p15:clr>
            <a:srgbClr val="F26B43"/>
          </p15:clr>
        </p15:guide>
        <p15:guide id="110" pos="5428" userDrawn="1">
          <p15:clr>
            <a:srgbClr val="F26B43"/>
          </p15:clr>
        </p15:guide>
        <p15:guide id="111" pos="5654" userDrawn="1">
          <p15:clr>
            <a:srgbClr val="F26B43"/>
          </p15:clr>
        </p15:guide>
        <p15:guide id="112" pos="5881" userDrawn="1">
          <p15:clr>
            <a:srgbClr val="F26B43"/>
          </p15:clr>
        </p15:guide>
        <p15:guide id="113" pos="6108" userDrawn="1">
          <p15:clr>
            <a:srgbClr val="F26B43"/>
          </p15:clr>
        </p15:guide>
        <p15:guide id="114" pos="6335" userDrawn="1">
          <p15:clr>
            <a:srgbClr val="F26B43"/>
          </p15:clr>
        </p15:guide>
        <p15:guide id="115" pos="6562" userDrawn="1">
          <p15:clr>
            <a:srgbClr val="F26B43"/>
          </p15:clr>
        </p15:guide>
        <p15:guide id="116" pos="6788" userDrawn="1">
          <p15:clr>
            <a:srgbClr val="F26B43"/>
          </p15:clr>
        </p15:guide>
        <p15:guide id="117" pos="7015" userDrawn="1">
          <p15:clr>
            <a:srgbClr val="F26B43"/>
          </p15:clr>
        </p15:guide>
        <p15:guide id="118" pos="7242" userDrawn="1">
          <p15:clr>
            <a:srgbClr val="F26B43"/>
          </p15:clr>
        </p15:guide>
        <p15:guide id="119" pos="7469" userDrawn="1">
          <p15:clr>
            <a:srgbClr val="F26B43"/>
          </p15:clr>
        </p15:guide>
        <p15:guide id="120" pos="7680" userDrawn="1">
          <p15:clr>
            <a:srgbClr val="F26B43"/>
          </p15:clr>
        </p15:guide>
        <p15:guide id="121" userDrawn="1">
          <p15:clr>
            <a:srgbClr val="F26B43"/>
          </p15:clr>
        </p15:guide>
        <p15:guide id="122" orient="horz" pos="1933" userDrawn="1">
          <p15:clr>
            <a:srgbClr val="F26B43"/>
          </p15:clr>
        </p15:guide>
        <p15:guide id="123" orient="horz" pos="1706" userDrawn="1">
          <p15:clr>
            <a:srgbClr val="F26B43"/>
          </p15:clr>
        </p15:guide>
        <p15:guide id="124" orient="horz" pos="1480" userDrawn="1">
          <p15:clr>
            <a:srgbClr val="F26B43"/>
          </p15:clr>
        </p15:guide>
        <p15:guide id="125" orient="horz" pos="1253" userDrawn="1">
          <p15:clr>
            <a:srgbClr val="F26B43"/>
          </p15:clr>
        </p15:guide>
        <p15:guide id="126" orient="horz" pos="1026" userDrawn="1">
          <p15:clr>
            <a:srgbClr val="F26B43"/>
          </p15:clr>
        </p15:guide>
        <p15:guide id="127" orient="horz" pos="799" userDrawn="1">
          <p15:clr>
            <a:srgbClr val="F26B43"/>
          </p15:clr>
        </p15:guide>
        <p15:guide id="128" orient="horz" pos="572" userDrawn="1">
          <p15:clr>
            <a:srgbClr val="F26B43"/>
          </p15:clr>
        </p15:guide>
        <p15:guide id="129" orient="horz" pos="346" userDrawn="1">
          <p15:clr>
            <a:srgbClr val="F26B43"/>
          </p15:clr>
        </p15:guide>
        <p15:guide id="130" orient="horz" pos="119" userDrawn="1">
          <p15:clr>
            <a:srgbClr val="F26B43"/>
          </p15:clr>
        </p15:guide>
        <p15:guide id="131" orient="horz" userDrawn="1">
          <p15:clr>
            <a:srgbClr val="F26B43"/>
          </p15:clr>
        </p15:guide>
        <p15:guide id="132" orient="horz" pos="4320" userDrawn="1">
          <p15:clr>
            <a:srgbClr val="F26B43"/>
          </p15:clr>
        </p15:guide>
        <p15:guide id="133" orient="horz" pos="2387" userDrawn="1">
          <p15:clr>
            <a:srgbClr val="F26B43"/>
          </p15:clr>
        </p15:guide>
        <p15:guide id="134" orient="horz" pos="2614" userDrawn="1">
          <p15:clr>
            <a:srgbClr val="F26B43"/>
          </p15:clr>
        </p15:guide>
        <p15:guide id="135" orient="horz" pos="2840" userDrawn="1">
          <p15:clr>
            <a:srgbClr val="F26B43"/>
          </p15:clr>
        </p15:guide>
        <p15:guide id="136" orient="horz" pos="3067" userDrawn="1">
          <p15:clr>
            <a:srgbClr val="F26B43"/>
          </p15:clr>
        </p15:guide>
        <p15:guide id="137" orient="horz" pos="3294" userDrawn="1">
          <p15:clr>
            <a:srgbClr val="F26B43"/>
          </p15:clr>
        </p15:guide>
        <p15:guide id="138" orient="horz" pos="3521" userDrawn="1">
          <p15:clr>
            <a:srgbClr val="F26B43"/>
          </p15:clr>
        </p15:guide>
        <p15:guide id="139" orient="horz" pos="3748" userDrawn="1">
          <p15:clr>
            <a:srgbClr val="F26B43"/>
          </p15:clr>
        </p15:guide>
        <p15:guide id="140" orient="horz" pos="3974" userDrawn="1">
          <p15:clr>
            <a:srgbClr val="F26B43"/>
          </p15:clr>
        </p15:guide>
        <p15:guide id="141" orient="horz" pos="4201" userDrawn="1">
          <p15:clr>
            <a:srgbClr val="F26B43"/>
          </p15:clr>
        </p15:guide>
        <p15:guide id="142" pos="3500" userDrawn="1">
          <p15:clr>
            <a:srgbClr val="F26B43"/>
          </p15:clr>
        </p15:guide>
        <p15:guide id="143" pos="3953" userDrawn="1">
          <p15:clr>
            <a:srgbClr val="F26B43"/>
          </p15:clr>
        </p15:guide>
        <p15:guide id="144" pos="3727" userDrawn="1">
          <p15:clr>
            <a:srgbClr val="F26B43"/>
          </p15:clr>
        </p15:guide>
        <p15:guide id="145" pos="4180" userDrawn="1">
          <p15:clr>
            <a:srgbClr val="F26B43"/>
          </p15:clr>
        </p15:guide>
        <p15:guide id="146" orient="horz" pos="2047" userDrawn="1">
          <p15:clr>
            <a:srgbClr val="F26B43"/>
          </p15:clr>
        </p15:guide>
        <p15:guide id="147" orient="horz" pos="2273" userDrawn="1">
          <p15:clr>
            <a:srgbClr val="F26B43"/>
          </p15:clr>
        </p15:guide>
        <p15:guide id="148" pos="98" userDrawn="1">
          <p15:clr>
            <a:srgbClr val="F26B43"/>
          </p15:clr>
        </p15:guide>
        <p15:guide id="149" pos="7582" userDrawn="1">
          <p15:clr>
            <a:srgbClr val="F26B43"/>
          </p15:clr>
        </p15:guide>
        <p15:guide id="150" orient="horz" pos="4088" userDrawn="1">
          <p15:clr>
            <a:srgbClr val="F26B43"/>
          </p15:clr>
        </p15:guide>
        <p15:guide id="151" orient="horz" pos="1820" userDrawn="1">
          <p15:clr>
            <a:srgbClr val="F26B43"/>
          </p15:clr>
        </p15:guide>
        <p15:guide id="152" pos="5541" userDrawn="1">
          <p15:clr>
            <a:srgbClr val="F26B43"/>
          </p15:clr>
        </p15:guide>
        <p15:guide id="153" pos="3273" userDrawn="1">
          <p15:clr>
            <a:srgbClr val="F26B43"/>
          </p15:clr>
        </p15:guide>
        <p15:guide id="154" pos="6221" userDrawn="1">
          <p15:clr>
            <a:srgbClr val="F26B43"/>
          </p15:clr>
        </p15:guide>
        <p15:guide id="155" pos="5995" userDrawn="1">
          <p15:clr>
            <a:srgbClr val="F26B43"/>
          </p15:clr>
        </p15:guide>
        <p15:guide id="156" pos="2593" userDrawn="1">
          <p15:clr>
            <a:srgbClr val="F26B43"/>
          </p15:clr>
        </p15:guide>
        <p15:guide id="157" pos="5087" userDrawn="1">
          <p15:clr>
            <a:srgbClr val="F26B43"/>
          </p15:clr>
        </p15:guide>
        <p15:guide id="158" pos="325" userDrawn="1">
          <p15:clr>
            <a:srgbClr val="F26B43"/>
          </p15:clr>
        </p15:guide>
        <p15:guide id="159" pos="7355" userDrawn="1">
          <p15:clr>
            <a:srgbClr val="F26B43"/>
          </p15:clr>
        </p15:guide>
        <p15:guide id="160" pos="2139" userDrawn="1">
          <p15:clr>
            <a:srgbClr val="F26B43"/>
          </p15:clr>
        </p15:guide>
        <p15:guide id="161" pos="1912" userDrawn="1">
          <p15:clr>
            <a:srgbClr val="F26B43"/>
          </p15:clr>
        </p15:guide>
        <p15:guide id="162" pos="2366" userDrawn="1">
          <p15:clr>
            <a:srgbClr val="F26B43"/>
          </p15:clr>
        </p15:guide>
        <p15:guide id="163" pos="5768" userDrawn="1">
          <p15:clr>
            <a:srgbClr val="F26B43"/>
          </p15:clr>
        </p15:guide>
        <p15:guide id="164" pos="1685" userDrawn="1">
          <p15:clr>
            <a:srgbClr val="F26B43"/>
          </p15:clr>
        </p15:guide>
        <p15:guide id="165" pos="2819" userDrawn="1">
          <p15:clr>
            <a:srgbClr val="F26B43"/>
          </p15:clr>
        </p15:guide>
        <p15:guide id="166" pos="3046" userDrawn="1">
          <p15:clr>
            <a:srgbClr val="F26B43"/>
          </p15:clr>
        </p15:guide>
        <p15:guide id="167" orient="horz" pos="232" userDrawn="1">
          <p15:clr>
            <a:srgbClr val="F26B43"/>
          </p15:clr>
        </p15:guide>
        <p15:guide id="168" orient="horz" pos="2954" userDrawn="1">
          <p15:clr>
            <a:srgbClr val="F26B43"/>
          </p15:clr>
        </p15:guide>
        <p15:guide id="169" orient="horz" pos="318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13">
          <p15:clr>
            <a:srgbClr val="F26B43"/>
          </p15:clr>
        </p15:guide>
        <p15:guide id="4" pos="3386">
          <p15:clr>
            <a:srgbClr val="F26B43"/>
          </p15:clr>
        </p15:guide>
        <p15:guide id="5" pos="3160">
          <p15:clr>
            <a:srgbClr val="F26B43"/>
          </p15:clr>
        </p15:guide>
        <p15:guide id="6" pos="2933">
          <p15:clr>
            <a:srgbClr val="F26B43"/>
          </p15:clr>
        </p15:guide>
        <p15:guide id="7" pos="2706">
          <p15:clr>
            <a:srgbClr val="F26B43"/>
          </p15:clr>
        </p15:guide>
        <p15:guide id="8" pos="2479">
          <p15:clr>
            <a:srgbClr val="F26B43"/>
          </p15:clr>
        </p15:guide>
        <p15:guide id="9" pos="2252">
          <p15:clr>
            <a:srgbClr val="F26B43"/>
          </p15:clr>
        </p15:guide>
        <p15:guide id="10" pos="2026">
          <p15:clr>
            <a:srgbClr val="F26B43"/>
          </p15:clr>
        </p15:guide>
        <p15:guide id="11" pos="1799">
          <p15:clr>
            <a:srgbClr val="F26B43"/>
          </p15:clr>
        </p15:guide>
        <p15:guide id="12" pos="1572">
          <p15:clr>
            <a:srgbClr val="F26B43"/>
          </p15:clr>
        </p15:guide>
        <p15:guide id="13" pos="1345">
          <p15:clr>
            <a:srgbClr val="F26B43"/>
          </p15:clr>
        </p15:guide>
        <p15:guide id="14" pos="1118">
          <p15:clr>
            <a:srgbClr val="F26B43"/>
          </p15:clr>
        </p15:guide>
        <p15:guide id="15" pos="892">
          <p15:clr>
            <a:srgbClr val="F26B43"/>
          </p15:clr>
        </p15:guide>
        <p15:guide id="16" pos="665">
          <p15:clr>
            <a:srgbClr val="F26B43"/>
          </p15:clr>
        </p15:guide>
        <p15:guide id="17" pos="438">
          <p15:clr>
            <a:srgbClr val="F26B43"/>
          </p15:clr>
        </p15:guide>
        <p15:guide id="18" pos="211">
          <p15:clr>
            <a:srgbClr val="F26B43"/>
          </p15:clr>
        </p15:guide>
        <p15:guide id="20" pos="4067">
          <p15:clr>
            <a:srgbClr val="F26B43"/>
          </p15:clr>
        </p15:guide>
        <p15:guide id="21" pos="4294">
          <p15:clr>
            <a:srgbClr val="F26B43"/>
          </p15:clr>
        </p15:guide>
        <p15:guide id="22" pos="4520">
          <p15:clr>
            <a:srgbClr val="F26B43"/>
          </p15:clr>
        </p15:guide>
        <p15:guide id="23" pos="4747">
          <p15:clr>
            <a:srgbClr val="F26B43"/>
          </p15:clr>
        </p15:guide>
        <p15:guide id="24" pos="4974">
          <p15:clr>
            <a:srgbClr val="F26B43"/>
          </p15:clr>
        </p15:guide>
        <p15:guide id="25" pos="5201">
          <p15:clr>
            <a:srgbClr val="F26B43"/>
          </p15:clr>
        </p15:guide>
        <p15:guide id="26" pos="5428">
          <p15:clr>
            <a:srgbClr val="F26B43"/>
          </p15:clr>
        </p15:guide>
        <p15:guide id="27" pos="5654">
          <p15:clr>
            <a:srgbClr val="F26B43"/>
          </p15:clr>
        </p15:guide>
        <p15:guide id="28" pos="5881">
          <p15:clr>
            <a:srgbClr val="F26B43"/>
          </p15:clr>
        </p15:guide>
        <p15:guide id="29" pos="6108">
          <p15:clr>
            <a:srgbClr val="F26B43"/>
          </p15:clr>
        </p15:guide>
        <p15:guide id="30" pos="6335">
          <p15:clr>
            <a:srgbClr val="F26B43"/>
          </p15:clr>
        </p15:guide>
        <p15:guide id="31" pos="6562">
          <p15:clr>
            <a:srgbClr val="F26B43"/>
          </p15:clr>
        </p15:guide>
        <p15:guide id="32" pos="6788">
          <p15:clr>
            <a:srgbClr val="F26B43"/>
          </p15:clr>
        </p15:guide>
        <p15:guide id="33" pos="7015">
          <p15:clr>
            <a:srgbClr val="F26B43"/>
          </p15:clr>
        </p15:guide>
        <p15:guide id="34" pos="7242">
          <p15:clr>
            <a:srgbClr val="F26B43"/>
          </p15:clr>
        </p15:guide>
        <p15:guide id="35" pos="7469">
          <p15:clr>
            <a:srgbClr val="F26B43"/>
          </p15:clr>
        </p15:guide>
        <p15:guide id="36" pos="7680">
          <p15:clr>
            <a:srgbClr val="F26B43"/>
          </p15:clr>
        </p15:guide>
        <p15:guide id="37">
          <p15:clr>
            <a:srgbClr val="F26B43"/>
          </p15:clr>
        </p15:guide>
        <p15:guide id="38" orient="horz" pos="1933">
          <p15:clr>
            <a:srgbClr val="F26B43"/>
          </p15:clr>
        </p15:guide>
        <p15:guide id="39" orient="horz" pos="1706">
          <p15:clr>
            <a:srgbClr val="F26B43"/>
          </p15:clr>
        </p15:guide>
        <p15:guide id="40" orient="horz" pos="1480">
          <p15:clr>
            <a:srgbClr val="F26B43"/>
          </p15:clr>
        </p15:guide>
        <p15:guide id="41" orient="horz" pos="1253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799">
          <p15:clr>
            <a:srgbClr val="F26B43"/>
          </p15:clr>
        </p15:guide>
        <p15:guide id="44" orient="horz" pos="572">
          <p15:clr>
            <a:srgbClr val="F26B43"/>
          </p15:clr>
        </p15:guide>
        <p15:guide id="45" orient="horz" pos="346">
          <p15:clr>
            <a:srgbClr val="F26B43"/>
          </p15:clr>
        </p15:guide>
        <p15:guide id="46" orient="horz" pos="119">
          <p15:clr>
            <a:srgbClr val="F26B43"/>
          </p15:clr>
        </p15:guide>
        <p15:guide id="47" orient="horz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500">
          <p15:clr>
            <a:srgbClr val="F26B43"/>
          </p15:clr>
        </p15:guide>
        <p15:guide id="59" pos="3953">
          <p15:clr>
            <a:srgbClr val="F26B43"/>
          </p15:clr>
        </p15:guide>
        <p15:guide id="60" pos="3727">
          <p15:clr>
            <a:srgbClr val="F26B43"/>
          </p15:clr>
        </p15:guide>
        <p15:guide id="61" pos="4180">
          <p15:clr>
            <a:srgbClr val="F26B43"/>
          </p15:clr>
        </p15:guide>
        <p15:guide id="62" orient="horz" pos="2047">
          <p15:clr>
            <a:srgbClr val="F26B43"/>
          </p15:clr>
        </p15:guide>
        <p15:guide id="63" orient="horz" pos="2273">
          <p15:clr>
            <a:srgbClr val="F26B43"/>
          </p15:clr>
        </p15:guide>
        <p15:guide id="64" pos="98">
          <p15:clr>
            <a:srgbClr val="F26B43"/>
          </p15:clr>
        </p15:guide>
        <p15:guide id="65" pos="7582">
          <p15:clr>
            <a:srgbClr val="F26B43"/>
          </p15:clr>
        </p15:guide>
        <p15:guide id="66" orient="horz" pos="4088">
          <p15:clr>
            <a:srgbClr val="F26B43"/>
          </p15:clr>
        </p15:guide>
        <p15:guide id="67" orient="horz" pos="1820">
          <p15:clr>
            <a:srgbClr val="F26B43"/>
          </p15:clr>
        </p15:guide>
        <p15:guide id="68" pos="5541">
          <p15:clr>
            <a:srgbClr val="F26B43"/>
          </p15:clr>
        </p15:guide>
        <p15:guide id="69" pos="3273">
          <p15:clr>
            <a:srgbClr val="F26B43"/>
          </p15:clr>
        </p15:guide>
        <p15:guide id="70" pos="6221">
          <p15:clr>
            <a:srgbClr val="F26B43"/>
          </p15:clr>
        </p15:guide>
        <p15:guide id="71" pos="5995">
          <p15:clr>
            <a:srgbClr val="F26B43"/>
          </p15:clr>
        </p15:guide>
        <p15:guide id="72" pos="2593">
          <p15:clr>
            <a:srgbClr val="F26B43"/>
          </p15:clr>
        </p15:guide>
        <p15:guide id="73" pos="5087">
          <p15:clr>
            <a:srgbClr val="F26B43"/>
          </p15:clr>
        </p15:guide>
        <p15:guide id="74" pos="325">
          <p15:clr>
            <a:srgbClr val="F26B43"/>
          </p15:clr>
        </p15:guide>
        <p15:guide id="75" pos="7355">
          <p15:clr>
            <a:srgbClr val="F26B43"/>
          </p15:clr>
        </p15:guide>
        <p15:guide id="76" pos="2139">
          <p15:clr>
            <a:srgbClr val="F26B43"/>
          </p15:clr>
        </p15:guide>
        <p15:guide id="77" pos="1912">
          <p15:clr>
            <a:srgbClr val="F26B43"/>
          </p15:clr>
        </p15:guide>
        <p15:guide id="78" pos="2366">
          <p15:clr>
            <a:srgbClr val="F26B43"/>
          </p15:clr>
        </p15:guide>
        <p15:guide id="79" pos="5768">
          <p15:clr>
            <a:srgbClr val="F26B43"/>
          </p15:clr>
        </p15:guide>
        <p15:guide id="80" pos="1685">
          <p15:clr>
            <a:srgbClr val="F26B43"/>
          </p15:clr>
        </p15:guide>
        <p15:guide id="81" pos="2819">
          <p15:clr>
            <a:srgbClr val="F26B43"/>
          </p15:clr>
        </p15:guide>
        <p15:guide id="82" pos="3046">
          <p15:clr>
            <a:srgbClr val="F26B43"/>
          </p15:clr>
        </p15:guide>
        <p15:guide id="83" orient="horz" pos="232">
          <p15:clr>
            <a:srgbClr val="F26B43"/>
          </p15:clr>
        </p15:guide>
        <p15:guide id="84" orient="horz" pos="2954">
          <p15:clr>
            <a:srgbClr val="F26B43"/>
          </p15:clr>
        </p15:guide>
        <p15:guide id="85" orient="horz" pos="31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8.xml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openxmlformats.org/officeDocument/2006/relationships/slide" Target="slide22.xml"/><Relationship Id="rId5" Type="http://schemas.openxmlformats.org/officeDocument/2006/relationships/slide" Target="slide15.xm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0EA5E0-4528-49A9-BC7D-DBFC2DA4DB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2EDF0-C219-4E74-93D9-F866D1DBC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27731-4AAA-4152-B93A-6C1CED893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SUMMER 2022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JUNE – 23</a:t>
            </a:r>
            <a:r>
              <a:rPr lang="en-GB" baseline="30000" dirty="0"/>
              <a:t>RD</a:t>
            </a:r>
            <a:r>
              <a:rPr lang="en-GB" dirty="0"/>
              <a:t> SEPTEMBER </a:t>
            </a:r>
          </a:p>
        </p:txBody>
      </p:sp>
    </p:spTree>
    <p:extLst>
      <p:ext uri="{BB962C8B-B14F-4D97-AF65-F5344CB8AC3E}">
        <p14:creationId xmlns:p14="http://schemas.microsoft.com/office/powerpoint/2010/main" val="168260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62E02CE-1C55-4A85-BA34-5B9A7D862B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3999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802A73-469F-4CEB-B89A-11A6418C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SNACK FAVOURITES</a:t>
            </a:r>
            <a:br>
              <a:rPr lang="en-GB" dirty="0"/>
            </a:br>
            <a:r>
              <a:rPr lang="en-GB" sz="1800" b="0" dirty="0">
                <a:solidFill>
                  <a:srgbClr val="737976"/>
                </a:solidFill>
              </a:rPr>
              <a:t>FAVOURITE BRANDS</a:t>
            </a: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20E9F-AEDA-491F-B223-74069BCAB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638676" cy="244475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Rep.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C0E3A63E-9E6C-4636-9401-2B5D40FCC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08249"/>
              </p:ext>
            </p:extLst>
          </p:nvPr>
        </p:nvGraphicFramePr>
        <p:xfrm>
          <a:off x="695324" y="1596390"/>
          <a:ext cx="5195522" cy="435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339">
                  <a:extLst>
                    <a:ext uri="{9D8B030D-6E8A-4147-A177-3AD203B41FA5}">
                      <a16:colId xmlns:a16="http://schemas.microsoft.com/office/drawing/2014/main" val="1827589706"/>
                    </a:ext>
                  </a:extLst>
                </a:gridCol>
                <a:gridCol w="2876183">
                  <a:extLst>
                    <a:ext uri="{9D8B030D-6E8A-4147-A177-3AD203B41FA5}">
                      <a16:colId xmlns:a16="http://schemas.microsoft.com/office/drawing/2014/main" val="824683051"/>
                    </a:ext>
                  </a:extLst>
                </a:gridCol>
              </a:tblGrid>
              <a:tr h="7218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BRAND</a:t>
                      </a:r>
                    </a:p>
                    <a:p>
                      <a:pPr algn="ctr"/>
                      <a:r>
                        <a:rPr lang="en-GB" dirty="0"/>
                        <a:t>(SNACKS)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%</a:t>
                      </a:r>
                    </a:p>
                    <a:p>
                      <a:pPr algn="ctr"/>
                      <a:r>
                        <a:rPr lang="en-GB" sz="1200" dirty="0"/>
                        <a:t>of audience who have purchased</a:t>
                      </a:r>
                    </a:p>
                    <a:p>
                      <a:pPr algn="ctr"/>
                      <a:r>
                        <a:rPr lang="en-GB" sz="1200" dirty="0"/>
                        <a:t> in last 30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510567"/>
                  </a:ext>
                </a:extLst>
              </a:tr>
              <a:tr h="7218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WALKERS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06282"/>
                  </a:ext>
                </a:extLst>
              </a:tr>
              <a:tr h="7218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DORITOS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457158"/>
                  </a:ext>
                </a:extLst>
              </a:tr>
              <a:tr h="7218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PRINGLES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75653"/>
                  </a:ext>
                </a:extLst>
              </a:tr>
              <a:tr h="73023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MINI CHEDDARS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03023"/>
                  </a:ext>
                </a:extLst>
              </a:tr>
              <a:tr h="73023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HULA HOOPS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6473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E6BC685-4DD4-41DE-B4DB-594B01A8BAD2}"/>
              </a:ext>
            </a:extLst>
          </p:cNvPr>
          <p:cNvSpPr/>
          <p:nvPr/>
        </p:nvSpPr>
        <p:spPr>
          <a:xfrm>
            <a:off x="6858000" y="5804428"/>
            <a:ext cx="5334000" cy="1053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24%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eat snacks / crisps several times per week</a:t>
            </a:r>
          </a:p>
        </p:txBody>
      </p:sp>
    </p:spTree>
    <p:extLst>
      <p:ext uri="{BB962C8B-B14F-4D97-AF65-F5344CB8AC3E}">
        <p14:creationId xmlns:p14="http://schemas.microsoft.com/office/powerpoint/2010/main" val="106858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5DDD1C-A1F8-4B43-98BD-AAFC1F7A2B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88" y="0"/>
            <a:ext cx="6996112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ECDFBE-22E0-4E54-BE34-4E1718C0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BARBECUES</a:t>
            </a:r>
            <a:br>
              <a:rPr lang="en-GB" dirty="0"/>
            </a:br>
            <a:r>
              <a:rPr lang="en-GB" sz="1800" b="0" dirty="0">
                <a:solidFill>
                  <a:srgbClr val="737A76"/>
                </a:solidFill>
              </a:rPr>
              <a:t>FACTS &amp; FIGURES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B00A2-4A4D-49C1-88AC-5020D5DCC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Sources: The Grocer (2021); YouGov Profiles 2022: Audience are those who chose Summer as their favourite season vs. Nat Rep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59A9C-CED3-42C2-9BCA-1630FE212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4321175" cy="46799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  <a:cs typeface="Arial"/>
              </a:rPr>
              <a:t>£834m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spent on barbecue occasions in 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  <a:cs typeface="Arial"/>
              </a:rPr>
              <a:t>488%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increase in barbecue-related searches in June 2021 according to Google Trends research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  <a:cs typeface="Arial"/>
              </a:rPr>
              <a:t>70%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of audience 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meat-eaters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spc="600" dirty="0"/>
          </a:p>
        </p:txBody>
      </p:sp>
    </p:spTree>
    <p:extLst>
      <p:ext uri="{BB962C8B-B14F-4D97-AF65-F5344CB8AC3E}">
        <p14:creationId xmlns:p14="http://schemas.microsoft.com/office/powerpoint/2010/main" val="130259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A31B-7658-4A5C-83B5-4ACD155D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TESCO SUMMER BBQ CONTEXUAL DOOH</a:t>
            </a:r>
            <a:br>
              <a:rPr lang="en-GB"/>
            </a:br>
            <a:r>
              <a:rPr lang="en-US" sz="1800" b="0">
                <a:solidFill>
                  <a:schemeClr val="bg1">
                    <a:lumMod val="50000"/>
                  </a:schemeClr>
                </a:solidFill>
              </a:rPr>
              <a:t>CONSIDERABLE SALES UPLIFT INCREASE WHEN USING CONTEXTUAL</a:t>
            </a:r>
            <a:endParaRPr lang="en-GB" sz="1800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33A60-C89A-4060-B373-9E2A78360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Source: JCDecaux Tesco EPOS case study 2018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1802442-F7B1-4F1E-9F2E-B6E436B98145}"/>
              </a:ext>
            </a:extLst>
          </p:cNvPr>
          <p:cNvSpPr/>
          <p:nvPr/>
        </p:nvSpPr>
        <p:spPr>
          <a:xfrm>
            <a:off x="9577071" y="1949197"/>
            <a:ext cx="2234183" cy="35433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D761ADE-4C1B-4D27-9489-BF59531B36DB}"/>
              </a:ext>
            </a:extLst>
          </p:cNvPr>
          <p:cNvSpPr/>
          <p:nvPr/>
        </p:nvSpPr>
        <p:spPr>
          <a:xfrm>
            <a:off x="430023" y="1949197"/>
            <a:ext cx="2234184" cy="35433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98F0913-72A5-4AF8-BCD6-120BE4A427D4}"/>
              </a:ext>
            </a:extLst>
          </p:cNvPr>
          <p:cNvSpPr/>
          <p:nvPr/>
        </p:nvSpPr>
        <p:spPr>
          <a:xfrm>
            <a:off x="967995" y="2394205"/>
            <a:ext cx="1155192" cy="205587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6B2E2C2-0A6D-408B-9C9C-7947AB34FF94}"/>
              </a:ext>
            </a:extLst>
          </p:cNvPr>
          <p:cNvSpPr/>
          <p:nvPr/>
        </p:nvSpPr>
        <p:spPr>
          <a:xfrm>
            <a:off x="6666231" y="1949197"/>
            <a:ext cx="2234183" cy="35433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9BCBECFD-6D25-4CB0-AE7E-3839170D7488}"/>
              </a:ext>
            </a:extLst>
          </p:cNvPr>
          <p:cNvSpPr/>
          <p:nvPr/>
        </p:nvSpPr>
        <p:spPr>
          <a:xfrm>
            <a:off x="7204202" y="2394205"/>
            <a:ext cx="1156716" cy="205587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B1F70D0A-B65F-473E-A75F-07D3702C1168}"/>
              </a:ext>
            </a:extLst>
          </p:cNvPr>
          <p:cNvSpPr/>
          <p:nvPr/>
        </p:nvSpPr>
        <p:spPr>
          <a:xfrm>
            <a:off x="3484119" y="1949197"/>
            <a:ext cx="2234184" cy="35433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1BD24C7C-D9D2-4534-8207-E76A07CF5061}"/>
              </a:ext>
            </a:extLst>
          </p:cNvPr>
          <p:cNvSpPr/>
          <p:nvPr/>
        </p:nvSpPr>
        <p:spPr>
          <a:xfrm>
            <a:off x="4020567" y="2394205"/>
            <a:ext cx="1156715" cy="206349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9E536F4F-7DCE-4AF9-B95C-71553B2CE132}"/>
              </a:ext>
            </a:extLst>
          </p:cNvPr>
          <p:cNvSpPr txBox="1"/>
          <p:nvPr/>
        </p:nvSpPr>
        <p:spPr>
          <a:xfrm>
            <a:off x="9615933" y="5376376"/>
            <a:ext cx="215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lvl="0" indent="-35687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Contextual Motion</a:t>
            </a:r>
            <a:r>
              <a:rPr kumimoji="0" sz="18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 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18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advertising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3F8CAC5B-B065-4845-A5A6-08403C01CF98}"/>
              </a:ext>
            </a:extLst>
          </p:cNvPr>
          <p:cNvSpPr txBox="1"/>
          <p:nvPr/>
        </p:nvSpPr>
        <p:spPr>
          <a:xfrm>
            <a:off x="823011" y="5376376"/>
            <a:ext cx="1445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7686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Static vs 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1800" b="0" i="0" u="none" strike="noStrike" kern="1200" cap="none" spc="-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advertising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C0CE682E-C94A-41EB-9402-B04B6E7152EA}"/>
              </a:ext>
            </a:extLst>
          </p:cNvPr>
          <p:cNvSpPr txBox="1"/>
          <p:nvPr/>
        </p:nvSpPr>
        <p:spPr>
          <a:xfrm>
            <a:off x="3576829" y="5376376"/>
            <a:ext cx="2044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marR="5080" lvl="0" indent="-30099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Contextual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Static</a:t>
            </a:r>
            <a:r>
              <a:rPr kumimoji="0" sz="1800" b="0" i="0" u="none" strike="noStrike" kern="1200" cap="none" spc="-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 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18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advertising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417897F5-9B96-4406-84D7-7507AD4A2830}"/>
              </a:ext>
            </a:extLst>
          </p:cNvPr>
          <p:cNvSpPr txBox="1"/>
          <p:nvPr/>
        </p:nvSpPr>
        <p:spPr>
          <a:xfrm>
            <a:off x="7061073" y="5376376"/>
            <a:ext cx="1445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2097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Motion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 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1800" b="0" i="0" u="none" strike="noStrike" kern="1200" cap="none" spc="-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advertising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35265D0B-5B77-435B-A36A-28DBEC9C5414}"/>
              </a:ext>
            </a:extLst>
          </p:cNvPr>
          <p:cNvSpPr txBox="1"/>
          <p:nvPr/>
        </p:nvSpPr>
        <p:spPr>
          <a:xfrm>
            <a:off x="1877949" y="1828687"/>
            <a:ext cx="44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</a:t>
            </a:r>
          </a:p>
          <a:p>
            <a:pPr marL="17145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+2%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3A2F5A64-3427-4664-A447-084C5D6F12E5}"/>
              </a:ext>
            </a:extLst>
          </p:cNvPr>
          <p:cNvSpPr txBox="1"/>
          <p:nvPr/>
        </p:nvSpPr>
        <p:spPr>
          <a:xfrm>
            <a:off x="778511" y="1828687"/>
            <a:ext cx="436880" cy="39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0" lvl="0" indent="0" algn="l" defTabSz="914400" rtl="0" eaLnBrk="1" fontAlgn="auto" latinLnBrk="0" hangingPunct="1">
              <a:lnSpc>
                <a:spcPts val="12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+4%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D79ACA16-62AB-4D22-8B85-468E620A4931}"/>
              </a:ext>
            </a:extLst>
          </p:cNvPr>
          <p:cNvSpPr txBox="1"/>
          <p:nvPr/>
        </p:nvSpPr>
        <p:spPr>
          <a:xfrm>
            <a:off x="4926584" y="1828687"/>
            <a:ext cx="44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</a:t>
            </a:r>
          </a:p>
          <a:p>
            <a:pPr marL="17145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+3%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5BDBAD25-3F33-45A1-B4F1-4FA4A5F9C795}"/>
              </a:ext>
            </a:extLst>
          </p:cNvPr>
          <p:cNvSpPr txBox="1"/>
          <p:nvPr/>
        </p:nvSpPr>
        <p:spPr>
          <a:xfrm>
            <a:off x="3826764" y="1828687"/>
            <a:ext cx="436880" cy="39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0" lvl="0" indent="0" algn="l" defTabSz="914400" rtl="0" eaLnBrk="1" fontAlgn="auto" latinLnBrk="0" hangingPunct="1">
              <a:lnSpc>
                <a:spcPts val="12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+6%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F569EEC-2344-4C1D-B13A-AA6100E274A4}"/>
              </a:ext>
            </a:extLst>
          </p:cNvPr>
          <p:cNvSpPr txBox="1"/>
          <p:nvPr/>
        </p:nvSpPr>
        <p:spPr>
          <a:xfrm>
            <a:off x="8116571" y="1828687"/>
            <a:ext cx="44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</a:t>
            </a:r>
          </a:p>
          <a:p>
            <a:pPr marL="17145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+6%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9A223E33-1FE0-45CD-B37D-FAC9F3ABC207}"/>
              </a:ext>
            </a:extLst>
          </p:cNvPr>
          <p:cNvSpPr txBox="1"/>
          <p:nvPr/>
        </p:nvSpPr>
        <p:spPr>
          <a:xfrm>
            <a:off x="7016877" y="1828687"/>
            <a:ext cx="436880" cy="39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0" lvl="0" indent="0" algn="l" defTabSz="914400" rtl="0" eaLnBrk="1" fontAlgn="auto" latinLnBrk="0" hangingPunct="1">
              <a:lnSpc>
                <a:spcPts val="12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+9%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D5E8FE24-8586-4CB5-A1AD-ACFE22AE7361}"/>
              </a:ext>
            </a:extLst>
          </p:cNvPr>
          <p:cNvSpPr txBox="1"/>
          <p:nvPr/>
        </p:nvSpPr>
        <p:spPr>
          <a:xfrm>
            <a:off x="10984993" y="1828687"/>
            <a:ext cx="54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0" lvl="0" indent="0" algn="l" defTabSz="914400" rtl="0" eaLnBrk="1" fontAlgn="auto" latinLnBrk="0" hangingPunct="1">
              <a:lnSpc>
                <a:spcPts val="1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</a:t>
            </a:r>
          </a:p>
          <a:p>
            <a:pPr marL="1270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+12%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83B23942-7483-40EC-A009-BF98949657BE}"/>
              </a:ext>
            </a:extLst>
          </p:cNvPr>
          <p:cNvSpPr txBox="1"/>
          <p:nvPr/>
        </p:nvSpPr>
        <p:spPr>
          <a:xfrm>
            <a:off x="9880727" y="1828687"/>
            <a:ext cx="549910" cy="39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+13%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4F9A8C40-4BBA-422F-9C46-4AFDA52C4B97}"/>
              </a:ext>
            </a:extLst>
          </p:cNvPr>
          <p:cNvSpPr/>
          <p:nvPr/>
        </p:nvSpPr>
        <p:spPr>
          <a:xfrm>
            <a:off x="10116567" y="2401824"/>
            <a:ext cx="1153668" cy="205435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54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5DDD1C-A1F8-4B43-98BD-AAFC1F7A2B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88" y="0"/>
            <a:ext cx="6996112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5B8F9-7ED1-419C-BCAD-4F627227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  <a:cs typeface="Arial"/>
              </a:rPr>
              <a:t>70%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like to experience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new foods / cuisines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  <a:cs typeface="Arial"/>
              </a:rPr>
              <a:t>63%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sit down together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for a meal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  <a:cs typeface="Arial"/>
              </a:rPr>
              <a:t>57%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enjoy cooking for themselves and others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F23F9E2-7B7F-4621-BD1C-934FDA7C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4321175" cy="1008062"/>
          </a:xfrm>
        </p:spPr>
        <p:txBody>
          <a:bodyPr/>
          <a:lstStyle/>
          <a:p>
            <a:r>
              <a:rPr lang="en-GB" dirty="0"/>
              <a:t>SUMMER FOOD</a:t>
            </a:r>
            <a:br>
              <a:rPr lang="en-GB" dirty="0"/>
            </a:br>
            <a:r>
              <a:rPr lang="en-GB" sz="1800" b="0" dirty="0">
                <a:solidFill>
                  <a:srgbClr val="737A76"/>
                </a:solidFill>
              </a:rPr>
              <a:t>EATING HABITS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B7EC4D-9DE8-4ED5-8EAE-6A0D305458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5" cy="360363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 </a:t>
            </a:r>
          </a:p>
        </p:txBody>
      </p:sp>
    </p:spTree>
    <p:extLst>
      <p:ext uri="{BB962C8B-B14F-4D97-AF65-F5344CB8AC3E}">
        <p14:creationId xmlns:p14="http://schemas.microsoft.com/office/powerpoint/2010/main" val="388143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29FF228-6508-42EC-A475-221FA603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0007"/>
              </p:ext>
            </p:extLst>
          </p:nvPr>
        </p:nvGraphicFramePr>
        <p:xfrm>
          <a:off x="695324" y="1596390"/>
          <a:ext cx="4321174" cy="4213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587">
                  <a:extLst>
                    <a:ext uri="{9D8B030D-6E8A-4147-A177-3AD203B41FA5}">
                      <a16:colId xmlns:a16="http://schemas.microsoft.com/office/drawing/2014/main" val="1827589706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824683051"/>
                    </a:ext>
                  </a:extLst>
                </a:gridCol>
              </a:tblGrid>
              <a:tr h="699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BRAND</a:t>
                      </a:r>
                    </a:p>
                    <a:p>
                      <a:pPr algn="ctr"/>
                      <a:r>
                        <a:rPr lang="en-GB" dirty="0"/>
                        <a:t>(RESTAURANT)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INDEX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510567"/>
                  </a:ext>
                </a:extLst>
              </a:tr>
              <a:tr h="699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ASK </a:t>
                      </a:r>
                    </a:p>
                    <a:p>
                      <a:pPr algn="ctr"/>
                      <a:r>
                        <a:rPr lang="en-GB" dirty="0"/>
                        <a:t>ITALIAN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+199%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06282"/>
                  </a:ext>
                </a:extLst>
              </a:tr>
              <a:tr h="699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CAFÉ </a:t>
                      </a:r>
                    </a:p>
                    <a:p>
                      <a:pPr algn="ctr"/>
                      <a:r>
                        <a:rPr lang="en-GB" dirty="0"/>
                        <a:t>ROUGE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+188%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457158"/>
                  </a:ext>
                </a:extLst>
              </a:tr>
              <a:tr h="699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Ô</a:t>
                      </a:r>
                      <a:r>
                        <a:rPr lang="en-GB" dirty="0"/>
                        <a:t>TE BRASSERIE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+118%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75653"/>
                  </a:ext>
                </a:extLst>
              </a:tr>
              <a:tr h="7077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PIZZA </a:t>
                      </a:r>
                    </a:p>
                    <a:p>
                      <a:pPr algn="ctr"/>
                      <a:r>
                        <a:rPr lang="en-GB" dirty="0"/>
                        <a:t>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+114%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03023"/>
                  </a:ext>
                </a:extLst>
              </a:tr>
              <a:tr h="70771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WAHACA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+102%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64734"/>
                  </a:ext>
                </a:extLst>
              </a:tr>
            </a:tbl>
          </a:graphicData>
        </a:graphic>
      </p:graphicFrame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5DDD1C-A1F8-4B43-98BD-AAFC1F7A2B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88" y="-1"/>
            <a:ext cx="6996112" cy="6858001"/>
          </a:xfr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4F23F9E2-7B7F-4621-BD1C-934FDA7C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4321175" cy="1008062"/>
          </a:xfrm>
        </p:spPr>
        <p:txBody>
          <a:bodyPr/>
          <a:lstStyle/>
          <a:p>
            <a:r>
              <a:rPr lang="en-GB" dirty="0"/>
              <a:t>SUMMER FOOD</a:t>
            </a:r>
            <a:br>
              <a:rPr lang="en-GB" dirty="0"/>
            </a:br>
            <a:r>
              <a:rPr lang="en-GB" sz="1800" b="0" dirty="0">
                <a:solidFill>
                  <a:srgbClr val="737A76"/>
                </a:solidFill>
              </a:rPr>
              <a:t>CASUAL DINING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B7EC4D-9DE8-4ED5-8EAE-6A0D305458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5" cy="360363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 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likely than the average adult</a:t>
            </a:r>
            <a:r>
              <a:rPr lang="en-GB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FE1D5-033C-403A-A6C8-FBE73DBDCD8D}"/>
              </a:ext>
            </a:extLst>
          </p:cNvPr>
          <p:cNvSpPr/>
          <p:nvPr/>
        </p:nvSpPr>
        <p:spPr>
          <a:xfrm>
            <a:off x="5195886" y="-1"/>
            <a:ext cx="699611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337B4-DE52-4B3D-9501-6CC7EC533E58}"/>
              </a:ext>
            </a:extLst>
          </p:cNvPr>
          <p:cNvSpPr txBox="1"/>
          <p:nvPr/>
        </p:nvSpPr>
        <p:spPr>
          <a:xfrm>
            <a:off x="7658566" y="2016272"/>
            <a:ext cx="2070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1"/>
                </a:solidFill>
              </a:rPr>
              <a:t>+63%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31A75-64B0-45A3-956E-A1D0EDE47086}"/>
              </a:ext>
            </a:extLst>
          </p:cNvPr>
          <p:cNvSpPr txBox="1"/>
          <p:nvPr/>
        </p:nvSpPr>
        <p:spPr>
          <a:xfrm>
            <a:off x="7077189" y="2847269"/>
            <a:ext cx="32335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600" dirty="0">
                <a:solidFill>
                  <a:schemeClr val="bg1"/>
                </a:solidFill>
              </a:rPr>
              <a:t>spend between £100 - £200 per month eating out at restaurants</a:t>
            </a:r>
          </a:p>
        </p:txBody>
      </p:sp>
    </p:spTree>
    <p:extLst>
      <p:ext uri="{BB962C8B-B14F-4D97-AF65-F5344CB8AC3E}">
        <p14:creationId xmlns:p14="http://schemas.microsoft.com/office/powerpoint/2010/main" val="264916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AB0D4B-7088-44E6-B2DF-93B2AA3DC4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D4AFC-B3E7-4147-9BF4-667A741D5239}"/>
              </a:ext>
            </a:extLst>
          </p:cNvPr>
          <p:cNvSpPr/>
          <p:nvPr/>
        </p:nvSpPr>
        <p:spPr>
          <a:xfrm>
            <a:off x="0" y="0"/>
            <a:ext cx="4343400" cy="104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DEBDC0-3769-44DF-94F0-E4D445E60E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43400" cy="1047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DRINKS</a:t>
            </a:r>
          </a:p>
        </p:txBody>
      </p:sp>
    </p:spTree>
    <p:extLst>
      <p:ext uri="{BB962C8B-B14F-4D97-AF65-F5344CB8AC3E}">
        <p14:creationId xmlns:p14="http://schemas.microsoft.com/office/powerpoint/2010/main" val="267867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CCD295DB-59B0-4500-B40F-9271FD100F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FC92BB-9FC1-440C-AD95-300BD100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ALCOHOL FAVOURITES</a:t>
            </a:r>
            <a:br>
              <a:rPr lang="en-GB" dirty="0"/>
            </a:br>
            <a:r>
              <a:rPr lang="en-GB" sz="1800" b="0" dirty="0">
                <a:solidFill>
                  <a:srgbClr val="737A76"/>
                </a:solidFill>
              </a:rPr>
              <a:t>TOP BEVERAGES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EA20C280-A446-4BD1-9A53-2D3077CE9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91824"/>
              </p:ext>
            </p:extLst>
          </p:nvPr>
        </p:nvGraphicFramePr>
        <p:xfrm>
          <a:off x="695324" y="1596390"/>
          <a:ext cx="4638678" cy="361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339">
                  <a:extLst>
                    <a:ext uri="{9D8B030D-6E8A-4147-A177-3AD203B41FA5}">
                      <a16:colId xmlns:a16="http://schemas.microsoft.com/office/drawing/2014/main" val="1827589706"/>
                    </a:ext>
                  </a:extLst>
                </a:gridCol>
                <a:gridCol w="2319339">
                  <a:extLst>
                    <a:ext uri="{9D8B030D-6E8A-4147-A177-3AD203B41FA5}">
                      <a16:colId xmlns:a16="http://schemas.microsoft.com/office/drawing/2014/main" val="824683051"/>
                    </a:ext>
                  </a:extLst>
                </a:gridCol>
              </a:tblGrid>
              <a:tr h="7218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ALCOHOL</a:t>
                      </a:r>
                    </a:p>
                    <a:p>
                      <a:pPr algn="ctr"/>
                      <a:r>
                        <a:rPr lang="en-GB" dirty="0"/>
                        <a:t>(TYPE)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INDEX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510567"/>
                  </a:ext>
                </a:extLst>
              </a:tr>
              <a:tr h="7218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ALCOPOPS</a:t>
                      </a:r>
                    </a:p>
                    <a:p>
                      <a:pPr algn="ctr"/>
                      <a:r>
                        <a:rPr lang="en-GB" sz="1200" dirty="0"/>
                        <a:t>E.G. SMIRNOFF 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+113%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06282"/>
                  </a:ext>
                </a:extLst>
              </a:tr>
              <a:tr h="7218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WINE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457158"/>
                  </a:ext>
                </a:extLst>
              </a:tr>
              <a:tr h="7218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VODKA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75653"/>
                  </a:ext>
                </a:extLst>
              </a:tr>
              <a:tr h="73023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TEQUILA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03023"/>
                  </a:ext>
                </a:extLst>
              </a:tr>
            </a:tbl>
          </a:graphicData>
        </a:graphic>
      </p:graphicFrame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60FB45-9F62-4475-9C2B-A24CBE83D0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638677" cy="360363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Rep. </a:t>
            </a: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likely than the average adult)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5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B06898-470A-4305-AF25-AB7AD3D7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DRINKS (ALCOHOL)</a:t>
            </a:r>
            <a:br>
              <a:rPr lang="en-GB" dirty="0"/>
            </a:br>
            <a:r>
              <a:rPr lang="en-GB" sz="1800" b="0" dirty="0">
                <a:solidFill>
                  <a:schemeClr val="accent6"/>
                </a:solidFill>
                <a:latin typeface="+mn-lt"/>
              </a:rPr>
              <a:t>PURCHASE BEHAVIOUR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4F495-DC44-45A9-AE6C-F010DD61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48893"/>
            <a:ext cx="4500564" cy="459898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  <a:cs typeface="Arial"/>
              </a:rPr>
              <a:t>+46%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drink alcohol at bars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several times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per month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+40%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spend £100-£150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on alcohol monthly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in pubs/restaurants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+37%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purchase alcohol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several times per week</a:t>
            </a:r>
          </a:p>
          <a:p>
            <a:pPr marL="0" indent="0">
              <a:buNone/>
            </a:pPr>
            <a:endParaRPr lang="en-GB" sz="2000" spc="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64D620-6958-4876-A075-56C68DEF4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112649" cy="360362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Rep. </a:t>
            </a: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(m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ore likely than the average adult)</a:t>
            </a:r>
            <a:endParaRPr lang="en-GB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5797616-821A-492E-9BEB-1D1BAF7B87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88" y="0"/>
            <a:ext cx="6996112" cy="6858000"/>
          </a:xfrm>
        </p:spPr>
      </p:pic>
    </p:spTree>
    <p:extLst>
      <p:ext uri="{BB962C8B-B14F-4D97-AF65-F5344CB8AC3E}">
        <p14:creationId xmlns:p14="http://schemas.microsoft.com/office/powerpoint/2010/main" val="380558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AB0D4B-7088-44E6-B2DF-93B2AA3DC4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76253-A61C-49E9-843F-9A95D1B3E2A3}"/>
              </a:ext>
            </a:extLst>
          </p:cNvPr>
          <p:cNvSpPr/>
          <p:nvPr/>
        </p:nvSpPr>
        <p:spPr>
          <a:xfrm>
            <a:off x="0" y="0"/>
            <a:ext cx="4343400" cy="104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A7A4E2-C78E-4328-8FBF-3C86303C89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43400" cy="1047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1729842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B06898-470A-4305-AF25-AB7AD3D7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181"/>
            <a:ext cx="4791075" cy="697175"/>
          </a:xfrm>
        </p:spPr>
        <p:txBody>
          <a:bodyPr>
            <a:normAutofit fontScale="90000"/>
          </a:bodyPr>
          <a:lstStyle/>
          <a:p>
            <a:r>
              <a:rPr lang="en-GB" dirty="0"/>
              <a:t>FASHION</a:t>
            </a:r>
            <a:br>
              <a:rPr lang="en-GB" dirty="0"/>
            </a:br>
            <a:r>
              <a:rPr lang="en-GB" sz="2000" b="0" dirty="0">
                <a:solidFill>
                  <a:srgbClr val="737A76"/>
                </a:solidFill>
              </a:rPr>
              <a:t>RETAIL </a:t>
            </a:r>
            <a:r>
              <a:rPr lang="en-GB" sz="2000" b="0" dirty="0">
                <a:solidFill>
                  <a:schemeClr val="accent6"/>
                </a:solidFill>
                <a:latin typeface="+mn-lt"/>
              </a:rPr>
              <a:t>ATTITUDES &amp; BEHAVIOUR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64D620-6958-4876-A075-56C68DEF4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YouGov Profiles 2022: Audience are those who chose Summer as their favourite season vs. Nat Rep.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*more likely than the average adult</a:t>
            </a:r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266730A-F8BB-419B-9E9E-5ABEC377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97124"/>
            <a:ext cx="5114925" cy="491160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41%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visit shopping malls / high streets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in their free time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+59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%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pc="300" dirty="0"/>
              <a:t>have purchased luxury accessories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i.e. hats, sunglasses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in the past 12 months*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+13%</a:t>
            </a:r>
            <a:endParaRPr lang="en-GB" sz="4000" b="1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have spent between £150 –£300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on clothes in the last three months*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36E27B6-4D68-4ED7-8FC3-A966711D24D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05892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AEFF-3474-4F63-9D88-3E50A8ED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2022</a:t>
            </a:r>
            <a:br>
              <a:rPr lang="en-GB" dirty="0"/>
            </a:br>
            <a:r>
              <a:rPr lang="en-GB" sz="1800" b="0" dirty="0">
                <a:solidFill>
                  <a:srgbClr val="737976"/>
                </a:solidFill>
              </a:rPr>
              <a:t>CONTENTS</a:t>
            </a:r>
            <a:endParaRPr lang="en-GB" b="0" dirty="0">
              <a:solidFill>
                <a:srgbClr val="737976"/>
              </a:solidFill>
            </a:endParaRPr>
          </a:p>
        </p:txBody>
      </p:sp>
      <p:pic>
        <p:nvPicPr>
          <p:cNvPr id="16" name="Picture Placeholder 12">
            <a:hlinkClick r:id="rId3" action="ppaction://hlinksldjump"/>
            <a:extLst>
              <a:ext uri="{FF2B5EF4-FFF2-40B4-BE49-F238E27FC236}">
                <a16:creationId xmlns:a16="http://schemas.microsoft.com/office/drawing/2014/main" id="{E2E89C1F-5BAE-4EA8-AD16-0D8E87597B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0"/>
          <a:stretch/>
        </p:blipFill>
        <p:spPr>
          <a:xfrm>
            <a:off x="695323" y="1466474"/>
            <a:ext cx="2228362" cy="4771345"/>
          </a:xfrm>
          <a:prstGeom prst="rect">
            <a:avLst/>
          </a:prstGeom>
        </p:spPr>
      </p:pic>
      <p:pic>
        <p:nvPicPr>
          <p:cNvPr id="17" name="Picture Placeholder 15">
            <a:hlinkClick r:id="rId5" action="ppaction://hlinksldjump"/>
            <a:extLst>
              <a:ext uri="{FF2B5EF4-FFF2-40B4-BE49-F238E27FC236}">
                <a16:creationId xmlns:a16="http://schemas.microsoft.com/office/drawing/2014/main" id="{9337F32E-454F-4D65-9367-C82CCE52B8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6073" y="1489958"/>
            <a:ext cx="2228362" cy="477134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18" name="Picture Placeholder 7">
            <a:hlinkClick r:id="rId8" action="ppaction://hlinksldjump"/>
            <a:extLst>
              <a:ext uri="{FF2B5EF4-FFF2-40B4-BE49-F238E27FC236}">
                <a16:creationId xmlns:a16="http://schemas.microsoft.com/office/drawing/2014/main" id="{FDF3CE89-8A88-4D1C-BCC5-92BD7672AC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79"/>
          <a:stretch/>
        </p:blipFill>
        <p:spPr>
          <a:xfrm>
            <a:off x="6393131" y="1513442"/>
            <a:ext cx="2228362" cy="4675480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19" name="Picture Placeholder 17">
            <a:hlinkClick r:id="rId11" action="ppaction://hlinksldjump"/>
            <a:extLst>
              <a:ext uri="{FF2B5EF4-FFF2-40B4-BE49-F238E27FC236}">
                <a16:creationId xmlns:a16="http://schemas.microsoft.com/office/drawing/2014/main" id="{24DA1BF6-CA3B-4F55-B233-5E42D4CD738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05"/>
          <a:stretch/>
        </p:blipFill>
        <p:spPr>
          <a:xfrm>
            <a:off x="9216579" y="1437899"/>
            <a:ext cx="2238761" cy="47510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5D332E-7056-4C0D-9E93-571AFD45ECBB}"/>
              </a:ext>
            </a:extLst>
          </p:cNvPr>
          <p:cNvSpPr/>
          <p:nvPr/>
        </p:nvSpPr>
        <p:spPr>
          <a:xfrm>
            <a:off x="695323" y="1437900"/>
            <a:ext cx="2228362" cy="379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F1F6A0A-67BE-47DD-B817-0E121FA2A54A}"/>
              </a:ext>
            </a:extLst>
          </p:cNvPr>
          <p:cNvSpPr txBox="1">
            <a:spLocks/>
          </p:cNvSpPr>
          <p:nvPr/>
        </p:nvSpPr>
        <p:spPr>
          <a:xfrm>
            <a:off x="695323" y="1477272"/>
            <a:ext cx="2228362" cy="337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FOOD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BF64F-7582-4F41-9ED7-13A8B4A0BA92}"/>
              </a:ext>
            </a:extLst>
          </p:cNvPr>
          <p:cNvSpPr/>
          <p:nvPr/>
        </p:nvSpPr>
        <p:spPr>
          <a:xfrm>
            <a:off x="695324" y="4972050"/>
            <a:ext cx="16192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237643-4613-4277-BA9E-CCD336B10872}"/>
              </a:ext>
            </a:extLst>
          </p:cNvPr>
          <p:cNvSpPr/>
          <p:nvPr/>
        </p:nvSpPr>
        <p:spPr>
          <a:xfrm>
            <a:off x="3535742" y="1456428"/>
            <a:ext cx="2238693" cy="379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BC9AD70-B20C-40AE-9741-F2BF636DFE04}"/>
              </a:ext>
            </a:extLst>
          </p:cNvPr>
          <p:cNvSpPr txBox="1">
            <a:spLocks/>
          </p:cNvSpPr>
          <p:nvPr/>
        </p:nvSpPr>
        <p:spPr>
          <a:xfrm>
            <a:off x="3535742" y="1499000"/>
            <a:ext cx="2228362" cy="337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DRINKS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328DAA-1A24-4B34-8694-8F22639CCE17}"/>
              </a:ext>
            </a:extLst>
          </p:cNvPr>
          <p:cNvSpPr/>
          <p:nvPr/>
        </p:nvSpPr>
        <p:spPr>
          <a:xfrm>
            <a:off x="6376157" y="1456428"/>
            <a:ext cx="2245335" cy="379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C8BC2A-4AEB-4718-AD79-9034F978C2BF}"/>
              </a:ext>
            </a:extLst>
          </p:cNvPr>
          <p:cNvSpPr/>
          <p:nvPr/>
        </p:nvSpPr>
        <p:spPr>
          <a:xfrm>
            <a:off x="9216574" y="1434700"/>
            <a:ext cx="2238761" cy="379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6E7742-C7FF-4DC1-B8C6-65A876EF2202}"/>
              </a:ext>
            </a:extLst>
          </p:cNvPr>
          <p:cNvSpPr txBox="1">
            <a:spLocks/>
          </p:cNvSpPr>
          <p:nvPr/>
        </p:nvSpPr>
        <p:spPr>
          <a:xfrm>
            <a:off x="6376161" y="1499000"/>
            <a:ext cx="2228362" cy="337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FASHION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D5303B3-70FA-4716-944C-B14C143D5EE0}"/>
              </a:ext>
            </a:extLst>
          </p:cNvPr>
          <p:cNvSpPr txBox="1">
            <a:spLocks/>
          </p:cNvSpPr>
          <p:nvPr/>
        </p:nvSpPr>
        <p:spPr>
          <a:xfrm>
            <a:off x="9233552" y="1477272"/>
            <a:ext cx="2228362" cy="337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ACTIVITIES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4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B06898-470A-4305-AF25-AB7AD3D7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181"/>
            <a:ext cx="4791075" cy="697175"/>
          </a:xfrm>
        </p:spPr>
        <p:txBody>
          <a:bodyPr>
            <a:normAutofit fontScale="90000"/>
          </a:bodyPr>
          <a:lstStyle/>
          <a:p>
            <a:r>
              <a:rPr lang="en-GB" dirty="0"/>
              <a:t>FASHION</a:t>
            </a:r>
            <a:br>
              <a:rPr lang="en-GB" dirty="0"/>
            </a:br>
            <a:r>
              <a:rPr lang="en-GB" sz="2000" b="0" dirty="0">
                <a:solidFill>
                  <a:srgbClr val="737A76"/>
                </a:solidFill>
              </a:rPr>
              <a:t>RETAIL </a:t>
            </a:r>
            <a:r>
              <a:rPr lang="en-GB" sz="2000" b="0" dirty="0">
                <a:solidFill>
                  <a:schemeClr val="accent6"/>
                </a:solidFill>
                <a:latin typeface="+mn-lt"/>
              </a:rPr>
              <a:t>ATTITUDES &amp; BEHAVIOUR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64D620-6958-4876-A075-56C68DEF4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Source: YouGov Profiles 2022: Audience are those who chose Summer as their favourite season vs. Nat Rep. </a:t>
            </a: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likely than the average adult)</a:t>
            </a:r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266730A-F8BB-419B-9E9E-5ABEC377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08518"/>
            <a:ext cx="4791075" cy="460904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+40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%          </a:t>
            </a:r>
            <a:r>
              <a:rPr lang="en-GB" sz="4000" b="1" dirty="0">
                <a:solidFill>
                  <a:schemeClr val="tx2"/>
                </a:solidFill>
              </a:rPr>
              <a:t>+32</a:t>
            </a:r>
            <a:r>
              <a:rPr lang="en-GB" sz="4000" b="1" dirty="0">
                <a:solidFill>
                  <a:schemeClr val="tx2"/>
                </a:solidFill>
                <a:cs typeface="Arial"/>
              </a:rPr>
              <a:t>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I SEE MYSELF AS                   I KEEP UP 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MORE FASHIONABLE            DATE WITH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THAN MOST                            FASHION TRENDS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+29%          +28%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LUXURY GOODS                    I HAVE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ARE A GOOD                          EXPENSIVE INVESTMENT                         TASTE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+10%          +10%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BUY IN-STORE                       HAVE A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TO TRY                                    ‘SUMMER’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BEFORE BUYING                   WARDROBE </a:t>
            </a:r>
          </a:p>
        </p:txBody>
      </p:sp>
      <p:pic>
        <p:nvPicPr>
          <p:cNvPr id="9" name="Picture Placeholder 8" descr="A picture containing person, tree, outdoor, colorful&#10;&#10;Description automatically generated">
            <a:extLst>
              <a:ext uri="{FF2B5EF4-FFF2-40B4-BE49-F238E27FC236}">
                <a16:creationId xmlns:a16="http://schemas.microsoft.com/office/drawing/2014/main" id="{836E27B6-4D68-4ED7-8FC3-A966711D24D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462495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0C2F-B865-437D-BC57-8FE52745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FASHION BRANDS</a:t>
            </a:r>
            <a:br>
              <a:rPr lang="en-GB" dirty="0"/>
            </a:br>
            <a:r>
              <a:rPr lang="en-GB" sz="1800" b="0" dirty="0">
                <a:solidFill>
                  <a:srgbClr val="737976"/>
                </a:solidFill>
              </a:rPr>
              <a:t>LUXURY</a:t>
            </a:r>
            <a:endParaRPr lang="en-GB" b="0" dirty="0">
              <a:solidFill>
                <a:srgbClr val="73797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B9314-A724-4080-9D2D-41B76D25E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6308725"/>
            <a:ext cx="4687836" cy="360362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Rep. </a:t>
            </a: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likely than the average adult)</a:t>
            </a:r>
            <a:endParaRPr lang="en-GB" dirty="0"/>
          </a:p>
          <a:p>
            <a:endParaRPr lang="en-GB" dirty="0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7DB3BC6E-FBB0-46FA-9E25-9BF7893E9C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8C10F-6D3E-4519-ABB1-A515DD74BFF9}"/>
              </a:ext>
            </a:extLst>
          </p:cNvPr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7471AEDB-4344-403A-9D49-6151584C1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81916"/>
              </p:ext>
            </p:extLst>
          </p:nvPr>
        </p:nvGraphicFramePr>
        <p:xfrm>
          <a:off x="695325" y="1628774"/>
          <a:ext cx="4687836" cy="419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918">
                  <a:extLst>
                    <a:ext uri="{9D8B030D-6E8A-4147-A177-3AD203B41FA5}">
                      <a16:colId xmlns:a16="http://schemas.microsoft.com/office/drawing/2014/main" val="2179713161"/>
                    </a:ext>
                  </a:extLst>
                </a:gridCol>
                <a:gridCol w="2343918">
                  <a:extLst>
                    <a:ext uri="{9D8B030D-6E8A-4147-A177-3AD203B41FA5}">
                      <a16:colId xmlns:a16="http://schemas.microsoft.com/office/drawing/2014/main" val="1099762096"/>
                    </a:ext>
                  </a:extLst>
                </a:gridCol>
              </a:tblGrid>
              <a:tr h="699473">
                <a:tc>
                  <a:txBody>
                    <a:bodyPr/>
                    <a:lstStyle/>
                    <a:p>
                      <a:r>
                        <a:rPr lang="en-GB" dirty="0"/>
                        <a:t>LUXURY 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INDEX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12144"/>
                  </a:ext>
                </a:extLst>
              </a:tr>
              <a:tr h="699473">
                <a:tc>
                  <a:txBody>
                    <a:bodyPr/>
                    <a:lstStyle/>
                    <a:p>
                      <a:r>
                        <a:rPr lang="en-GB" dirty="0"/>
                        <a:t>MULBERRY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676058"/>
                  </a:ext>
                </a:extLst>
              </a:tr>
              <a:tr h="699473">
                <a:tc>
                  <a:txBody>
                    <a:bodyPr/>
                    <a:lstStyle/>
                    <a:p>
                      <a:r>
                        <a:rPr lang="en-GB" dirty="0"/>
                        <a:t>PRADA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66562"/>
                  </a:ext>
                </a:extLst>
              </a:tr>
              <a:tr h="699473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LANCOME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95130"/>
                  </a:ext>
                </a:extLst>
              </a:tr>
              <a:tr h="699473">
                <a:tc>
                  <a:txBody>
                    <a:bodyPr/>
                    <a:lstStyle/>
                    <a:p>
                      <a:r>
                        <a:rPr lang="en-GB" dirty="0"/>
                        <a:t>DIOR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941206"/>
                  </a:ext>
                </a:extLst>
              </a:tr>
              <a:tr h="699473">
                <a:tc>
                  <a:txBody>
                    <a:bodyPr/>
                    <a:lstStyle/>
                    <a:p>
                      <a:r>
                        <a:rPr lang="en-GB" dirty="0"/>
                        <a:t>VIVIENNE WESTWOOD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25139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4A24B8-35D4-4170-BF68-72940427E510}"/>
              </a:ext>
            </a:extLst>
          </p:cNvPr>
          <p:cNvSpPr txBox="1"/>
          <p:nvPr/>
        </p:nvSpPr>
        <p:spPr>
          <a:xfrm>
            <a:off x="8108623" y="1571262"/>
            <a:ext cx="2070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1"/>
                </a:solidFill>
              </a:rPr>
              <a:t>+21%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4CFAA-4579-4ADD-9484-1CF283AD8C9B}"/>
              </a:ext>
            </a:extLst>
          </p:cNvPr>
          <p:cNvSpPr txBox="1"/>
          <p:nvPr/>
        </p:nvSpPr>
        <p:spPr>
          <a:xfrm>
            <a:off x="7579751" y="3060809"/>
            <a:ext cx="31284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600" dirty="0">
                <a:solidFill>
                  <a:schemeClr val="bg1"/>
                </a:solidFill>
              </a:rPr>
              <a:t>“I am willing to pay more for luxury brands”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27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ound, sky, water&#10;&#10;Description automatically generated">
            <a:extLst>
              <a:ext uri="{FF2B5EF4-FFF2-40B4-BE49-F238E27FC236}">
                <a16:creationId xmlns:a16="http://schemas.microsoft.com/office/drawing/2014/main" id="{428A6565-58DE-4494-940E-B27103E859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20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AB0D4B-7088-44E6-B2DF-93B2AA3DC401}"/>
              </a:ext>
            </a:extLst>
          </p:cNvPr>
          <p:cNvSpPr/>
          <p:nvPr/>
        </p:nvSpPr>
        <p:spPr>
          <a:xfrm>
            <a:off x="0" y="0"/>
            <a:ext cx="12192000" cy="692240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72C706-3A6C-45E1-AD00-B53D96A3C3FB}"/>
              </a:ext>
            </a:extLst>
          </p:cNvPr>
          <p:cNvSpPr/>
          <p:nvPr/>
        </p:nvSpPr>
        <p:spPr>
          <a:xfrm>
            <a:off x="0" y="0"/>
            <a:ext cx="4343400" cy="104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4F0B71-5B5C-4B71-A9D5-DBA5E51655B3}"/>
              </a:ext>
            </a:extLst>
          </p:cNvPr>
          <p:cNvSpPr txBox="1">
            <a:spLocks/>
          </p:cNvSpPr>
          <p:nvPr/>
        </p:nvSpPr>
        <p:spPr>
          <a:xfrm>
            <a:off x="0" y="32201"/>
            <a:ext cx="4343400" cy="1047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87869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1756E86-7955-44C6-81E2-27F1D7B5D6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88" y="0"/>
            <a:ext cx="6996112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077C7D-A22F-476D-999D-F81A5EF4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SUMMER ACTIVITIES</a:t>
            </a:r>
            <a:br>
              <a:rPr lang="en-GB" dirty="0"/>
            </a:br>
            <a:r>
              <a:rPr lang="en-GB" sz="1800" b="0" dirty="0">
                <a:solidFill>
                  <a:srgbClr val="737A76"/>
                </a:solidFill>
              </a:rPr>
              <a:t>TOP ACTIVITIES IN SUMMER</a:t>
            </a:r>
            <a:endParaRPr lang="en-GB" b="0" dirty="0">
              <a:solidFill>
                <a:srgbClr val="737A76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980F3E-962B-411A-896C-294684558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5" cy="360363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 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likely than the average adult)</a:t>
            </a:r>
            <a:endParaRPr lang="en-GB" dirty="0"/>
          </a:p>
          <a:p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B2E93B-D278-4DFA-8E23-B2B49E55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4321175" cy="46799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+43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%       </a:t>
            </a:r>
            <a:r>
              <a:rPr lang="en-GB" sz="4000" b="1" dirty="0">
                <a:solidFill>
                  <a:schemeClr val="tx2"/>
                </a:solidFill>
              </a:rPr>
              <a:t>+42</a:t>
            </a:r>
            <a:r>
              <a:rPr lang="en-GB" sz="4000" b="1" dirty="0">
                <a:solidFill>
                  <a:schemeClr val="tx2"/>
                </a:solidFill>
                <a:cs typeface="Arial"/>
              </a:rPr>
              <a:t>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HOST                               GO 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A DINNER PARTY            SPORTING EVENTS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+15%       +11%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ATTEND OUTDOOR        VISIT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PERFORMANCES           FRIENDS/FAMILY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+28%       +12%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GO SHOPPING                 TRAVEL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                  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38A900-7995-40E9-8C9A-445482A58EDA}"/>
              </a:ext>
            </a:extLst>
          </p:cNvPr>
          <p:cNvSpPr/>
          <p:nvPr/>
        </p:nvSpPr>
        <p:spPr>
          <a:xfrm>
            <a:off x="5195888" y="0"/>
            <a:ext cx="6996111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1180D-35D8-4E21-B0C9-0D84D9E354B4}"/>
              </a:ext>
            </a:extLst>
          </p:cNvPr>
          <p:cNvSpPr txBox="1"/>
          <p:nvPr/>
        </p:nvSpPr>
        <p:spPr>
          <a:xfrm>
            <a:off x="7658567" y="1628775"/>
            <a:ext cx="2070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1"/>
                </a:solidFill>
              </a:rPr>
              <a:t>+21%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18493-BBDF-439D-878A-E1200ADAAFED}"/>
              </a:ext>
            </a:extLst>
          </p:cNvPr>
          <p:cNvSpPr txBox="1"/>
          <p:nvPr/>
        </p:nvSpPr>
        <p:spPr>
          <a:xfrm>
            <a:off x="7129695" y="2845365"/>
            <a:ext cx="31284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600" dirty="0">
                <a:solidFill>
                  <a:schemeClr val="bg1"/>
                </a:solidFill>
              </a:rPr>
              <a:t> “Sunshine / warm weather makes me want go out”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51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1756E86-7955-44C6-81E2-27F1D7B5D6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309" y="0"/>
            <a:ext cx="6996112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077C7D-A22F-476D-999D-F81A5EF4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SUMMER TRAVEL</a:t>
            </a:r>
            <a:br>
              <a:rPr lang="en-GB" dirty="0"/>
            </a:br>
            <a:r>
              <a:rPr lang="en-GB" sz="1800" b="0" dirty="0">
                <a:solidFill>
                  <a:srgbClr val="737A76"/>
                </a:solidFill>
              </a:rPr>
              <a:t>HOLIDAYS</a:t>
            </a:r>
            <a:endParaRPr lang="en-GB" b="0" dirty="0">
              <a:solidFill>
                <a:srgbClr val="737A76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980F3E-962B-411A-896C-294684558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5" cy="360363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*more likely than the average adult</a:t>
            </a:r>
            <a:endParaRPr lang="en-GB" dirty="0"/>
          </a:p>
          <a:p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B2E93B-D278-4DFA-8E23-B2B49E55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4321175" cy="46799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1in4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pc="300" dirty="0"/>
              <a:t>have had a holiday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pc="300" dirty="0"/>
              <a:t>in the past 12 months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45%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have travelled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for leisure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+67%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intend to go on holiday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300" dirty="0"/>
              <a:t>in August 2022*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38A900-7995-40E9-8C9A-445482A58EDA}"/>
              </a:ext>
            </a:extLst>
          </p:cNvPr>
          <p:cNvSpPr/>
          <p:nvPr/>
        </p:nvSpPr>
        <p:spPr>
          <a:xfrm>
            <a:off x="5356309" y="0"/>
            <a:ext cx="6996111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1180D-35D8-4E21-B0C9-0D84D9E354B4}"/>
              </a:ext>
            </a:extLst>
          </p:cNvPr>
          <p:cNvSpPr txBox="1"/>
          <p:nvPr/>
        </p:nvSpPr>
        <p:spPr>
          <a:xfrm>
            <a:off x="7818988" y="1628775"/>
            <a:ext cx="2070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1"/>
                </a:solidFill>
              </a:rPr>
              <a:t>+11%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18493-BBDF-439D-878A-E1200ADAAFED}"/>
              </a:ext>
            </a:extLst>
          </p:cNvPr>
          <p:cNvSpPr txBox="1"/>
          <p:nvPr/>
        </p:nvSpPr>
        <p:spPr>
          <a:xfrm>
            <a:off x="7290116" y="2581393"/>
            <a:ext cx="3128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600" dirty="0">
                <a:solidFill>
                  <a:schemeClr val="bg1"/>
                </a:solidFill>
              </a:rPr>
              <a:t> “I enjoy shopping at airports”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7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0C2F-B865-437D-BC57-8FE52745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FAVORITE FESTIVALS</a:t>
            </a:r>
            <a:br>
              <a:rPr lang="en-GB" dirty="0"/>
            </a:br>
            <a:r>
              <a:rPr lang="en-GB" sz="1800" b="0" dirty="0">
                <a:solidFill>
                  <a:srgbClr val="737976"/>
                </a:solidFill>
              </a:rPr>
              <a:t>TOP 5 FESTIVALS</a:t>
            </a:r>
            <a:endParaRPr lang="en-GB" b="0" dirty="0">
              <a:solidFill>
                <a:srgbClr val="73797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B9314-A724-4080-9D2D-41B76D25E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717333" cy="360362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 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likely than the average adult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7DB3BC6E-FBB0-46FA-9E25-9BF7893E9C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8C10F-6D3E-4519-ABB1-A515DD74BFF9}"/>
              </a:ext>
            </a:extLst>
          </p:cNvPr>
          <p:cNvSpPr/>
          <p:nvPr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7471AEDB-4344-403A-9D49-6151584C1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769140"/>
              </p:ext>
            </p:extLst>
          </p:nvPr>
        </p:nvGraphicFramePr>
        <p:xfrm>
          <a:off x="695325" y="1628774"/>
          <a:ext cx="4717334" cy="427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667">
                  <a:extLst>
                    <a:ext uri="{9D8B030D-6E8A-4147-A177-3AD203B41FA5}">
                      <a16:colId xmlns:a16="http://schemas.microsoft.com/office/drawing/2014/main" val="2179713161"/>
                    </a:ext>
                  </a:extLst>
                </a:gridCol>
                <a:gridCol w="2358667">
                  <a:extLst>
                    <a:ext uri="{9D8B030D-6E8A-4147-A177-3AD203B41FA5}">
                      <a16:colId xmlns:a16="http://schemas.microsoft.com/office/drawing/2014/main" val="1099762096"/>
                    </a:ext>
                  </a:extLst>
                </a:gridCol>
              </a:tblGrid>
              <a:tr h="711764">
                <a:tc>
                  <a:txBody>
                    <a:bodyPr/>
                    <a:lstStyle/>
                    <a:p>
                      <a:r>
                        <a:rPr lang="en-GB" dirty="0"/>
                        <a:t>FESTIVAL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INDEX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12144"/>
                  </a:ext>
                </a:extLst>
              </a:tr>
              <a:tr h="711764">
                <a:tc>
                  <a:txBody>
                    <a:bodyPr/>
                    <a:lstStyle/>
                    <a:p>
                      <a:r>
                        <a:rPr lang="en-GB" dirty="0"/>
                        <a:t>GLASTONBURY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676058"/>
                  </a:ext>
                </a:extLst>
              </a:tr>
              <a:tr h="711764">
                <a:tc>
                  <a:txBody>
                    <a:bodyPr/>
                    <a:lstStyle/>
                    <a:p>
                      <a:r>
                        <a:rPr lang="en-GB" dirty="0"/>
                        <a:t>BBC PROMS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66562"/>
                  </a:ext>
                </a:extLst>
              </a:tr>
              <a:tr h="711764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LEEDS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95130"/>
                  </a:ext>
                </a:extLst>
              </a:tr>
              <a:tr h="711764">
                <a:tc>
                  <a:txBody>
                    <a:bodyPr/>
                    <a:lstStyle/>
                    <a:p>
                      <a:r>
                        <a:rPr lang="en-GB" dirty="0"/>
                        <a:t>V FESTIVAL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941206"/>
                  </a:ext>
                </a:extLst>
              </a:tr>
              <a:tr h="711764">
                <a:tc>
                  <a:txBody>
                    <a:bodyPr/>
                    <a:lstStyle/>
                    <a:p>
                      <a:r>
                        <a:rPr lang="en-GB" dirty="0"/>
                        <a:t>REWIND FESTIVAL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25139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4A24B8-35D4-4170-BF68-72940427E510}"/>
              </a:ext>
            </a:extLst>
          </p:cNvPr>
          <p:cNvSpPr txBox="1"/>
          <p:nvPr/>
        </p:nvSpPr>
        <p:spPr>
          <a:xfrm>
            <a:off x="8108623" y="1571262"/>
            <a:ext cx="2070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1"/>
                </a:solidFill>
              </a:rPr>
              <a:t>+12%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4CFAA-4579-4ADD-9484-1CF283AD8C9B}"/>
              </a:ext>
            </a:extLst>
          </p:cNvPr>
          <p:cNvSpPr txBox="1"/>
          <p:nvPr/>
        </p:nvSpPr>
        <p:spPr>
          <a:xfrm>
            <a:off x="7579751" y="2736502"/>
            <a:ext cx="3128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600" dirty="0">
                <a:solidFill>
                  <a:schemeClr val="bg1"/>
                </a:solidFill>
              </a:rPr>
              <a:t>“I am obsessed with music”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6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0EA5E0-4528-49A9-BC7D-DBFC2DA4DB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2EDF0-C219-4E74-93D9-F866D1DBC6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27731-4AAA-4152-B93A-6C1CED893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SUMMER 2022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JUNE – 23</a:t>
            </a:r>
            <a:r>
              <a:rPr lang="en-GB" baseline="30000" dirty="0"/>
              <a:t>RD</a:t>
            </a:r>
            <a:r>
              <a:rPr lang="en-GB" dirty="0"/>
              <a:t> SEPTEMBER </a:t>
            </a:r>
          </a:p>
        </p:txBody>
      </p:sp>
    </p:spTree>
    <p:extLst>
      <p:ext uri="{BB962C8B-B14F-4D97-AF65-F5344CB8AC3E}">
        <p14:creationId xmlns:p14="http://schemas.microsoft.com/office/powerpoint/2010/main" val="39245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B06898-470A-4305-AF25-AB7AD3D7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</a:t>
            </a:r>
            <a:br>
              <a:rPr lang="en-GB" dirty="0"/>
            </a:br>
            <a:r>
              <a:rPr lang="en-GB" sz="1800" b="0" dirty="0">
                <a:solidFill>
                  <a:schemeClr val="accent6"/>
                </a:solidFill>
                <a:latin typeface="+mn-lt"/>
              </a:rPr>
              <a:t>FAVOURITE SEASON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4F495-DC44-45A9-AE6C-F010DD61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628775"/>
            <a:ext cx="3876674" cy="442033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  <a:cs typeface="Arial"/>
              </a:rPr>
              <a:t>No.1 Season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spc="600" dirty="0"/>
          </a:p>
          <a:p>
            <a:pPr marL="0" indent="0">
              <a:buNone/>
            </a:pPr>
            <a:endParaRPr lang="en-GB" sz="2000" spc="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64D620-6958-4876-A075-56C68DEF4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Source: YouGov Profiles (2022)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5797616-821A-492E-9BEB-1D1BAF7B87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88" y="0"/>
            <a:ext cx="6996112" cy="6858000"/>
          </a:xfr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589DB8-3A09-449A-B74B-231852C54C42}"/>
              </a:ext>
            </a:extLst>
          </p:cNvPr>
          <p:cNvGraphicFramePr/>
          <p:nvPr/>
        </p:nvGraphicFramePr>
        <p:xfrm>
          <a:off x="695325" y="2400300"/>
          <a:ext cx="4162425" cy="364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821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B06898-470A-4305-AF25-AB7AD3D7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</a:t>
            </a:r>
            <a:br>
              <a:rPr lang="en-GB" dirty="0"/>
            </a:br>
            <a:r>
              <a:rPr lang="en-GB" sz="1800" b="0" dirty="0">
                <a:solidFill>
                  <a:schemeClr val="accent6"/>
                </a:solidFill>
              </a:rPr>
              <a:t>FACTS &amp; FIGURES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4F495-DC44-45A9-AE6C-F010DD61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7" y="1628775"/>
            <a:ext cx="3876674" cy="442033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  <a:cs typeface="Arial"/>
              </a:rPr>
              <a:t>Strongest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seasonal sales for UK retailers in more than 4 years in Summer 2021 (June)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tx2"/>
                </a:solidFill>
              </a:rPr>
              <a:t>17%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600" dirty="0"/>
              <a:t>increase in UK retail sales in Summer 2021 with strong growth  in-store in June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pc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spc="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64D620-6958-4876-A075-56C68DEF4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244475"/>
          </a:xfrm>
        </p:spPr>
        <p:txBody>
          <a:bodyPr/>
          <a:lstStyle/>
          <a:p>
            <a:r>
              <a:rPr lang="en-GB" dirty="0"/>
              <a:t>Sources: The Guardian June 2021,                                                                                      British Retail Consortium (BRC) covering 30</a:t>
            </a:r>
            <a:r>
              <a:rPr lang="en-GB" baseline="30000" dirty="0"/>
              <a:t>th</a:t>
            </a:r>
            <a:r>
              <a:rPr lang="en-GB" dirty="0"/>
              <a:t> May - July 2021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5797616-821A-492E-9BEB-1D1BAF7B87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88" y="0"/>
            <a:ext cx="6996112" cy="6858000"/>
          </a:xfrm>
        </p:spPr>
      </p:pic>
    </p:spTree>
    <p:extLst>
      <p:ext uri="{BB962C8B-B14F-4D97-AF65-F5344CB8AC3E}">
        <p14:creationId xmlns:p14="http://schemas.microsoft.com/office/powerpoint/2010/main" val="149729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6736423-2017-4EDB-B066-5140B07AC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83" y="3734111"/>
            <a:ext cx="3331546" cy="26957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C862EF-7678-405B-B3E5-489A2ECE14CE}"/>
              </a:ext>
            </a:extLst>
          </p:cNvPr>
          <p:cNvSpPr/>
          <p:nvPr/>
        </p:nvSpPr>
        <p:spPr>
          <a:xfrm>
            <a:off x="693067" y="3734111"/>
            <a:ext cx="3330906" cy="269422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4416C330-AA76-426C-AD5D-D21BC109A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704" y="588893"/>
            <a:ext cx="3438665" cy="29632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B5D118-BA01-4029-866B-A959FC4EDE00}"/>
              </a:ext>
            </a:extLst>
          </p:cNvPr>
          <p:cNvSpPr/>
          <p:nvPr/>
        </p:nvSpPr>
        <p:spPr>
          <a:xfrm>
            <a:off x="8057704" y="588895"/>
            <a:ext cx="3438665" cy="296324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D91088-D36F-4BCE-A635-A717C72ADB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804" y="3745905"/>
            <a:ext cx="3460565" cy="2695740"/>
          </a:xfrm>
          <a:prstGeom prst="rect">
            <a:avLst/>
          </a:prstGeom>
        </p:spPr>
      </p:pic>
      <p:pic>
        <p:nvPicPr>
          <p:cNvPr id="8" name="Picture 7" descr="A picture containing person, tree, outdoor, colorful&#10;&#10;Description automatically generated">
            <a:extLst>
              <a:ext uri="{FF2B5EF4-FFF2-40B4-BE49-F238E27FC236}">
                <a16:creationId xmlns:a16="http://schemas.microsoft.com/office/drawing/2014/main" id="{E9B88CB6-6FED-4068-950C-F421214ABA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3" y="603115"/>
            <a:ext cx="3279266" cy="2949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E34DF9-1F21-4C4F-8821-AD005F8880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328" y="588895"/>
            <a:ext cx="3571852" cy="2963246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12357F6-33A9-49FE-9531-A31B59AD8105}"/>
              </a:ext>
            </a:extLst>
          </p:cNvPr>
          <p:cNvSpPr/>
          <p:nvPr/>
        </p:nvSpPr>
        <p:spPr>
          <a:xfrm>
            <a:off x="669183" y="594946"/>
            <a:ext cx="3331546" cy="295719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484E28A-F0AC-494B-98D3-DCABD35FC164}"/>
              </a:ext>
            </a:extLst>
          </p:cNvPr>
          <p:cNvSpPr txBox="1">
            <a:spLocks/>
          </p:cNvSpPr>
          <p:nvPr/>
        </p:nvSpPr>
        <p:spPr>
          <a:xfrm>
            <a:off x="695321" y="2052317"/>
            <a:ext cx="3438665" cy="900906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55%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ABC1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5BBB91-84D0-421D-AC3C-59AB2BEA144A}"/>
              </a:ext>
            </a:extLst>
          </p:cNvPr>
          <p:cNvSpPr/>
          <p:nvPr/>
        </p:nvSpPr>
        <p:spPr>
          <a:xfrm>
            <a:off x="4243172" y="620181"/>
            <a:ext cx="3571851" cy="293196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FB92FB80-980C-4FE4-8B4A-E7C8CA6AB6DB}"/>
              </a:ext>
            </a:extLst>
          </p:cNvPr>
          <p:cNvSpPr txBox="1">
            <a:spLocks/>
          </p:cNvSpPr>
          <p:nvPr/>
        </p:nvSpPr>
        <p:spPr>
          <a:xfrm>
            <a:off x="4376435" y="2052317"/>
            <a:ext cx="3438667" cy="954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FFFFFF"/>
                </a:solidFill>
                <a:latin typeface="Arial" panose="020B0604020202020204"/>
              </a:rPr>
              <a:t>33%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MILLENN</a:t>
            </a:r>
            <a:r>
              <a:rPr lang="en-GB" sz="2400" b="1" dirty="0">
                <a:solidFill>
                  <a:srgbClr val="FFFFFF"/>
                </a:solidFill>
                <a:latin typeface="Arial" panose="020B0604020202020204"/>
              </a:rPr>
              <a:t>IALS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14A912-5D7A-40AE-8976-FE1C51AD5A21}"/>
              </a:ext>
            </a:extLst>
          </p:cNvPr>
          <p:cNvSpPr/>
          <p:nvPr/>
        </p:nvSpPr>
        <p:spPr>
          <a:xfrm>
            <a:off x="8054343" y="3729599"/>
            <a:ext cx="3438664" cy="269574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004C4D-1F38-4E3E-BD91-01311571DE0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655" y="3729599"/>
            <a:ext cx="3572368" cy="26957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1E55E3-4F2C-4A69-89FF-718A5A5A577E}"/>
              </a:ext>
            </a:extLst>
          </p:cNvPr>
          <p:cNvSpPr/>
          <p:nvPr/>
        </p:nvSpPr>
        <p:spPr>
          <a:xfrm>
            <a:off x="4245438" y="3745905"/>
            <a:ext cx="3575505" cy="269574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6EB9595E-9E85-4A4B-A5A7-0AB853BE1210}"/>
              </a:ext>
            </a:extLst>
          </p:cNvPr>
          <p:cNvSpPr txBox="1">
            <a:spLocks/>
          </p:cNvSpPr>
          <p:nvPr/>
        </p:nvSpPr>
        <p:spPr>
          <a:xfrm>
            <a:off x="669182" y="4972118"/>
            <a:ext cx="3330905" cy="900906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FFFFFF"/>
                </a:solidFill>
                <a:latin typeface="Arial" panose="020B0604020202020204"/>
              </a:rPr>
              <a:t>+39</a:t>
            </a: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MANCHESTER*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BA2C5636-04A8-41DD-9C20-FD32DFBAFF6F}"/>
              </a:ext>
            </a:extLst>
          </p:cNvPr>
          <p:cNvSpPr txBox="1">
            <a:spLocks/>
          </p:cNvSpPr>
          <p:nvPr/>
        </p:nvSpPr>
        <p:spPr>
          <a:xfrm>
            <a:off x="4240049" y="4950256"/>
            <a:ext cx="3574974" cy="900906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FFFFFF"/>
                </a:solidFill>
                <a:latin typeface="Arial" panose="020B0604020202020204"/>
              </a:rPr>
              <a:t>+25</a:t>
            </a: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LONDON*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3CE92286-D9F0-4F34-ABD2-9F95212887DD}"/>
              </a:ext>
            </a:extLst>
          </p:cNvPr>
          <p:cNvSpPr txBox="1">
            <a:spLocks/>
          </p:cNvSpPr>
          <p:nvPr/>
        </p:nvSpPr>
        <p:spPr>
          <a:xfrm>
            <a:off x="8057669" y="4950256"/>
            <a:ext cx="3401600" cy="900906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FFFFFF"/>
                </a:solidFill>
                <a:latin typeface="Arial" panose="020B0604020202020204"/>
              </a:rPr>
              <a:t>+11</a:t>
            </a: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BIRMINGHAM*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96A407B-DF60-4A41-88EF-74040488AE12}"/>
              </a:ext>
            </a:extLst>
          </p:cNvPr>
          <p:cNvSpPr txBox="1">
            <a:spLocks/>
          </p:cNvSpPr>
          <p:nvPr/>
        </p:nvSpPr>
        <p:spPr>
          <a:xfrm>
            <a:off x="630270" y="6610310"/>
            <a:ext cx="7007432" cy="200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YouGov Profiles 2022: Audience are those who chose Summer as their favourite season vs. Nat Rep. *more likely than the average adult 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71BEFFD4-BB38-4E09-BAD8-AC008AB95B65}"/>
              </a:ext>
            </a:extLst>
          </p:cNvPr>
          <p:cNvSpPr txBox="1">
            <a:spLocks/>
          </p:cNvSpPr>
          <p:nvPr/>
        </p:nvSpPr>
        <p:spPr>
          <a:xfrm>
            <a:off x="8057700" y="1911741"/>
            <a:ext cx="3438669" cy="1640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FFFFFF"/>
                </a:solidFill>
                <a:latin typeface="Arial" panose="020B0604020202020204"/>
              </a:rPr>
              <a:t>+19%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FFFFFF"/>
                </a:solidFill>
                <a:latin typeface="Arial" panose="020B0604020202020204"/>
              </a:rPr>
              <a:t>EARN         £50K - 60K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PER </a:t>
            </a:r>
            <a:r>
              <a:rPr lang="en-GB" sz="2400" b="1" dirty="0">
                <a:solidFill>
                  <a:srgbClr val="FFFFFF"/>
                </a:solidFill>
                <a:latin typeface="Arial" panose="020B0604020202020204"/>
              </a:rPr>
              <a:t>YEAR*</a:t>
            </a:r>
            <a:endParaRPr kumimoji="0" lang="en-GB" sz="24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701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5F0954-759D-47B6-9C82-27380D2C9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7552" y="623618"/>
            <a:ext cx="3438732" cy="292447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87CAA36-128E-4B4A-A4E6-045B08B70C15}"/>
              </a:ext>
            </a:extLst>
          </p:cNvPr>
          <p:cNvSpPr/>
          <p:nvPr/>
        </p:nvSpPr>
        <p:spPr>
          <a:xfrm>
            <a:off x="8057552" y="3851494"/>
            <a:ext cx="3438732" cy="269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21015E-07C6-4ABC-90F2-504CE5C2705A}"/>
              </a:ext>
            </a:extLst>
          </p:cNvPr>
          <p:cNvSpPr/>
          <p:nvPr/>
        </p:nvSpPr>
        <p:spPr>
          <a:xfrm>
            <a:off x="695321" y="620181"/>
            <a:ext cx="3438732" cy="292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picture containing text, cart&#10;&#10;Description automatically generated">
            <a:extLst>
              <a:ext uri="{FF2B5EF4-FFF2-40B4-BE49-F238E27FC236}">
                <a16:creationId xmlns:a16="http://schemas.microsoft.com/office/drawing/2014/main" id="{1272F78D-63B5-42A5-ABF2-909FC2377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435" y="3851494"/>
            <a:ext cx="3470524" cy="27302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2BF5123-984F-4A3A-A96E-A21A5F5D8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18" y="3851494"/>
            <a:ext cx="3470524" cy="26957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6DC6E1-897C-48C8-9F6A-D26AD5423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985" y="620181"/>
            <a:ext cx="3451974" cy="29319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96A407B-DF60-4A41-88EF-74040488AE12}"/>
              </a:ext>
            </a:extLst>
          </p:cNvPr>
          <p:cNvSpPr txBox="1">
            <a:spLocks/>
          </p:cNvSpPr>
          <p:nvPr/>
        </p:nvSpPr>
        <p:spPr>
          <a:xfrm>
            <a:off x="630270" y="6610310"/>
            <a:ext cx="7007432" cy="200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YouGov Profiles 2022: Audience are those who chose Summer as their favourite season vs. Nat Rep</a:t>
            </a: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 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likely than the average adult)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89017E-84E7-4D63-9698-035E9F23A41A}"/>
              </a:ext>
            </a:extLst>
          </p:cNvPr>
          <p:cNvSpPr/>
          <p:nvPr/>
        </p:nvSpPr>
        <p:spPr>
          <a:xfrm>
            <a:off x="4394984" y="616131"/>
            <a:ext cx="3451975" cy="2931960"/>
          </a:xfrm>
          <a:prstGeom prst="rect">
            <a:avLst/>
          </a:prstGeom>
          <a:solidFill>
            <a:srgbClr val="00335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B8B017-9F9B-4385-89F6-6F7830CC9FF0}"/>
              </a:ext>
            </a:extLst>
          </p:cNvPr>
          <p:cNvSpPr/>
          <p:nvPr/>
        </p:nvSpPr>
        <p:spPr>
          <a:xfrm>
            <a:off x="8044307" y="623618"/>
            <a:ext cx="3463037" cy="2924473"/>
          </a:xfrm>
          <a:prstGeom prst="rect">
            <a:avLst/>
          </a:prstGeom>
          <a:solidFill>
            <a:srgbClr val="2CA58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71BAB1-65F8-47DC-9F3A-F8BB37B03A9B}"/>
              </a:ext>
            </a:extLst>
          </p:cNvPr>
          <p:cNvSpPr/>
          <p:nvPr/>
        </p:nvSpPr>
        <p:spPr>
          <a:xfrm>
            <a:off x="695318" y="3847444"/>
            <a:ext cx="3470524" cy="2699790"/>
          </a:xfrm>
          <a:prstGeom prst="rect">
            <a:avLst/>
          </a:prstGeom>
          <a:solidFill>
            <a:srgbClr val="169BB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42D562-6110-44CC-ABF7-5C355920397F}"/>
              </a:ext>
            </a:extLst>
          </p:cNvPr>
          <p:cNvSpPr/>
          <p:nvPr/>
        </p:nvSpPr>
        <p:spPr>
          <a:xfrm>
            <a:off x="4376435" y="3847444"/>
            <a:ext cx="3470524" cy="2699789"/>
          </a:xfrm>
          <a:prstGeom prst="rect">
            <a:avLst/>
          </a:prstGeom>
          <a:solidFill>
            <a:srgbClr val="DB2B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D1A4C1-88F7-456C-9122-E9E260A48B0B}"/>
              </a:ext>
            </a:extLst>
          </p:cNvPr>
          <p:cNvSpPr txBox="1"/>
          <p:nvPr/>
        </p:nvSpPr>
        <p:spPr>
          <a:xfrm>
            <a:off x="745656" y="2155192"/>
            <a:ext cx="3438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IN MULTIPLE ENVIRONMENTS 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DBBE59B2-6236-4A15-98FB-15D6C84E7812}"/>
              </a:ext>
            </a:extLst>
          </p:cNvPr>
          <p:cNvSpPr txBox="1">
            <a:spLocks/>
          </p:cNvSpPr>
          <p:nvPr/>
        </p:nvSpPr>
        <p:spPr>
          <a:xfrm>
            <a:off x="683292" y="1373097"/>
            <a:ext cx="3438732" cy="7618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kern="0" spc="-150" dirty="0">
                <a:solidFill>
                  <a:srgbClr val="169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EXPOSURE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kern="0" spc="-150" dirty="0">
                <a:solidFill>
                  <a:srgbClr val="169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OOH  </a:t>
            </a:r>
            <a:endParaRPr lang="en-US" sz="1400" kern="0" spc="600" dirty="0">
              <a:solidFill>
                <a:srgbClr val="737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1" kern="0" spc="600" dirty="0">
                <a:solidFill>
                  <a:srgbClr val="737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A458A856-A437-4D8A-AA39-1AE79C16717D}"/>
              </a:ext>
            </a:extLst>
          </p:cNvPr>
          <p:cNvSpPr txBox="1">
            <a:spLocks/>
          </p:cNvSpPr>
          <p:nvPr/>
        </p:nvSpPr>
        <p:spPr>
          <a:xfrm>
            <a:off x="8068611" y="4490424"/>
            <a:ext cx="3390900" cy="725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169B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400" kern="0" spc="600" dirty="0">
              <a:solidFill>
                <a:srgbClr val="737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1" kern="0" spc="600" dirty="0">
                <a:solidFill>
                  <a:srgbClr val="737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4DACCC-3B63-4E94-9889-27F5958E299D}"/>
              </a:ext>
            </a:extLst>
          </p:cNvPr>
          <p:cNvSpPr txBox="1"/>
          <p:nvPr/>
        </p:nvSpPr>
        <p:spPr>
          <a:xfrm>
            <a:off x="8068611" y="5185237"/>
            <a:ext cx="3438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SPEND 9-10 HOURS TRAVELLING OOH  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B06C876F-04C0-4956-A84B-1DB9D152ABDC}"/>
              </a:ext>
            </a:extLst>
          </p:cNvPr>
          <p:cNvSpPr txBox="1">
            <a:spLocks/>
          </p:cNvSpPr>
          <p:nvPr/>
        </p:nvSpPr>
        <p:spPr>
          <a:xfrm>
            <a:off x="4407386" y="1756510"/>
            <a:ext cx="3421090" cy="1008594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+38% 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FFFFFF"/>
                </a:solidFill>
                <a:latin typeface="Arial" panose="020B0604020202020204"/>
              </a:rPr>
              <a:t>STREET FURNITURE</a:t>
            </a:r>
            <a:endParaRPr kumimoji="0" lang="en-GB" sz="18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EA6896A8-32C8-4212-A8B3-FD4E044609A7}"/>
              </a:ext>
            </a:extLst>
          </p:cNvPr>
          <p:cNvSpPr txBox="1">
            <a:spLocks/>
          </p:cNvSpPr>
          <p:nvPr/>
        </p:nvSpPr>
        <p:spPr>
          <a:xfrm>
            <a:off x="8057548" y="1539179"/>
            <a:ext cx="3413859" cy="100859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+</a:t>
            </a:r>
            <a:r>
              <a:rPr lang="en-GB" sz="4800" b="1" dirty="0">
                <a:solidFill>
                  <a:srgbClr val="FFFFFF"/>
                </a:solidFill>
                <a:latin typeface="Arial" panose="020B0604020202020204"/>
              </a:rPr>
              <a:t>46</a:t>
            </a: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% 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RAIL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0D6519-D7B9-4C43-9A29-A9898354DA53}"/>
              </a:ext>
            </a:extLst>
          </p:cNvPr>
          <p:cNvSpPr/>
          <p:nvPr/>
        </p:nvSpPr>
        <p:spPr>
          <a:xfrm>
            <a:off x="4383924" y="615466"/>
            <a:ext cx="3439506" cy="2112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30CE8288-603F-454D-967C-933ADCA5FF54}"/>
              </a:ext>
            </a:extLst>
          </p:cNvPr>
          <p:cNvSpPr txBox="1">
            <a:spLocks/>
          </p:cNvSpPr>
          <p:nvPr/>
        </p:nvSpPr>
        <p:spPr>
          <a:xfrm>
            <a:off x="806657" y="4711594"/>
            <a:ext cx="3452041" cy="100859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+</a:t>
            </a:r>
            <a:r>
              <a:rPr lang="en-GB" sz="4800" b="1" dirty="0">
                <a:solidFill>
                  <a:srgbClr val="FFFFFF"/>
                </a:solidFill>
                <a:latin typeface="Arial" panose="020B0604020202020204"/>
              </a:rPr>
              <a:t>29</a:t>
            </a: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% 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LARGE FORMAT  </a:t>
            </a:r>
          </a:p>
        </p:txBody>
      </p:sp>
      <p:sp>
        <p:nvSpPr>
          <p:cNvPr id="46" name="Title 4">
            <a:extLst>
              <a:ext uri="{FF2B5EF4-FFF2-40B4-BE49-F238E27FC236}">
                <a16:creationId xmlns:a16="http://schemas.microsoft.com/office/drawing/2014/main" id="{BCDCB8EB-A9DF-4025-92CF-D6BC40227F05}"/>
              </a:ext>
            </a:extLst>
          </p:cNvPr>
          <p:cNvSpPr txBox="1">
            <a:spLocks/>
          </p:cNvSpPr>
          <p:nvPr/>
        </p:nvSpPr>
        <p:spPr>
          <a:xfrm>
            <a:off x="4391910" y="4711594"/>
            <a:ext cx="3452041" cy="100859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+</a:t>
            </a:r>
            <a:r>
              <a:rPr lang="en-GB" sz="4800" b="1" dirty="0">
                <a:solidFill>
                  <a:srgbClr val="FFFFFF"/>
                </a:solidFill>
                <a:latin typeface="Arial" panose="020B0604020202020204"/>
              </a:rPr>
              <a:t>11</a:t>
            </a: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% 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MALLS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C0E379-5AEE-4867-8BA4-E4802B75D32A}"/>
              </a:ext>
            </a:extLst>
          </p:cNvPr>
          <p:cNvSpPr/>
          <p:nvPr/>
        </p:nvSpPr>
        <p:spPr>
          <a:xfrm>
            <a:off x="683292" y="3851663"/>
            <a:ext cx="3489007" cy="200679"/>
          </a:xfrm>
          <a:prstGeom prst="rect">
            <a:avLst/>
          </a:prstGeom>
          <a:solidFill>
            <a:srgbClr val="169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37A5EF-F05C-444A-B433-418F5115331E}"/>
              </a:ext>
            </a:extLst>
          </p:cNvPr>
          <p:cNvSpPr/>
          <p:nvPr/>
        </p:nvSpPr>
        <p:spPr>
          <a:xfrm>
            <a:off x="4388970" y="3850140"/>
            <a:ext cx="3439256" cy="202202"/>
          </a:xfrm>
          <a:prstGeom prst="rect">
            <a:avLst/>
          </a:prstGeom>
          <a:solidFill>
            <a:srgbClr val="DB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A3B698-50AC-4E3D-A7E5-85FBE600B58B}"/>
              </a:ext>
            </a:extLst>
          </p:cNvPr>
          <p:cNvSpPr/>
          <p:nvPr/>
        </p:nvSpPr>
        <p:spPr>
          <a:xfrm>
            <a:off x="8044308" y="619031"/>
            <a:ext cx="3463038" cy="2044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2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62E02CE-1C55-4A85-BA34-5B9A7D862B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3999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802A73-469F-4CEB-B89A-11A6418C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PRIMED BY OOH</a:t>
            </a:r>
            <a:br>
              <a:rPr lang="en-GB" dirty="0"/>
            </a:br>
            <a:r>
              <a:rPr lang="en-GB" sz="1800" b="0" dirty="0">
                <a:solidFill>
                  <a:srgbClr val="737976"/>
                </a:solidFill>
              </a:rPr>
              <a:t>ACTIONS AFTER SEEING OOH ADS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20E9F-AEDA-491F-B223-74069BCAB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6057900" cy="349250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Rep.                              </a:t>
            </a: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(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likely than the average adult)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014851-7689-4F76-B288-5F3C75D03150}"/>
              </a:ext>
            </a:extLst>
          </p:cNvPr>
          <p:cNvSpPr/>
          <p:nvPr/>
        </p:nvSpPr>
        <p:spPr>
          <a:xfrm>
            <a:off x="695324" y="1628775"/>
            <a:ext cx="1809205" cy="4282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FFBA5-4E20-4A2E-B091-DF0CD1549AC3}"/>
              </a:ext>
            </a:extLst>
          </p:cNvPr>
          <p:cNvSpPr/>
          <p:nvPr/>
        </p:nvSpPr>
        <p:spPr>
          <a:xfrm>
            <a:off x="2714488" y="1628774"/>
            <a:ext cx="1809205" cy="4282565"/>
          </a:xfrm>
          <a:prstGeom prst="rect">
            <a:avLst/>
          </a:prstGeom>
          <a:solidFill>
            <a:srgbClr val="00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C5A24-C257-4372-8007-9EB042CAA6EF}"/>
              </a:ext>
            </a:extLst>
          </p:cNvPr>
          <p:cNvSpPr/>
          <p:nvPr/>
        </p:nvSpPr>
        <p:spPr>
          <a:xfrm>
            <a:off x="4733652" y="1628774"/>
            <a:ext cx="1809205" cy="4282565"/>
          </a:xfrm>
          <a:prstGeom prst="rect">
            <a:avLst/>
          </a:prstGeom>
          <a:solidFill>
            <a:srgbClr val="00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DC450A9-4E57-4D69-A935-EAE98DA4199C}"/>
              </a:ext>
            </a:extLst>
          </p:cNvPr>
          <p:cNvSpPr txBox="1">
            <a:spLocks/>
          </p:cNvSpPr>
          <p:nvPr/>
        </p:nvSpPr>
        <p:spPr>
          <a:xfrm>
            <a:off x="706263" y="1988828"/>
            <a:ext cx="1809205" cy="725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169B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+37%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400" kern="0" spc="600" dirty="0">
              <a:solidFill>
                <a:srgbClr val="737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1" kern="0" spc="600" dirty="0">
                <a:solidFill>
                  <a:srgbClr val="737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482A8B-A7EA-4821-B086-CE3C88F41D7D}"/>
              </a:ext>
            </a:extLst>
          </p:cNvPr>
          <p:cNvSpPr txBox="1"/>
          <p:nvPr/>
        </p:nvSpPr>
        <p:spPr>
          <a:xfrm>
            <a:off x="660532" y="3020155"/>
            <a:ext cx="1878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RESEARCHED PRODUCTS /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SERVICES ON THEIR MOBILE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7988175-6AC8-4FBD-BD84-F23F34AEFA79}"/>
              </a:ext>
            </a:extLst>
          </p:cNvPr>
          <p:cNvSpPr txBox="1">
            <a:spLocks/>
          </p:cNvSpPr>
          <p:nvPr/>
        </p:nvSpPr>
        <p:spPr>
          <a:xfrm>
            <a:off x="2714488" y="1988828"/>
            <a:ext cx="1809205" cy="725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169B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+22%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400" kern="0" spc="600" dirty="0">
              <a:solidFill>
                <a:srgbClr val="737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1" kern="0" spc="600" dirty="0">
                <a:solidFill>
                  <a:srgbClr val="737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0745696F-6B47-4E8B-A1FC-F40B29C9C43E}"/>
              </a:ext>
            </a:extLst>
          </p:cNvPr>
          <p:cNvSpPr txBox="1">
            <a:spLocks/>
          </p:cNvSpPr>
          <p:nvPr/>
        </p:nvSpPr>
        <p:spPr>
          <a:xfrm>
            <a:off x="4786244" y="1988827"/>
            <a:ext cx="1809205" cy="725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169B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lang="en-US" sz="4800" b="1" kern="0" spc="-150" dirty="0">
                <a:solidFill>
                  <a:srgbClr val="169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169B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400" kern="0" spc="600" dirty="0">
              <a:solidFill>
                <a:srgbClr val="737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1" kern="0" spc="600" dirty="0">
                <a:solidFill>
                  <a:srgbClr val="737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C4BC2D-384D-4CE4-864E-7AC418C67A24}"/>
              </a:ext>
            </a:extLst>
          </p:cNvPr>
          <p:cNvSpPr txBox="1"/>
          <p:nvPr/>
        </p:nvSpPr>
        <p:spPr>
          <a:xfrm>
            <a:off x="2714488" y="3020156"/>
            <a:ext cx="180920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TALKED WITH FAMILY / FRIENDS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ABOUT PRODUCTS /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SERVICES SEEN ADVERTISED OOH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8F61E-4071-4F2A-9AA4-D0E4B8497800}"/>
              </a:ext>
            </a:extLst>
          </p:cNvPr>
          <p:cNvSpPr txBox="1"/>
          <p:nvPr/>
        </p:nvSpPr>
        <p:spPr>
          <a:xfrm>
            <a:off x="4757905" y="3020155"/>
            <a:ext cx="1760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MADE A PURCHASE USING THEIR MOBILE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C89155-8449-4B3E-8435-1CCBB115B572}"/>
              </a:ext>
            </a:extLst>
          </p:cNvPr>
          <p:cNvSpPr/>
          <p:nvPr/>
        </p:nvSpPr>
        <p:spPr>
          <a:xfrm>
            <a:off x="6858000" y="0"/>
            <a:ext cx="5333999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808564-9614-4BFC-B06F-8843265CA92E}"/>
              </a:ext>
            </a:extLst>
          </p:cNvPr>
          <p:cNvSpPr txBox="1"/>
          <p:nvPr/>
        </p:nvSpPr>
        <p:spPr>
          <a:xfrm>
            <a:off x="8442136" y="1936061"/>
            <a:ext cx="2070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1"/>
                </a:solidFill>
              </a:rPr>
              <a:t>+26%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D7494-6C53-4BE5-B0B9-FF0266513280}"/>
              </a:ext>
            </a:extLst>
          </p:cNvPr>
          <p:cNvSpPr txBox="1"/>
          <p:nvPr/>
        </p:nvSpPr>
        <p:spPr>
          <a:xfrm>
            <a:off x="7960751" y="3512131"/>
            <a:ext cx="31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600" dirty="0">
                <a:solidFill>
                  <a:schemeClr val="bg1"/>
                </a:solidFill>
              </a:rPr>
              <a:t>“I trust OOH </a:t>
            </a:r>
          </a:p>
          <a:p>
            <a:pPr algn="ctr"/>
            <a:r>
              <a:rPr lang="en-GB" sz="2800" spc="600" dirty="0">
                <a:solidFill>
                  <a:schemeClr val="bg1"/>
                </a:solidFill>
              </a:rPr>
              <a:t>advertising"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6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AB0D4B-7088-44E6-B2DF-93B2AA3DC4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D9BCE-0732-4969-83F2-650CD3233222}"/>
              </a:ext>
            </a:extLst>
          </p:cNvPr>
          <p:cNvSpPr/>
          <p:nvPr/>
        </p:nvSpPr>
        <p:spPr>
          <a:xfrm>
            <a:off x="0" y="0"/>
            <a:ext cx="4343400" cy="104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ECFACC-DCE1-459C-9C6E-78C7423EE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343400" cy="1047750"/>
          </a:xfrm>
        </p:spPr>
        <p:txBody>
          <a:bodyPr>
            <a:normAutofit/>
          </a:bodyPr>
          <a:lstStyle/>
          <a:p>
            <a:r>
              <a:rPr lang="en-GB" sz="4800" dirty="0"/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167383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62E02CE-1C55-4A85-BA34-5B9A7D862B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3999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802A73-469F-4CEB-B89A-11A6418C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 CREAM FAVOURITES </a:t>
            </a:r>
            <a:br>
              <a:rPr lang="en-GB" dirty="0"/>
            </a:br>
            <a:r>
              <a:rPr lang="en-GB" sz="1800" b="0" dirty="0">
                <a:solidFill>
                  <a:srgbClr val="737976"/>
                </a:solidFill>
              </a:rPr>
              <a:t>FAVOURITE BRANDS</a:t>
            </a: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20E9F-AEDA-491F-B223-74069BCAB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638676" cy="357546"/>
          </a:xfrm>
        </p:spPr>
        <p:txBody>
          <a:bodyPr/>
          <a:lstStyle/>
          <a:p>
            <a:r>
              <a:rPr lang="en-GB" dirty="0"/>
              <a:t>Source: YouGov Profiles 2022: Audience are those who chose Summer as their favourite season vs. Nat Rep 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D14895B0-5B38-48D1-B793-C56258FFF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58497"/>
              </p:ext>
            </p:extLst>
          </p:nvPr>
        </p:nvGraphicFramePr>
        <p:xfrm>
          <a:off x="725804" y="1628774"/>
          <a:ext cx="5358473" cy="438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491">
                  <a:extLst>
                    <a:ext uri="{9D8B030D-6E8A-4147-A177-3AD203B41FA5}">
                      <a16:colId xmlns:a16="http://schemas.microsoft.com/office/drawing/2014/main" val="1827589706"/>
                    </a:ext>
                  </a:extLst>
                </a:gridCol>
                <a:gridCol w="2605982">
                  <a:extLst>
                    <a:ext uri="{9D8B030D-6E8A-4147-A177-3AD203B41FA5}">
                      <a16:colId xmlns:a16="http://schemas.microsoft.com/office/drawing/2014/main" val="824683051"/>
                    </a:ext>
                  </a:extLst>
                </a:gridCol>
              </a:tblGrid>
              <a:tr h="71106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BRAND</a:t>
                      </a:r>
                    </a:p>
                    <a:p>
                      <a:pPr algn="ctr"/>
                      <a:r>
                        <a:rPr lang="en-GB" dirty="0"/>
                        <a:t>(ICE CREAM)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%</a:t>
                      </a:r>
                    </a:p>
                    <a:p>
                      <a:pPr algn="ctr"/>
                      <a:r>
                        <a:rPr lang="en-GB" sz="1200" b="1" dirty="0"/>
                        <a:t>of  audience who</a:t>
                      </a:r>
                    </a:p>
                    <a:p>
                      <a:pPr algn="ctr"/>
                      <a:r>
                        <a:rPr lang="en-GB" sz="1200" b="1" dirty="0"/>
                        <a:t>positively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510567"/>
                  </a:ext>
                </a:extLst>
              </a:tr>
              <a:tr h="71106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MAGNUM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92%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06282"/>
                  </a:ext>
                </a:extLst>
              </a:tr>
              <a:tr h="71106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HAAGEN-DAZS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457158"/>
                  </a:ext>
                </a:extLst>
              </a:tr>
              <a:tr h="71106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CORNETTO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75653"/>
                  </a:ext>
                </a:extLst>
              </a:tr>
              <a:tr h="7969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BEN AND JERRY’S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03023"/>
                  </a:ext>
                </a:extLst>
              </a:tr>
              <a:tr h="7193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WALL’S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6473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15D7AF8-28AD-422A-8C9D-3BE1D93912B6}"/>
              </a:ext>
            </a:extLst>
          </p:cNvPr>
          <p:cNvSpPr/>
          <p:nvPr/>
        </p:nvSpPr>
        <p:spPr>
          <a:xfrm>
            <a:off x="6858000" y="5849406"/>
            <a:ext cx="5334000" cy="1008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20%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eat ice-cream several times per month</a:t>
            </a:r>
          </a:p>
        </p:txBody>
      </p:sp>
    </p:spTree>
    <p:extLst>
      <p:ext uri="{BB962C8B-B14F-4D97-AF65-F5344CB8AC3E}">
        <p14:creationId xmlns:p14="http://schemas.microsoft.com/office/powerpoint/2010/main" val="1548870063"/>
      </p:ext>
    </p:extLst>
  </p:cSld>
  <p:clrMapOvr>
    <a:masterClrMapping/>
  </p:clrMapOvr>
</p:sld>
</file>

<file path=ppt/theme/theme1.xml><?xml version="1.0" encoding="utf-8"?>
<a:theme xmlns:a="http://schemas.openxmlformats.org/drawingml/2006/main" name="JCDecaux_Theme_2018">
  <a:themeElements>
    <a:clrScheme name="JCD_TEMPLATE_201819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JCD Model">
  <a:themeElements>
    <a:clrScheme name="JCD Mod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CD Model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JCD 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D 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D 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 - JCDecaux">
  <a:themeElements>
    <a:clrScheme name="JCDecaux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Decaux" id="{925B5E1F-472B-2D42-B64A-9415EDD50F70}" vid="{6A824A86-3166-0C4E-A97C-94AB443E4DCB}"/>
    </a:ext>
  </a:extLst>
</a:theme>
</file>

<file path=ppt/theme/theme4.xml><?xml version="1.0" encoding="utf-8"?>
<a:theme xmlns:a="http://schemas.openxmlformats.org/drawingml/2006/main" name="2 - JCDecaux + Airport">
  <a:themeElements>
    <a:clrScheme name="JCDecaux + Airport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8866BC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DBC98901D9F4C9DB6E6EC40CC2C1B" ma:contentTypeVersion="12" ma:contentTypeDescription="Create a new document." ma:contentTypeScope="" ma:versionID="8172b5622e77c638119168c93866a4c6">
  <xsd:schema xmlns:xsd="http://www.w3.org/2001/XMLSchema" xmlns:xs="http://www.w3.org/2001/XMLSchema" xmlns:p="http://schemas.microsoft.com/office/2006/metadata/properties" xmlns:ns2="346e40b5-83c8-4ce0-a044-4b2b877df6fa" xmlns:ns3="7aa58a9a-7717-4ad1-8e04-2edb3dcb4bd8" targetNamespace="http://schemas.microsoft.com/office/2006/metadata/properties" ma:root="true" ma:fieldsID="4dde90df768c383dfdb2e3f8cb4bf94d" ns2:_="" ns3:_="">
    <xsd:import namespace="346e40b5-83c8-4ce0-a044-4b2b877df6fa"/>
    <xsd:import namespace="7aa58a9a-7717-4ad1-8e04-2edb3dcb4b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e40b5-83c8-4ce0-a044-4b2b877df6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58a9a-7717-4ad1-8e04-2edb3dcb4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1C624-6B58-4916-AC35-05DBEDF926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C20ABF-82FB-4955-8320-BE71693862B8}">
  <ds:schemaRefs>
    <ds:schemaRef ds:uri="http://schemas.microsoft.com/office/infopath/2007/PartnerControls"/>
    <ds:schemaRef ds:uri="http://schemas.microsoft.com/office/2006/documentManagement/types"/>
    <ds:schemaRef ds:uri="7aa58a9a-7717-4ad1-8e04-2edb3dcb4bd8"/>
    <ds:schemaRef ds:uri="http://purl.org/dc/dcmitype/"/>
    <ds:schemaRef ds:uri="http://schemas.microsoft.com/office/2006/metadata/properties"/>
    <ds:schemaRef ds:uri="346e40b5-83c8-4ce0-a044-4b2b877df6fa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4A607F5-C6E2-4A6C-BC0E-341B8CAF9A7B}">
  <ds:schemaRefs>
    <ds:schemaRef ds:uri="346e40b5-83c8-4ce0-a044-4b2b877df6fa"/>
    <ds:schemaRef ds:uri="7aa58a9a-7717-4ad1-8e04-2edb3dcb4b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7312</TotalTime>
  <Words>1802</Words>
  <Application>Microsoft Office PowerPoint</Application>
  <PresentationFormat>Widescreen</PresentationFormat>
  <Paragraphs>345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 Regular</vt:lpstr>
      <vt:lpstr>Times</vt:lpstr>
      <vt:lpstr>Verdana</vt:lpstr>
      <vt:lpstr>Wingdings</vt:lpstr>
      <vt:lpstr>JCDecaux_Theme_2018</vt:lpstr>
      <vt:lpstr>3_JCD Model</vt:lpstr>
      <vt:lpstr>1 - JCDecaux</vt:lpstr>
      <vt:lpstr>2 - JCDecaux + Airport</vt:lpstr>
      <vt:lpstr>SUMMER 2022   21ST JUNE – 23RD SEPTEMBER </vt:lpstr>
      <vt:lpstr>SUMMER 2022 CONTENTS</vt:lpstr>
      <vt:lpstr>SUMMER  FAVOURITE SEASON</vt:lpstr>
      <vt:lpstr>SUMMER FACTS &amp; FIGURES</vt:lpstr>
      <vt:lpstr>PowerPoint Presentation</vt:lpstr>
      <vt:lpstr>PowerPoint Presentation</vt:lpstr>
      <vt:lpstr>PRIMED BY OOH ACTIONS AFTER SEEING OOH ADS</vt:lpstr>
      <vt:lpstr>FOOD</vt:lpstr>
      <vt:lpstr>ICE CREAM FAVOURITES  FAVOURITE BRANDS </vt:lpstr>
      <vt:lpstr>SNACK FAVOURITES FAVOURITE BRANDS </vt:lpstr>
      <vt:lpstr>BARBECUES FACTS &amp; FIGURES</vt:lpstr>
      <vt:lpstr>TESCO SUMMER BBQ CONTEXUAL DOOH CONSIDERABLE SALES UPLIFT INCREASE WHEN USING CONTEXTUAL</vt:lpstr>
      <vt:lpstr>SUMMER FOOD EATING HABITS</vt:lpstr>
      <vt:lpstr>SUMMER FOOD CASUAL DINING</vt:lpstr>
      <vt:lpstr>PowerPoint Presentation</vt:lpstr>
      <vt:lpstr>ALCOHOL FAVOURITES TOP BEVERAGES</vt:lpstr>
      <vt:lpstr>DRINKS (ALCOHOL) PURCHASE BEHAVIOUR </vt:lpstr>
      <vt:lpstr>PowerPoint Presentation</vt:lpstr>
      <vt:lpstr>FASHION RETAIL ATTITUDES &amp; BEHAVIOUR</vt:lpstr>
      <vt:lpstr>FASHION RETAIL ATTITUDES &amp; BEHAVIOUR</vt:lpstr>
      <vt:lpstr>TOP FASHION BRANDS LUXURY</vt:lpstr>
      <vt:lpstr>PowerPoint Presentation</vt:lpstr>
      <vt:lpstr>SUMMER ACTIVITIES TOP ACTIVITIES IN SUMMER</vt:lpstr>
      <vt:lpstr>SUMMER TRAVEL HOLIDAYS</vt:lpstr>
      <vt:lpstr>FAVORITE FESTIVALS TOP 5 FESTIVALS</vt:lpstr>
      <vt:lpstr>SUMMER 2022   21ST JUNE – 23RD SEPTEMBER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2022</dc:title>
  <dc:creator>Cole, Josephine</dc:creator>
  <cp:lastModifiedBy>Josephine</cp:lastModifiedBy>
  <cp:revision>5</cp:revision>
  <dcterms:created xsi:type="dcterms:W3CDTF">2022-05-19T00:06:23Z</dcterms:created>
  <dcterms:modified xsi:type="dcterms:W3CDTF">2022-06-07T11:31:38Z</dcterms:modified>
</cp:coreProperties>
</file>