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4445210" r:id="rId2"/>
    <p:sldId id="2144445212" r:id="rId3"/>
    <p:sldId id="2144445243" r:id="rId4"/>
    <p:sldId id="2144445244" r:id="rId5"/>
    <p:sldId id="214444521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C787-AD40-4DC4-AD21-21F6788812A8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2EA4C-E9AD-46F0-8AC5-394FE2315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8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08BC3-A6B2-2F4E-8766-A451EC4B11E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 Regular" charset="0"/>
                <a:ea typeface="+mn-ea"/>
                <a:cs typeface="+mn-cs"/>
              </a:rPr>
              <a:pPr marL="0" marR="0" lvl="0" indent="0" algn="r" defTabSz="914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7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3B1F5-098F-4B89-B982-E496751EE4D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92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6BC35-1A75-CB80-0E6E-A26DC29EE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F31A7-F7B3-3538-A17B-44A388B60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2A9B2-2793-7290-5FFE-D5AD50DC2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192FA-8B8F-064C-AD23-BD8B19CA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08BC3-A6B2-2F4E-8766-A451EC4B11E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 Regular" charset="0"/>
                <a:ea typeface="+mn-ea"/>
                <a:cs typeface="+mn-cs"/>
              </a:rPr>
              <a:pPr marL="0" marR="0" lvl="0" indent="0" algn="r" defTabSz="914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23075-EBFD-B71F-A95D-F8FC7CDA5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23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64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57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82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9253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12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10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1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E3680-1324-9E03-91A1-2A296AF50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2" y="826168"/>
            <a:ext cx="1155317" cy="3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73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6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09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6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16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96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502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421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9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05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E26C1-663A-2841-19F5-5033CC18D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2" y="826168"/>
            <a:ext cx="1155317" cy="3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5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851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169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105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19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3"/>
            <a:ext cx="4321175" cy="23580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9674" y="1628775"/>
            <a:ext cx="4321175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6"/>
            <a:ext cx="3421062" cy="45186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8" y="3789363"/>
            <a:ext cx="2700338" cy="238008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9" y="1628775"/>
            <a:ext cx="2700338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700339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728660"/>
            <a:ext cx="4325524" cy="252095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728660"/>
            <a:ext cx="3421062" cy="252095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1"/>
            <a:ext cx="6300786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728660"/>
            <a:ext cx="2700337" cy="252095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1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5400675" cy="275697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672028"/>
            <a:ext cx="5940425" cy="257758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75697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672028"/>
            <a:ext cx="4679950" cy="257758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6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60512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644486"/>
            <a:ext cx="3240089" cy="278451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8"/>
            <a:ext cx="3240086" cy="26051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644486"/>
            <a:ext cx="4679950" cy="278451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644486"/>
            <a:ext cx="2519362" cy="278451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7"/>
            <a:ext cx="2879725" cy="26051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218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3"/>
            <a:ext cx="2339975" cy="244067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627961"/>
            <a:ext cx="3240089" cy="298042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44067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627961"/>
            <a:ext cx="2520950" cy="298042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627961"/>
            <a:ext cx="4679950" cy="298042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44067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0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683046"/>
            <a:ext cx="3600450" cy="549191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38559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683046"/>
            <a:ext cx="2700338" cy="292534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683046"/>
            <a:ext cx="4141787" cy="292534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38559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27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74547"/>
            <a:ext cx="10801350" cy="531795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160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5"/>
            <a:ext cx="10801348" cy="455824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66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5"/>
            <a:ext cx="7200899" cy="455824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39765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55824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9"/>
            <a:ext cx="2700338" cy="257863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9"/>
            <a:ext cx="2520951" cy="257863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1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5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1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55824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55824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49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4" y="1627981"/>
            <a:ext cx="3421063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4" y="5769769"/>
            <a:ext cx="34210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85468" y="1627981"/>
            <a:ext cx="3421063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85468" y="5769769"/>
            <a:ext cx="3421064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5" y="1627981"/>
            <a:ext cx="3421063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5" y="5768975"/>
            <a:ext cx="34210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0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52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3942412"/>
            <a:ext cx="3421063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4" y="4516942"/>
            <a:ext cx="3421063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4" y="1627982"/>
            <a:ext cx="3421063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85468" y="1627982"/>
            <a:ext cx="3421063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1" y="1627982"/>
            <a:ext cx="3421063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385468" y="3942412"/>
            <a:ext cx="3421063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385468" y="4516942"/>
            <a:ext cx="3421063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1" y="3942412"/>
            <a:ext cx="3421064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1" y="4516942"/>
            <a:ext cx="3421064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508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414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55824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8" y="1628775"/>
            <a:ext cx="5221288" cy="455824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8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4158543"/>
            <a:ext cx="3421062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4882702"/>
            <a:ext cx="3421062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6" y="1627982"/>
            <a:ext cx="3421062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85470" y="1627982"/>
            <a:ext cx="3421062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5" y="1627982"/>
            <a:ext cx="3421062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385470" y="4158543"/>
            <a:ext cx="3421062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385470" y="4882702"/>
            <a:ext cx="3421062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4" y="4158543"/>
            <a:ext cx="3421063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4" y="4882702"/>
            <a:ext cx="3421063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421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78" y="4515989"/>
            <a:ext cx="5221234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5090520"/>
            <a:ext cx="5219698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2"/>
            <a:ext cx="5219699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9" y="1627982"/>
            <a:ext cx="521970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9" y="4515989"/>
            <a:ext cx="521970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9" y="5090520"/>
            <a:ext cx="5219700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19397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797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3738" y="5777230"/>
            <a:ext cx="2338501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73463" y="5777230"/>
            <a:ext cx="2339975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65082" y="5777230"/>
            <a:ext cx="2339975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92150" y="1628773"/>
            <a:ext cx="2339975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73463" y="1628773"/>
            <a:ext cx="2339975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365081" y="1628773"/>
            <a:ext cx="2339975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339975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1" y="5777230"/>
            <a:ext cx="233850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163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800991"/>
            <a:ext cx="1797663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95325" y="1629482"/>
            <a:ext cx="1797663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978279" y="5800991"/>
            <a:ext cx="1797663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979316" y="1629482"/>
            <a:ext cx="1797663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261233" y="5800991"/>
            <a:ext cx="1797663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263307" y="1629482"/>
            <a:ext cx="1797663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1797663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1797663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491466" y="5800991"/>
            <a:ext cx="1797663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491221" y="1629482"/>
            <a:ext cx="1797663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7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696798" y="3445080"/>
            <a:ext cx="2338501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507737" y="3445080"/>
            <a:ext cx="2339975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320151" y="3445080"/>
            <a:ext cx="2339975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695324" y="1631780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507737" y="1631780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320150" y="1631780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5227" y="1631780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5114" y="3445080"/>
            <a:ext cx="233850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696798" y="5971338"/>
            <a:ext cx="2338501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507737" y="5971338"/>
            <a:ext cx="2339975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320151" y="5971338"/>
            <a:ext cx="2339975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695324" y="4158038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507737" y="4158038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320150" y="4158038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5227" y="4158038"/>
            <a:ext cx="2339975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5114" y="5971338"/>
            <a:ext cx="233850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90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695325" y="3429000"/>
            <a:ext cx="3421061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695325" y="1628775"/>
            <a:ext cx="3421064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695325" y="5589588"/>
            <a:ext cx="3421061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95325" y="3789363"/>
            <a:ext cx="3421064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421061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421064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421061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421064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385460" y="3429000"/>
            <a:ext cx="3421061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385463" y="1628775"/>
            <a:ext cx="3421064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385460" y="5589588"/>
            <a:ext cx="3421061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385463" y="3789363"/>
            <a:ext cx="3421064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7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00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027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3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1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F205B-B8BE-04D3-A513-DC0549C0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2" y="826168"/>
            <a:ext cx="1155317" cy="3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4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.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85E91-D322-AAD8-B072-99BD1DD7EF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12" y="826168"/>
            <a:ext cx="1155317" cy="3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803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84BF-A4EA-40A7-B0EB-EA1E3D43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EAB2-4902-4E3D-9D5B-E452FA080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AC83-C7CC-4003-AA32-010FEA5E2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BB0A8-7948-4C05-8771-79BBEC10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FF9C-59F2-4EF3-85DF-EA53B9297523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9A0D4-3B01-4FB6-A27D-6B89C961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929EF-39AC-4B3C-AB15-A5CB1DDB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2DC6-B285-4B38-B769-CAB1B7F03F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197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C1D234-939C-CD65-BC2E-BA1E507CC02C}"/>
              </a:ext>
            </a:extLst>
          </p:cNvPr>
          <p:cNvSpPr/>
          <p:nvPr userDrawn="1"/>
        </p:nvSpPr>
        <p:spPr>
          <a:xfrm>
            <a:off x="144379" y="144379"/>
            <a:ext cx="11887200" cy="6593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000000">
                  <a:alpha val="0"/>
                </a:srgbClr>
              </a:gs>
              <a:gs pos="100000">
                <a:schemeClr val="tx1">
                  <a:alpha val="2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526673"/>
            <a:ext cx="10801350" cy="1800225"/>
          </a:xfrm>
        </p:spPr>
        <p:txBody>
          <a:bodyPr anchor="ctr" anchorCtr="0">
            <a:noAutofit/>
          </a:bodyPr>
          <a:lstStyle>
            <a:lvl1pPr algn="ctr">
              <a:defRPr sz="7200" b="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19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7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9FEBE-005D-7710-7355-073271B3B3A4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7" r:id="rId66"/>
    <p:sldLayoutId id="2147483728" r:id="rId67"/>
    <p:sldLayoutId id="2147483729" r:id="rId6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13">
          <p15:clr>
            <a:srgbClr val="F26B43"/>
          </p15:clr>
        </p15:guide>
        <p15:guide id="4" pos="3386">
          <p15:clr>
            <a:srgbClr val="F26B43"/>
          </p15:clr>
        </p15:guide>
        <p15:guide id="5" pos="3160">
          <p15:clr>
            <a:srgbClr val="F26B43"/>
          </p15:clr>
        </p15:guide>
        <p15:guide id="6" pos="2933">
          <p15:clr>
            <a:srgbClr val="F26B43"/>
          </p15:clr>
        </p15:guide>
        <p15:guide id="7" pos="2706">
          <p15:clr>
            <a:srgbClr val="F26B43"/>
          </p15:clr>
        </p15:guide>
        <p15:guide id="8" pos="2479">
          <p15:clr>
            <a:srgbClr val="F26B43"/>
          </p15:clr>
        </p15:guide>
        <p15:guide id="9" pos="2252">
          <p15:clr>
            <a:srgbClr val="F26B43"/>
          </p15:clr>
        </p15:guide>
        <p15:guide id="10" pos="2026">
          <p15:clr>
            <a:srgbClr val="F26B43"/>
          </p15:clr>
        </p15:guide>
        <p15:guide id="11" pos="1799">
          <p15:clr>
            <a:srgbClr val="F26B43"/>
          </p15:clr>
        </p15:guide>
        <p15:guide id="12" pos="1572">
          <p15:clr>
            <a:srgbClr val="F26B43"/>
          </p15:clr>
        </p15:guide>
        <p15:guide id="13" pos="1345">
          <p15:clr>
            <a:srgbClr val="F26B43"/>
          </p15:clr>
        </p15:guide>
        <p15:guide id="14" pos="1118">
          <p15:clr>
            <a:srgbClr val="F26B43"/>
          </p15:clr>
        </p15:guide>
        <p15:guide id="15" pos="892">
          <p15:clr>
            <a:srgbClr val="F26B43"/>
          </p15:clr>
        </p15:guide>
        <p15:guide id="16" pos="665">
          <p15:clr>
            <a:srgbClr val="F26B43"/>
          </p15:clr>
        </p15:guide>
        <p15:guide id="17" pos="438">
          <p15:clr>
            <a:srgbClr val="F26B43"/>
          </p15:clr>
        </p15:guide>
        <p15:guide id="18" pos="211">
          <p15:clr>
            <a:srgbClr val="F26B43"/>
          </p15:clr>
        </p15:guide>
        <p15:guide id="20" pos="4067">
          <p15:clr>
            <a:srgbClr val="F26B43"/>
          </p15:clr>
        </p15:guide>
        <p15:guide id="21" pos="4294">
          <p15:clr>
            <a:srgbClr val="F26B43"/>
          </p15:clr>
        </p15:guide>
        <p15:guide id="22" pos="4520">
          <p15:clr>
            <a:srgbClr val="F26B43"/>
          </p15:clr>
        </p15:guide>
        <p15:guide id="23" pos="4747">
          <p15:clr>
            <a:srgbClr val="F26B43"/>
          </p15:clr>
        </p15:guide>
        <p15:guide id="24" pos="4974">
          <p15:clr>
            <a:srgbClr val="F26B43"/>
          </p15:clr>
        </p15:guide>
        <p15:guide id="25" pos="5201">
          <p15:clr>
            <a:srgbClr val="F26B43"/>
          </p15:clr>
        </p15:guide>
        <p15:guide id="26" pos="5428">
          <p15:clr>
            <a:srgbClr val="F26B43"/>
          </p15:clr>
        </p15:guide>
        <p15:guide id="27" pos="5654">
          <p15:clr>
            <a:srgbClr val="F26B43"/>
          </p15:clr>
        </p15:guide>
        <p15:guide id="28" pos="5881">
          <p15:clr>
            <a:srgbClr val="F26B43"/>
          </p15:clr>
        </p15:guide>
        <p15:guide id="29" pos="6108">
          <p15:clr>
            <a:srgbClr val="F26B43"/>
          </p15:clr>
        </p15:guide>
        <p15:guide id="30" pos="6335">
          <p15:clr>
            <a:srgbClr val="F26B43"/>
          </p15:clr>
        </p15:guide>
        <p15:guide id="31" pos="6562">
          <p15:clr>
            <a:srgbClr val="F26B43"/>
          </p15:clr>
        </p15:guide>
        <p15:guide id="32" pos="6788">
          <p15:clr>
            <a:srgbClr val="F26B43"/>
          </p15:clr>
        </p15:guide>
        <p15:guide id="33" pos="7015">
          <p15:clr>
            <a:srgbClr val="F26B43"/>
          </p15:clr>
        </p15:guide>
        <p15:guide id="34" pos="7242">
          <p15:clr>
            <a:srgbClr val="F26B43"/>
          </p15:clr>
        </p15:guide>
        <p15:guide id="35" pos="7469">
          <p15:clr>
            <a:srgbClr val="F26B43"/>
          </p15:clr>
        </p15:guide>
        <p15:guide id="36" pos="7680">
          <p15:clr>
            <a:srgbClr val="F26B43"/>
          </p15:clr>
        </p15:guide>
        <p15:guide id="37">
          <p15:clr>
            <a:srgbClr val="F26B43"/>
          </p15:clr>
        </p15:guide>
        <p15:guide id="38" orient="horz" pos="1933">
          <p15:clr>
            <a:srgbClr val="F26B43"/>
          </p15:clr>
        </p15:guide>
        <p15:guide id="39" orient="horz" pos="1706">
          <p15:clr>
            <a:srgbClr val="F26B43"/>
          </p15:clr>
        </p15:guide>
        <p15:guide id="40" orient="horz" pos="1480">
          <p15:clr>
            <a:srgbClr val="F26B43"/>
          </p15:clr>
        </p15:guide>
        <p15:guide id="41" orient="horz" pos="1253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799">
          <p15:clr>
            <a:srgbClr val="F26B43"/>
          </p15:clr>
        </p15:guide>
        <p15:guide id="44" orient="horz" pos="572">
          <p15:clr>
            <a:srgbClr val="F26B43"/>
          </p15:clr>
        </p15:guide>
        <p15:guide id="45" orient="horz" pos="346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500">
          <p15:clr>
            <a:srgbClr val="F26B43"/>
          </p15:clr>
        </p15:guide>
        <p15:guide id="59" pos="3953">
          <p15:clr>
            <a:srgbClr val="F26B43"/>
          </p15:clr>
        </p15:guide>
        <p15:guide id="60" pos="3727">
          <p15:clr>
            <a:srgbClr val="F26B43"/>
          </p15:clr>
        </p15:guide>
        <p15:guide id="61" pos="4180">
          <p15:clr>
            <a:srgbClr val="F26B43"/>
          </p15:clr>
        </p15:guide>
        <p15:guide id="62" orient="horz" pos="2047">
          <p15:clr>
            <a:srgbClr val="F26B43"/>
          </p15:clr>
        </p15:guide>
        <p15:guide id="63" orient="horz" pos="2273">
          <p15:clr>
            <a:srgbClr val="F26B43"/>
          </p15:clr>
        </p15:guide>
        <p15:guide id="64" pos="98">
          <p15:clr>
            <a:srgbClr val="F26B43"/>
          </p15:clr>
        </p15:guide>
        <p15:guide id="65" pos="7582">
          <p15:clr>
            <a:srgbClr val="F26B43"/>
          </p15:clr>
        </p15:guide>
        <p15:guide id="66" orient="horz" pos="4088">
          <p15:clr>
            <a:srgbClr val="F26B43"/>
          </p15:clr>
        </p15:guide>
        <p15:guide id="67" orient="horz" pos="1820">
          <p15:clr>
            <a:srgbClr val="F26B43"/>
          </p15:clr>
        </p15:guide>
        <p15:guide id="68" pos="5541">
          <p15:clr>
            <a:srgbClr val="F26B43"/>
          </p15:clr>
        </p15:guide>
        <p15:guide id="69" pos="3273">
          <p15:clr>
            <a:srgbClr val="F26B43"/>
          </p15:clr>
        </p15:guide>
        <p15:guide id="70" pos="6221">
          <p15:clr>
            <a:srgbClr val="F26B43"/>
          </p15:clr>
        </p15:guide>
        <p15:guide id="71" pos="5995">
          <p15:clr>
            <a:srgbClr val="F26B43"/>
          </p15:clr>
        </p15:guide>
        <p15:guide id="72" pos="2593">
          <p15:clr>
            <a:srgbClr val="F26B43"/>
          </p15:clr>
        </p15:guide>
        <p15:guide id="73" pos="5087">
          <p15:clr>
            <a:srgbClr val="F26B43"/>
          </p15:clr>
        </p15:guide>
        <p15:guide id="74" pos="325">
          <p15:clr>
            <a:srgbClr val="F26B43"/>
          </p15:clr>
        </p15:guide>
        <p15:guide id="75" pos="7355">
          <p15:clr>
            <a:srgbClr val="F26B43"/>
          </p15:clr>
        </p15:guide>
        <p15:guide id="76" pos="2139">
          <p15:clr>
            <a:srgbClr val="F26B43"/>
          </p15:clr>
        </p15:guide>
        <p15:guide id="77" pos="1912">
          <p15:clr>
            <a:srgbClr val="F26B43"/>
          </p15:clr>
        </p15:guide>
        <p15:guide id="78" pos="2366">
          <p15:clr>
            <a:srgbClr val="F26B43"/>
          </p15:clr>
        </p15:guide>
        <p15:guide id="79" pos="5768">
          <p15:clr>
            <a:srgbClr val="F26B43"/>
          </p15:clr>
        </p15:guide>
        <p15:guide id="80" pos="1685">
          <p15:clr>
            <a:srgbClr val="F26B43"/>
          </p15:clr>
        </p15:guide>
        <p15:guide id="81" pos="2819">
          <p15:clr>
            <a:srgbClr val="F26B43"/>
          </p15:clr>
        </p15:guide>
        <p15:guide id="82" pos="3046">
          <p15:clr>
            <a:srgbClr val="F26B43"/>
          </p15:clr>
        </p15:guide>
        <p15:guide id="83" orient="horz" pos="232">
          <p15:clr>
            <a:srgbClr val="F26B43"/>
          </p15:clr>
        </p15:guide>
        <p15:guide id="84" orient="horz" pos="2954">
          <p15:clr>
            <a:srgbClr val="F26B43"/>
          </p15:clr>
        </p15:guide>
        <p15:guide id="85" orient="horz" pos="3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1D84FD-2884-37CA-B510-8291EBDF5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5"/>
          <a:stretch/>
        </p:blipFill>
        <p:spPr bwMode="auto">
          <a:xfrm>
            <a:off x="0" y="0"/>
            <a:ext cx="12202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rectangle with white lines&#10;&#10;Description automatically generated">
            <a:extLst>
              <a:ext uri="{FF2B5EF4-FFF2-40B4-BE49-F238E27FC236}">
                <a16:creationId xmlns:a16="http://schemas.microsoft.com/office/drawing/2014/main" id="{57E3C855-4AEC-7643-DF69-8DF620615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EA66BE6-A40C-49C2-8EEC-20E16109D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22976"/>
            <a:ext cx="10801350" cy="1800225"/>
          </a:xfrm>
        </p:spPr>
        <p:txBody>
          <a:bodyPr/>
          <a:lstStyle/>
          <a:p>
            <a:r>
              <a:rPr lang="en-GB" sz="3600" b="1" spc="300" dirty="0">
                <a:latin typeface="Arial Nova"/>
              </a:rPr>
              <a:t>LUNAR NEW YEAR</a:t>
            </a:r>
            <a:br>
              <a:rPr lang="en-GB" sz="3600" b="1" dirty="0">
                <a:latin typeface="Arial Nova"/>
              </a:rPr>
            </a:br>
            <a:br>
              <a:rPr lang="en-GB" sz="2000" b="1" dirty="0">
                <a:latin typeface="Arial Nova"/>
              </a:rPr>
            </a:br>
            <a:r>
              <a:rPr lang="en-GB" sz="2000" b="1" spc="300" dirty="0">
                <a:latin typeface="Arial Nova"/>
              </a:rPr>
              <a:t>January 2025</a:t>
            </a:r>
            <a:br>
              <a:rPr lang="en-GB" sz="2000" b="1" spc="300" dirty="0">
                <a:latin typeface="Arial Nova"/>
              </a:rPr>
            </a:br>
            <a:br>
              <a:rPr lang="en-GB" sz="2000" b="1" spc="300" dirty="0">
                <a:latin typeface="Arial Nova"/>
              </a:rPr>
            </a:br>
            <a:r>
              <a:rPr lang="en-GB" sz="2000" b="1" spc="300" dirty="0">
                <a:latin typeface="Arial Nova"/>
              </a:rPr>
              <a:t>Non-guaranteed Programmatic Buying</a:t>
            </a:r>
            <a:endParaRPr lang="en-GB" b="1" spc="300" dirty="0">
              <a:latin typeface="Arial Nova"/>
            </a:endParaRPr>
          </a:p>
        </p:txBody>
      </p:sp>
      <p:sp>
        <p:nvSpPr>
          <p:cNvPr id="2" name="AutoShape 2" descr="Back to school in a COVID-19 world - ACF Professionals">
            <a:extLst>
              <a:ext uri="{FF2B5EF4-FFF2-40B4-BE49-F238E27FC236}">
                <a16:creationId xmlns:a16="http://schemas.microsoft.com/office/drawing/2014/main" id="{F99AB742-7CD7-437A-AAFE-31CF8A536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BAED8-BE78-C529-2B5C-A47C899E400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7" y="286265"/>
            <a:ext cx="1645109" cy="4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4F495-DC44-45A9-AE6C-F010DD61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63" y="1515361"/>
            <a:ext cx="4383297" cy="442033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accent1"/>
                </a:solidFill>
                <a:latin typeface="Arial Nova" panose="020B0504020202020204" pitchFamily="34" charset="0"/>
                <a:cs typeface="Arial Nova Light" panose="020F0302020204030204" pitchFamily="34" charset="0"/>
              </a:rPr>
              <a:t>Alipay users overseas spent 2.4 times more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Arial Nova" panose="020B0504020202020204" pitchFamily="34" charset="0"/>
                <a:cs typeface="Arial Nova Light" panose="020F0302020204030204" pitchFamily="34" charset="0"/>
              </a:rPr>
              <a:t>during the Lunar New Year 2024 vs. 2023.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4000" dirty="0">
              <a:solidFill>
                <a:schemeClr val="tx2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4000" b="1" dirty="0">
                <a:solidFill>
                  <a:schemeClr val="accent1"/>
                </a:solidFill>
                <a:latin typeface="Arial Nova" panose="020B0504020202020204" pitchFamily="34" charset="0"/>
                <a:cs typeface="Arial Nova Light" panose="020F0302020204030204" pitchFamily="34" charset="0"/>
              </a:rPr>
              <a:t>The 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Arial Nova" panose="020B0504020202020204" pitchFamily="34" charset="0"/>
                <a:cs typeface="Arial Nova Light" panose="020F0302020204030204" pitchFamily="34" charset="0"/>
              </a:rPr>
              <a:t>is home to the largest celebration of Lunar New Year outside Asia.</a:t>
            </a:r>
          </a:p>
          <a:p>
            <a:pPr marL="0" indent="0">
              <a:buNone/>
            </a:pPr>
            <a:endParaRPr lang="en-GB" sz="2000" spc="600" dirty="0">
              <a:latin typeface="Arial Nova Ligh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64D620-6958-4876-A075-56C68DEF4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263" y="6057638"/>
            <a:ext cx="4321174" cy="36036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Source: British Council, 2022. TTG Asia, 2024.</a:t>
            </a:r>
          </a:p>
        </p:txBody>
      </p:sp>
      <p:pic>
        <p:nvPicPr>
          <p:cNvPr id="1026" name="Picture 2" descr="Chinese New Year 2024 - Year of the Dragon - Chinatown London">
            <a:extLst>
              <a:ext uri="{FF2B5EF4-FFF2-40B4-BE49-F238E27FC236}">
                <a16:creationId xmlns:a16="http://schemas.microsoft.com/office/drawing/2014/main" id="{887B8348-AE7F-6BEA-3981-67E7A564E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/>
          <a:stretch/>
        </p:blipFill>
        <p:spPr bwMode="auto">
          <a:xfrm>
            <a:off x="5479312" y="492548"/>
            <a:ext cx="6164816" cy="587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64DAE-F6D4-D5F1-ED0A-6ABFE612263E}"/>
              </a:ext>
            </a:extLst>
          </p:cNvPr>
          <p:cNvSpPr txBox="1"/>
          <p:nvPr/>
        </p:nvSpPr>
        <p:spPr>
          <a:xfrm>
            <a:off x="736978" y="522855"/>
            <a:ext cx="425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Arial Nova" panose="020B0504020202020204" pitchFamily="34" charset="0"/>
              </a:rPr>
              <a:t>Lunar New Year 2025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44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007843" y="1405647"/>
            <a:ext cx="1903913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600" normalizeH="0" baseline="0" noProof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87460" y="1405646"/>
            <a:ext cx="1906473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11769" y="1405647"/>
            <a:ext cx="1809205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6601" y="1405646"/>
            <a:ext cx="1897417" cy="425677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6059" y="1405647"/>
            <a:ext cx="1900984" cy="4282565"/>
          </a:xfrm>
          <a:prstGeom prst="rect">
            <a:avLst/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3097197" y="2157888"/>
            <a:ext cx="1835831" cy="2077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u="none" strike="noStrike" kern="0" cap="none" spc="-15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834,262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1" u="none" strike="noStrike" kern="0" cap="none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1.25% of the total UK population were born in East and Southeast Asian countries</a:t>
            </a:r>
            <a:endParaRPr kumimoji="0" lang="en-US" sz="1800" u="none" strike="noStrike" kern="0" cap="none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b="1" kern="0" spc="600" dirty="0">
              <a:solidFill>
                <a:srgbClr val="FFFFFF">
                  <a:lumMod val="50000"/>
                </a:srgb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1400" b="1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1" u="none" strike="noStrike" kern="0" cap="none" spc="60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7020757" y="2153144"/>
            <a:ext cx="1883522" cy="309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b="1" kern="0" spc="-150" dirty="0"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57%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Chinese tourists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3600" b="1" kern="0" spc="-15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1116059" y="2800121"/>
            <a:ext cx="1873617" cy="1341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Audience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profile </a:t>
            </a:r>
            <a:r>
              <a:rPr kumimoji="0" lang="en-US" sz="3600" b="1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969814" y="2167331"/>
            <a:ext cx="2013296" cy="2077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b="1" kern="0" spc="-150" dirty="0"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304,260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International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60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 Nova Light" panose="020F0302020204030204" pitchFamily="34" charset="0"/>
                <a:ea typeface="+mn-ea"/>
                <a:cs typeface="Arial Nova Light" panose="020F0302020204030204" pitchFamily="34" charset="0"/>
              </a:rPr>
              <a:t>From across Asia are currently studying in the UK (1500,000 are from China)</a:t>
            </a:r>
            <a:endParaRPr kumimoji="0" lang="en-US" sz="1200" b="1" i="0" u="none" strike="noStrike" kern="0" cap="none" spc="300" normalizeH="0" baseline="0" noProof="0" dirty="0">
              <a:ln>
                <a:noFill/>
              </a:ln>
              <a:solidFill>
                <a:srgbClr val="00335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8991130" y="2167331"/>
            <a:ext cx="1902803" cy="1325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b="1" kern="0" spc="-150" dirty="0">
                <a:solidFill>
                  <a:schemeClr val="accent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£1,937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Spent per person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kern="0" spc="60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13332-C88E-4245-A4A4-06E3819C2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153" y="6306487"/>
            <a:ext cx="10801350" cy="360362"/>
          </a:xfrm>
        </p:spPr>
        <p:txBody>
          <a:bodyPr/>
          <a:lstStyle/>
          <a:p>
            <a:r>
              <a:rPr lang="en-GB"/>
              <a:t>Source: Universities UK, 2022. GIV.UK, 2022. China-Britain Business Council, 2023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A6ADE-4B7F-44FD-A5D5-8B3204BC8247}"/>
              </a:ext>
            </a:extLst>
          </p:cNvPr>
          <p:cNvSpPr txBox="1"/>
          <p:nvPr/>
        </p:nvSpPr>
        <p:spPr>
          <a:xfrm>
            <a:off x="7024494" y="3544812"/>
            <a:ext cx="188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Are between 18 and 34 years old</a:t>
            </a:r>
            <a:endParaRPr lang="en-GB" kern="0" dirty="0">
              <a:solidFill>
                <a:srgbClr val="000000">
                  <a:lumMod val="95000"/>
                  <a:lumOff val="5000"/>
                </a:srgbClr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C41CF-BCD8-A380-4646-F77185A8379D}"/>
              </a:ext>
            </a:extLst>
          </p:cNvPr>
          <p:cNvSpPr txBox="1"/>
          <p:nvPr/>
        </p:nvSpPr>
        <p:spPr>
          <a:xfrm>
            <a:off x="736978" y="522855"/>
            <a:ext cx="6106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Arial Nova" panose="020B0504020202020204" pitchFamily="34" charset="0"/>
              </a:rPr>
              <a:t>Lunar New Year 2025 audience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2957E-623C-3656-7857-B14FF3E411DA}"/>
              </a:ext>
            </a:extLst>
          </p:cNvPr>
          <p:cNvSpPr txBox="1"/>
          <p:nvPr/>
        </p:nvSpPr>
        <p:spPr>
          <a:xfrm>
            <a:off x="8924670" y="3534033"/>
            <a:ext cx="1883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Average spending per Chinese tourist per trip</a:t>
            </a:r>
          </a:p>
        </p:txBody>
      </p:sp>
    </p:spTree>
    <p:extLst>
      <p:ext uri="{BB962C8B-B14F-4D97-AF65-F5344CB8AC3E}">
        <p14:creationId xmlns:p14="http://schemas.microsoft.com/office/powerpoint/2010/main" val="376817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307E6-B3CF-5894-9019-36E632EC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 descr="People looking at a screen in a airport&#10;&#10;Description automatically generated">
            <a:extLst>
              <a:ext uri="{FF2B5EF4-FFF2-40B4-BE49-F238E27FC236}">
                <a16:creationId xmlns:a16="http://schemas.microsoft.com/office/drawing/2014/main" id="{BC986B48-DCAC-58F1-0926-21CEB8C93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-263" r="21308" b="263"/>
          <a:stretch/>
        </p:blipFill>
        <p:spPr>
          <a:xfrm>
            <a:off x="5479312" y="466516"/>
            <a:ext cx="6164817" cy="589893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3B6806-AE13-6E10-411C-34097BED9169}"/>
              </a:ext>
            </a:extLst>
          </p:cNvPr>
          <p:cNvSpPr txBox="1">
            <a:spLocks/>
          </p:cNvSpPr>
          <p:nvPr/>
        </p:nvSpPr>
        <p:spPr>
          <a:xfrm>
            <a:off x="620273" y="2738519"/>
            <a:ext cx="4014178" cy="1812388"/>
          </a:xfrm>
          <a:prstGeom prst="rect">
            <a:avLst/>
          </a:prstGeom>
        </p:spPr>
        <p:txBody>
          <a:bodyPr vert="horz" lIns="0" tIns="0" rIns="18000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400" b="1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Environments and formats</a:t>
            </a:r>
          </a:p>
          <a:p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Street D6 | £15 CPM</a:t>
            </a:r>
          </a:p>
          <a:p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Rail D6 | £8 CPM</a:t>
            </a:r>
          </a:p>
          <a:p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Mall D6 | £8 CPM</a:t>
            </a:r>
          </a:p>
          <a:p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DAPs &amp; CAPs (Airport) | £25 CPM</a:t>
            </a:r>
          </a:p>
          <a:p>
            <a:pPr marL="0" indent="0">
              <a:buFont typeface="Arial"/>
              <a:buNone/>
            </a:pPr>
            <a:endParaRPr lang="en-GB" sz="1400" dirty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Font typeface="Arial"/>
              <a:buNone/>
            </a:pPr>
            <a:endParaRPr lang="en-GB" sz="1400" dirty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Font typeface="Arial"/>
              <a:buNone/>
            </a:pPr>
            <a:endParaRPr lang="en-GB" sz="1400" dirty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indent="0">
              <a:buFont typeface="Arial"/>
              <a:buNone/>
            </a:pPr>
            <a:endParaRPr lang="en-GB" sz="1400" dirty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867614-BE28-456A-23E7-18E48CD24092}"/>
              </a:ext>
            </a:extLst>
          </p:cNvPr>
          <p:cNvSpPr txBox="1">
            <a:spLocks/>
          </p:cNvSpPr>
          <p:nvPr/>
        </p:nvSpPr>
        <p:spPr>
          <a:xfrm>
            <a:off x="620273" y="4461743"/>
            <a:ext cx="2028180" cy="1726175"/>
          </a:xfrm>
          <a:prstGeom prst="rect">
            <a:avLst/>
          </a:prstGeom>
        </p:spPr>
        <p:txBody>
          <a:bodyPr vert="horz" lIns="0" tIns="0" rIns="18000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400" b="1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Locations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Bristol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Cardiff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Coventry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Edinburgh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Liverpool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871011-3F4E-ABE1-E045-091FEE322586}"/>
              </a:ext>
            </a:extLst>
          </p:cNvPr>
          <p:cNvSpPr txBox="1">
            <a:spLocks/>
          </p:cNvSpPr>
          <p:nvPr/>
        </p:nvSpPr>
        <p:spPr>
          <a:xfrm>
            <a:off x="2035702" y="4770474"/>
            <a:ext cx="2028180" cy="1812387"/>
          </a:xfrm>
          <a:prstGeom prst="rect">
            <a:avLst/>
          </a:prstGeom>
        </p:spPr>
        <p:txBody>
          <a:bodyPr vert="horz" lIns="0" tIns="0" rIns="18000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Greater London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Greater Manchester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Greater Glasgow</a:t>
            </a: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Leicester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14F491-7ADC-C68C-FDB3-BA634E2168C4}"/>
              </a:ext>
            </a:extLst>
          </p:cNvPr>
          <p:cNvSpPr txBox="1">
            <a:spLocks/>
          </p:cNvSpPr>
          <p:nvPr/>
        </p:nvSpPr>
        <p:spPr>
          <a:xfrm>
            <a:off x="620273" y="1608312"/>
            <a:ext cx="4321175" cy="909099"/>
          </a:xfrm>
          <a:prstGeom prst="rect">
            <a:avLst/>
          </a:prstGeom>
        </p:spPr>
        <p:txBody>
          <a:bodyPr vert="horz" lIns="0" tIns="0" rIns="18000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400" b="1" dirty="0">
                <a:solidFill>
                  <a:schemeClr val="accent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1083 reach-driving frames in close-proximity to high streets, work, transport and leisure hubs. These pedestrian focused sites target the Asian community to keep your brand top of mind.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6098D-2A7E-3249-855F-1469C369D3E3}"/>
              </a:ext>
            </a:extLst>
          </p:cNvPr>
          <p:cNvSpPr txBox="1"/>
          <p:nvPr/>
        </p:nvSpPr>
        <p:spPr>
          <a:xfrm>
            <a:off x="561280" y="466516"/>
            <a:ext cx="4864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Arial Nova" panose="020B0504020202020204" pitchFamily="34" charset="0"/>
              </a:rPr>
              <a:t>13</a:t>
            </a:r>
            <a:r>
              <a:rPr lang="en-GB" sz="3200" b="1" baseline="30000" dirty="0">
                <a:latin typeface="Arial Nova" panose="020B0504020202020204" pitchFamily="34" charset="0"/>
              </a:rPr>
              <a:t>th</a:t>
            </a:r>
            <a:r>
              <a:rPr lang="en-GB" sz="3200" b="1" dirty="0">
                <a:latin typeface="Arial Nova" panose="020B0504020202020204" pitchFamily="34" charset="0"/>
              </a:rPr>
              <a:t> – 31</a:t>
            </a:r>
            <a:r>
              <a:rPr lang="en-GB" sz="3200" b="1" baseline="30000" dirty="0">
                <a:latin typeface="Arial Nova" panose="020B0504020202020204" pitchFamily="34" charset="0"/>
              </a:rPr>
              <a:t>st</a:t>
            </a:r>
            <a:r>
              <a:rPr lang="en-GB" sz="3200" b="1" dirty="0">
                <a:latin typeface="Arial Nova" panose="020B0504020202020204" pitchFamily="34" charset="0"/>
              </a:rPr>
              <a:t> January</a:t>
            </a:r>
          </a:p>
          <a:p>
            <a:r>
              <a:rPr lang="en-GB" sz="2800" b="1" dirty="0">
                <a:latin typeface="Arial Nova" panose="020B0504020202020204" pitchFamily="34" charset="0"/>
              </a:rPr>
              <a:t>Recommended spend: £20k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73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E01EC45-693E-906E-B19E-6CD61C2E1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5"/>
          <a:stretch/>
        </p:blipFill>
        <p:spPr bwMode="auto">
          <a:xfrm>
            <a:off x="0" y="0"/>
            <a:ext cx="12202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rectangle with white lines&#10;&#10;Description automatically generated">
            <a:extLst>
              <a:ext uri="{FF2B5EF4-FFF2-40B4-BE49-F238E27FC236}">
                <a16:creationId xmlns:a16="http://schemas.microsoft.com/office/drawing/2014/main" id="{7E5D9076-FB85-B25B-4178-24A001CD0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EA66BE6-A40C-49C2-8EEC-20E16109D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22976"/>
            <a:ext cx="10801350" cy="1800225"/>
          </a:xfrm>
        </p:spPr>
        <p:txBody>
          <a:bodyPr/>
          <a:lstStyle/>
          <a:p>
            <a:r>
              <a:rPr lang="en-GB" sz="2800" b="1" spc="300" dirty="0">
                <a:latin typeface="Arial Nova" panose="020B0504020202020204" pitchFamily="34" charset="0"/>
              </a:rPr>
              <a:t>For enquires please email</a:t>
            </a:r>
            <a:br>
              <a:rPr lang="en-GB" sz="3200" b="1" spc="300" dirty="0">
                <a:latin typeface="Arial Nova" panose="020B0504020202020204" pitchFamily="34" charset="0"/>
              </a:rPr>
            </a:br>
            <a:r>
              <a:rPr lang="en-GB" sz="3200" b="1" spc="300" dirty="0">
                <a:latin typeface="Arial Nova" panose="020B0504020202020204" pitchFamily="34" charset="0"/>
              </a:rPr>
              <a:t>UK.Programmatic@jcdecaux.com</a:t>
            </a:r>
            <a:endParaRPr lang="en-GB" sz="6600" b="1" spc="300" dirty="0">
              <a:latin typeface="Arial Nova" panose="020B0504020202020204" pitchFamily="34" charset="0"/>
            </a:endParaRPr>
          </a:p>
        </p:txBody>
      </p:sp>
      <p:sp>
        <p:nvSpPr>
          <p:cNvPr id="2" name="AutoShape 2" descr="Back to school in a COVID-19 world - ACF Professionals">
            <a:extLst>
              <a:ext uri="{FF2B5EF4-FFF2-40B4-BE49-F238E27FC236}">
                <a16:creationId xmlns:a16="http://schemas.microsoft.com/office/drawing/2014/main" id="{F99AB742-7CD7-437A-AAFE-31CF8A5361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2C3A6-1E74-A292-D7D7-1341E6CE8C6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7" y="286265"/>
            <a:ext cx="1645109" cy="4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68115"/>
      </p:ext>
    </p:extLst>
  </p:cSld>
  <p:clrMapOvr>
    <a:masterClrMapping/>
  </p:clrMapOvr>
</p:sld>
</file>

<file path=ppt/theme/theme1.xml><?xml version="1.0" encoding="utf-8"?>
<a:theme xmlns:a="http://schemas.openxmlformats.org/drawingml/2006/main" name="1_JCDecaux_Theme_2018">
  <a:themeElements>
    <a:clrScheme name="Custom 3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169AB1"/>
      </a:accent1>
      <a:accent2>
        <a:srgbClr val="8866BC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247</Words>
  <Application>Microsoft Macintosh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Arial Nova</vt:lpstr>
      <vt:lpstr>Arial Nova Light</vt:lpstr>
      <vt:lpstr>Calibri</vt:lpstr>
      <vt:lpstr>Century Gothic Regular</vt:lpstr>
      <vt:lpstr>1_JCDecaux_Theme_2018</vt:lpstr>
      <vt:lpstr>LUNAR NEW YEAR  January 2025  Non-guaranteed Programmatic Buying</vt:lpstr>
      <vt:lpstr>PowerPoint Presentation</vt:lpstr>
      <vt:lpstr>PowerPoint Presentation</vt:lpstr>
      <vt:lpstr>PowerPoint Presentation</vt:lpstr>
      <vt:lpstr>For enquires please email UK.Programmatic@jcdecaux.com</vt:lpstr>
    </vt:vector>
  </TitlesOfParts>
  <Company>JCDecaux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 Mundy</dc:creator>
  <cp:lastModifiedBy>MUIR, Becca</cp:lastModifiedBy>
  <cp:revision>11</cp:revision>
  <dcterms:created xsi:type="dcterms:W3CDTF">2024-06-25T13:37:49Z</dcterms:created>
  <dcterms:modified xsi:type="dcterms:W3CDTF">2025-01-13T12:27:05Z</dcterms:modified>
</cp:coreProperties>
</file>