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 id="2147483805" r:id="rId5"/>
    <p:sldMasterId id="2147483875" r:id="rId6"/>
    <p:sldMasterId id="2147483959" r:id="rId7"/>
  </p:sldMasterIdLst>
  <p:notesMasterIdLst>
    <p:notesMasterId r:id="rId23"/>
  </p:notesMasterIdLst>
  <p:sldIdLst>
    <p:sldId id="458" r:id="rId8"/>
    <p:sldId id="2144445217" r:id="rId9"/>
    <p:sldId id="2144445211" r:id="rId10"/>
    <p:sldId id="2144445215" r:id="rId11"/>
    <p:sldId id="2144445223" r:id="rId12"/>
    <p:sldId id="2144445228" r:id="rId13"/>
    <p:sldId id="2144445219" r:id="rId14"/>
    <p:sldId id="2144445227" r:id="rId15"/>
    <p:sldId id="2144445238" r:id="rId16"/>
    <p:sldId id="2144445233" r:id="rId17"/>
    <p:sldId id="2144445239" r:id="rId18"/>
    <p:sldId id="2144445231" r:id="rId19"/>
    <p:sldId id="2144445230" r:id="rId20"/>
    <p:sldId id="268" r:id="rId21"/>
    <p:sldId id="21444452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67C4FC-7D22-49B2-AFC5-A6D625967C3B}">
          <p14:sldIdLst>
            <p14:sldId id="458"/>
            <p14:sldId id="2144445217"/>
            <p14:sldId id="2144445211"/>
            <p14:sldId id="2144445215"/>
            <p14:sldId id="2144445223"/>
            <p14:sldId id="2144445228"/>
            <p14:sldId id="2144445219"/>
            <p14:sldId id="2144445227"/>
            <p14:sldId id="2144445238"/>
            <p14:sldId id="2144445233"/>
            <p14:sldId id="2144445239"/>
            <p14:sldId id="2144445231"/>
            <p14:sldId id="2144445230"/>
            <p14:sldId id="268"/>
            <p14:sldId id="21444452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9300" autoAdjust="0"/>
  </p:normalViewPr>
  <p:slideViewPr>
    <p:cSldViewPr snapToGrid="0">
      <p:cViewPr varScale="1">
        <p:scale>
          <a:sx n="94" d="100"/>
          <a:sy n="94"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0" i="0" dirty="0">
                <a:effectLst/>
              </a:rPr>
              <a:t>How much is each generation willing to spend on Valentine's Day?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Silent Generation</c:v>
                </c:pt>
                <c:pt idx="1">
                  <c:v>Baby Boomers</c:v>
                </c:pt>
                <c:pt idx="2">
                  <c:v>Generation X</c:v>
                </c:pt>
                <c:pt idx="3">
                  <c:v>Millenials</c:v>
                </c:pt>
                <c:pt idx="4">
                  <c:v>Generation Z</c:v>
                </c:pt>
              </c:strCache>
            </c:strRef>
          </c:cat>
          <c:val>
            <c:numRef>
              <c:f>Sheet1!$B$2:$B$6</c:f>
              <c:numCache>
                <c:formatCode>"£"#,##0_);[Red]\("£"#,##0\)</c:formatCode>
                <c:ptCount val="5"/>
                <c:pt idx="0">
                  <c:v>10</c:v>
                </c:pt>
                <c:pt idx="1">
                  <c:v>11</c:v>
                </c:pt>
                <c:pt idx="2">
                  <c:v>19</c:v>
                </c:pt>
                <c:pt idx="3">
                  <c:v>32</c:v>
                </c:pt>
                <c:pt idx="4">
                  <c:v>41</c:v>
                </c:pt>
              </c:numCache>
            </c:numRef>
          </c:val>
          <c:extLst>
            <c:ext xmlns:c16="http://schemas.microsoft.com/office/drawing/2014/chart" uri="{C3380CC4-5D6E-409C-BE32-E72D297353CC}">
              <c16:uniqueId val="{00000000-6913-43F3-93A7-6C0268F341B3}"/>
            </c:ext>
          </c:extLst>
        </c:ser>
        <c:ser>
          <c:idx val="1"/>
          <c:order val="1"/>
          <c:tx>
            <c:strRef>
              <c:f>Sheet1!$C$1</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Silent Generation</c:v>
                </c:pt>
                <c:pt idx="1">
                  <c:v>Baby Boomers</c:v>
                </c:pt>
                <c:pt idx="2">
                  <c:v>Generation X</c:v>
                </c:pt>
                <c:pt idx="3">
                  <c:v>Millenials</c:v>
                </c:pt>
                <c:pt idx="4">
                  <c:v>Generation Z</c:v>
                </c:pt>
              </c:strCache>
            </c:strRef>
          </c:cat>
          <c:val>
            <c:numRef>
              <c:f>Sheet1!$C$2:$C$6</c:f>
              <c:numCache>
                <c:formatCode>"£"#,##0_);[Red]\("£"#,##0\)</c:formatCode>
                <c:ptCount val="5"/>
                <c:pt idx="0">
                  <c:v>12</c:v>
                </c:pt>
                <c:pt idx="1">
                  <c:v>30</c:v>
                </c:pt>
                <c:pt idx="2">
                  <c:v>38</c:v>
                </c:pt>
                <c:pt idx="3">
                  <c:v>42</c:v>
                </c:pt>
                <c:pt idx="4">
                  <c:v>27</c:v>
                </c:pt>
              </c:numCache>
            </c:numRef>
          </c:val>
          <c:extLst>
            <c:ext xmlns:c16="http://schemas.microsoft.com/office/drawing/2014/chart" uri="{C3380CC4-5D6E-409C-BE32-E72D297353CC}">
              <c16:uniqueId val="{00000001-6913-43F3-93A7-6C0268F341B3}"/>
            </c:ext>
          </c:extLst>
        </c:ser>
        <c:dLbls>
          <c:dLblPos val="outEnd"/>
          <c:showLegendKey val="0"/>
          <c:showVal val="1"/>
          <c:showCatName val="0"/>
          <c:showSerName val="0"/>
          <c:showPercent val="0"/>
          <c:showBubbleSize val="0"/>
        </c:dLbls>
        <c:gapWidth val="182"/>
        <c:axId val="1792834544"/>
        <c:axId val="1767237072"/>
      </c:barChart>
      <c:catAx>
        <c:axId val="179283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7237072"/>
        <c:crosses val="autoZero"/>
        <c:auto val="1"/>
        <c:lblAlgn val="ctr"/>
        <c:lblOffset val="100"/>
        <c:noMultiLvlLbl val="0"/>
      </c:catAx>
      <c:valAx>
        <c:axId val="1767237072"/>
        <c:scaling>
          <c:orientation val="minMax"/>
        </c:scaling>
        <c:delete val="0"/>
        <c:axPos val="b"/>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283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Had a romantic getaway</c:v>
                </c:pt>
                <c:pt idx="1">
                  <c:v>Went for drinks</c:v>
                </c:pt>
                <c:pt idx="2">
                  <c:v>Went for dinner </c:v>
                </c:pt>
                <c:pt idx="3">
                  <c:v>Ordered take-out and stayed in</c:v>
                </c:pt>
                <c:pt idx="4">
                  <c:v>Watched movies at home</c:v>
                </c:pt>
                <c:pt idx="5">
                  <c:v>Watched TV at home </c:v>
                </c:pt>
                <c:pt idx="6">
                  <c:v>Cooked a meal at home</c:v>
                </c:pt>
              </c:strCache>
            </c:strRef>
          </c:cat>
          <c:val>
            <c:numRef>
              <c:f>Sheet1!$B$2:$B$8</c:f>
              <c:numCache>
                <c:formatCode>0%</c:formatCode>
                <c:ptCount val="7"/>
                <c:pt idx="0">
                  <c:v>0.06</c:v>
                </c:pt>
                <c:pt idx="1">
                  <c:v>0.1</c:v>
                </c:pt>
                <c:pt idx="2">
                  <c:v>0.28999999999999998</c:v>
                </c:pt>
                <c:pt idx="3">
                  <c:v>0.13</c:v>
                </c:pt>
                <c:pt idx="4">
                  <c:v>0.15</c:v>
                </c:pt>
                <c:pt idx="5">
                  <c:v>0.22</c:v>
                </c:pt>
                <c:pt idx="6">
                  <c:v>0.38</c:v>
                </c:pt>
              </c:numCache>
            </c:numRef>
          </c:val>
          <c:extLst>
            <c:ext xmlns:c16="http://schemas.microsoft.com/office/drawing/2014/chart" uri="{C3380CC4-5D6E-409C-BE32-E72D297353CC}">
              <c16:uniqueId val="{00000000-5830-4A33-801F-EB057CE1F0CC}"/>
            </c:ext>
          </c:extLst>
        </c:ser>
        <c:ser>
          <c:idx val="1"/>
          <c:order val="1"/>
          <c:tx>
            <c:strRef>
              <c:f>Sheet1!$C$1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Had a romantic getaway</c:v>
                </c:pt>
                <c:pt idx="1">
                  <c:v>Went for drinks</c:v>
                </c:pt>
                <c:pt idx="2">
                  <c:v>Went for dinner </c:v>
                </c:pt>
                <c:pt idx="3">
                  <c:v>Ordered take-out and stayed in</c:v>
                </c:pt>
                <c:pt idx="4">
                  <c:v>Watched movies at home</c:v>
                </c:pt>
                <c:pt idx="5">
                  <c:v>Watched TV at home </c:v>
                </c:pt>
                <c:pt idx="6">
                  <c:v>Cooked a meal at home</c:v>
                </c:pt>
              </c:strCache>
            </c:strRef>
          </c:cat>
          <c:val>
            <c:numRef>
              <c:f>Sheet1!$C$2:$C$8</c:f>
              <c:numCache>
                <c:formatCode>0%</c:formatCode>
                <c:ptCount val="7"/>
                <c:pt idx="0">
                  <c:v>0.03</c:v>
                </c:pt>
                <c:pt idx="1">
                  <c:v>0.05</c:v>
                </c:pt>
                <c:pt idx="2">
                  <c:v>0.15</c:v>
                </c:pt>
                <c:pt idx="3">
                  <c:v>7.0000000000000007E-2</c:v>
                </c:pt>
                <c:pt idx="4">
                  <c:v>7.0000000000000007E-2</c:v>
                </c:pt>
                <c:pt idx="5">
                  <c:v>0.14000000000000001</c:v>
                </c:pt>
                <c:pt idx="6">
                  <c:v>0.25</c:v>
                </c:pt>
              </c:numCache>
            </c:numRef>
          </c:val>
          <c:extLst>
            <c:ext xmlns:c16="http://schemas.microsoft.com/office/drawing/2014/chart" uri="{C3380CC4-5D6E-409C-BE32-E72D297353CC}">
              <c16:uniqueId val="{00000000-097E-492D-A545-D6D9C989A1B7}"/>
            </c:ext>
          </c:extLst>
        </c:ser>
        <c:dLbls>
          <c:showLegendKey val="0"/>
          <c:showVal val="0"/>
          <c:showCatName val="0"/>
          <c:showSerName val="0"/>
          <c:showPercent val="0"/>
          <c:showBubbleSize val="0"/>
        </c:dLbls>
        <c:gapWidth val="150"/>
        <c:overlap val="100"/>
        <c:axId val="497246511"/>
        <c:axId val="491115519"/>
      </c:barChart>
      <c:catAx>
        <c:axId val="4972465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1115519"/>
        <c:crosses val="autoZero"/>
        <c:auto val="1"/>
        <c:lblAlgn val="ctr"/>
        <c:lblOffset val="100"/>
        <c:noMultiLvlLbl val="0"/>
      </c:catAx>
      <c:valAx>
        <c:axId val="491115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2465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effectLst/>
              </a:rPr>
              <a:t>Which of the following items did you send/give</a:t>
            </a:r>
            <a:r>
              <a:rPr lang="en-GB" sz="1800" baseline="0" dirty="0">
                <a:effectLst/>
              </a:rPr>
              <a:t> to someone special on Valentine’s Day 2022?</a:t>
            </a:r>
            <a:endParaRPr lang="en-GB"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Stuffed toy/stuffed animal</c:v>
                </c:pt>
                <c:pt idx="1">
                  <c:v>Lingerie/Nightwear</c:v>
                </c:pt>
                <c:pt idx="2">
                  <c:v>Jewellery</c:v>
                </c:pt>
                <c:pt idx="3">
                  <c:v>Fragrance</c:v>
                </c:pt>
                <c:pt idx="4">
                  <c:v>Clothing</c:v>
                </c:pt>
                <c:pt idx="5">
                  <c:v>Sweets</c:v>
                </c:pt>
                <c:pt idx="6">
                  <c:v>Alcohol e.g. Champagne</c:v>
                </c:pt>
                <c:pt idx="7">
                  <c:v>Flowers </c:v>
                </c:pt>
                <c:pt idx="8">
                  <c:v>Chocolates </c:v>
                </c:pt>
                <c:pt idx="9">
                  <c:v>A card</c:v>
                </c:pt>
              </c:strCache>
            </c:strRef>
          </c:cat>
          <c:val>
            <c:numRef>
              <c:f>Sheet1!$B$2:$B$11</c:f>
              <c:numCache>
                <c:formatCode>0%</c:formatCode>
                <c:ptCount val="10"/>
                <c:pt idx="0">
                  <c:v>0.04</c:v>
                </c:pt>
                <c:pt idx="1">
                  <c:v>0.05</c:v>
                </c:pt>
                <c:pt idx="2">
                  <c:v>0.06</c:v>
                </c:pt>
                <c:pt idx="3">
                  <c:v>7.0000000000000007E-2</c:v>
                </c:pt>
                <c:pt idx="4">
                  <c:v>7.0000000000000007E-2</c:v>
                </c:pt>
                <c:pt idx="5">
                  <c:v>0.1</c:v>
                </c:pt>
                <c:pt idx="6">
                  <c:v>0.12</c:v>
                </c:pt>
                <c:pt idx="7">
                  <c:v>0.27</c:v>
                </c:pt>
                <c:pt idx="8">
                  <c:v>0.27</c:v>
                </c:pt>
                <c:pt idx="9">
                  <c:v>0.59</c:v>
                </c:pt>
              </c:numCache>
            </c:numRef>
          </c:val>
          <c:extLst>
            <c:ext xmlns:c16="http://schemas.microsoft.com/office/drawing/2014/chart" uri="{C3380CC4-5D6E-409C-BE32-E72D297353CC}">
              <c16:uniqueId val="{00000000-8334-491F-989B-A30A76BED0C3}"/>
            </c:ext>
          </c:extLst>
        </c:ser>
        <c:dLbls>
          <c:showLegendKey val="0"/>
          <c:showVal val="0"/>
          <c:showCatName val="0"/>
          <c:showSerName val="0"/>
          <c:showPercent val="0"/>
          <c:showBubbleSize val="0"/>
        </c:dLbls>
        <c:gapWidth val="219"/>
        <c:axId val="843844271"/>
        <c:axId val="882240879"/>
      </c:barChart>
      <c:catAx>
        <c:axId val="8438442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2240879"/>
        <c:crosses val="autoZero"/>
        <c:auto val="1"/>
        <c:lblAlgn val="ctr"/>
        <c:lblOffset val="100"/>
        <c:noMultiLvlLbl val="0"/>
      </c:catAx>
      <c:valAx>
        <c:axId val="8822408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844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How much did you</a:t>
            </a:r>
            <a:r>
              <a:rPr lang="en-US" baseline="0" dirty="0"/>
              <a:t> spend in total for Valentine’s Day 2022?</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2A-4B37-BB4B-ED2F7D6724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2A-4B37-BB4B-ED2F7D6724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2A-4B37-BB4B-ED2F7D6724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2A-4B37-BB4B-ED2F7D67249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72A-4B37-BB4B-ED2F7D67249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72A-4B37-BB4B-ED2F7D67249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Up to £9.99</c:v>
                </c:pt>
                <c:pt idx="1">
                  <c:v>£10 - £29.99</c:v>
                </c:pt>
                <c:pt idx="2">
                  <c:v>£30 - £49.99</c:v>
                </c:pt>
                <c:pt idx="3">
                  <c:v>£50 - £99.99</c:v>
                </c:pt>
                <c:pt idx="4">
                  <c:v>£100 - £199.99</c:v>
                </c:pt>
                <c:pt idx="5">
                  <c:v>£200+</c:v>
                </c:pt>
              </c:strCache>
            </c:strRef>
          </c:cat>
          <c:val>
            <c:numRef>
              <c:f>Sheet1!$B$2:$B$7</c:f>
              <c:numCache>
                <c:formatCode>0%</c:formatCode>
                <c:ptCount val="6"/>
                <c:pt idx="0">
                  <c:v>0.15</c:v>
                </c:pt>
                <c:pt idx="1">
                  <c:v>0.28999999999999998</c:v>
                </c:pt>
                <c:pt idx="2">
                  <c:v>0.18</c:v>
                </c:pt>
                <c:pt idx="3">
                  <c:v>0.17</c:v>
                </c:pt>
                <c:pt idx="4">
                  <c:v>0.08</c:v>
                </c:pt>
                <c:pt idx="5">
                  <c:v>0.03</c:v>
                </c:pt>
              </c:numCache>
            </c:numRef>
          </c:val>
          <c:extLst>
            <c:ext xmlns:c16="http://schemas.microsoft.com/office/drawing/2014/chart" uri="{C3380CC4-5D6E-409C-BE32-E72D297353CC}">
              <c16:uniqueId val="{00000000-022E-45C8-A87E-80027C18340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7929388304188545"/>
          <c:y val="0.85624760948300727"/>
          <c:w val="0.63411518383969634"/>
          <c:h val="0.143752390516992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8C595-9681-40D3-8A52-3D0C217BC503}" type="datetimeFigureOut">
              <a:rPr lang="en-GB" smtClean="0"/>
              <a:t>04/01/2023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EB3A6-C085-4985-9477-A9F3BDDD607D}" type="slidenum">
              <a:rPr lang="en-GB" smtClean="0"/>
              <a:t>‹#›</a:t>
            </a:fld>
            <a:endParaRPr lang="en-GB"/>
          </a:p>
        </p:txBody>
      </p:sp>
    </p:spTree>
    <p:extLst>
      <p:ext uri="{BB962C8B-B14F-4D97-AF65-F5344CB8AC3E}">
        <p14:creationId xmlns:p14="http://schemas.microsoft.com/office/powerpoint/2010/main" val="141903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416447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11</a:t>
            </a:fld>
            <a:endParaRPr lang="en-US"/>
          </a:p>
        </p:txBody>
      </p:sp>
    </p:spTree>
    <p:extLst>
      <p:ext uri="{BB962C8B-B14F-4D97-AF65-F5344CB8AC3E}">
        <p14:creationId xmlns:p14="http://schemas.microsoft.com/office/powerpoint/2010/main" val="222982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the lead up to Valentine’s Day, Pandora launched an exciting experiential activity within Westfield Stratford City. A love chatbot guru named Gemma invited shoppers to select witty chat up lines or light hearted jokes on screen, creating an immersive brand experience. There was also domination coverage on Channel Westfield digital 6-sheets, with copy directing consumers to the installation’s location.</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6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81101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47977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While Valentine’s Day 2022 celebrations were different from prior times, Brits were still finding ways to indulge their partners, pets and themselves with gifts, dates and much more. So, how much does the day really cost?</a:t>
            </a:r>
            <a:br>
              <a:rPr lang="en-GB" dirty="0"/>
            </a:br>
            <a:br>
              <a:rPr lang="en-GB" dirty="0"/>
            </a:br>
            <a:r>
              <a:rPr lang="en-GB" sz="1200" b="0" i="0" kern="1200" dirty="0">
                <a:solidFill>
                  <a:schemeClr val="tx1"/>
                </a:solidFill>
                <a:effectLst/>
                <a:latin typeface="+mn-lt"/>
                <a:ea typeface="+mn-ea"/>
                <a:cs typeface="+mn-cs"/>
              </a:rPr>
              <a:t>Up to 40 million Brits/just over three quarters (76%) of the nation planned to celebrate Valentine’s Day in 2022, down from 79% in 2020, and up from 69%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People also planned to spend less with the average spend per person being £35. An increase from the forecasted £25 per person in 2021 now levelling to pre-covid 2020 numbers, which saw the average spend per person sit at £35. In 2018, the average spend per person was £28. This indicates substantial growth in this market.</a:t>
            </a:r>
            <a:br>
              <a:rPr lang="en-GB" dirty="0"/>
            </a:br>
            <a:br>
              <a:rPr lang="en-GB" dirty="0"/>
            </a:br>
            <a:br>
              <a:rPr lang="en-GB" dirty="0"/>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1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Generation Z overtook millennials as the UK’s highest-spending age group for Valentine’s Day 2022, planning to fork out a whopping £41 on average for their loved ones. The next highest spenders were millennials (£32), followed by generation X (£19) and baby boomers (£11). The silent generation are the lowest spenders, averaging £10. </a:t>
            </a:r>
          </a:p>
          <a:p>
            <a:br>
              <a:rPr lang="en-GB" dirty="0"/>
            </a:br>
            <a:r>
              <a:rPr lang="en-GB" sz="1200" b="0" i="0" kern="1200" dirty="0">
                <a:solidFill>
                  <a:schemeClr val="tx1"/>
                </a:solidFill>
                <a:effectLst/>
                <a:latin typeface="+mn-lt"/>
                <a:ea typeface="+mn-ea"/>
                <a:cs typeface="+mn-cs"/>
              </a:rPr>
              <a:t>Gen Z (born after 1996)</a:t>
            </a:r>
          </a:p>
          <a:p>
            <a:r>
              <a:rPr lang="en-GB" sz="1200" b="0" i="0" kern="1200" dirty="0">
                <a:solidFill>
                  <a:schemeClr val="tx1"/>
                </a:solidFill>
                <a:effectLst/>
                <a:latin typeface="+mn-lt"/>
                <a:ea typeface="+mn-ea"/>
                <a:cs typeface="+mn-cs"/>
              </a:rPr>
              <a:t>Millennials (1981-1996)</a:t>
            </a:r>
          </a:p>
          <a:p>
            <a:r>
              <a:rPr lang="en-GB" sz="1200" b="0" i="0" kern="1200" dirty="0">
                <a:solidFill>
                  <a:schemeClr val="tx1"/>
                </a:solidFill>
                <a:effectLst/>
                <a:latin typeface="+mn-lt"/>
                <a:ea typeface="+mn-ea"/>
                <a:cs typeface="+mn-cs"/>
              </a:rPr>
              <a:t>Gen X (1965-1980)</a:t>
            </a:r>
          </a:p>
          <a:p>
            <a:r>
              <a:rPr lang="en-GB" sz="1200" b="0" i="0" kern="1200" dirty="0">
                <a:solidFill>
                  <a:schemeClr val="tx1"/>
                </a:solidFill>
                <a:effectLst/>
                <a:latin typeface="+mn-lt"/>
                <a:ea typeface="+mn-ea"/>
                <a:cs typeface="+mn-cs"/>
              </a:rPr>
              <a:t>Boomers (1946-1964)</a:t>
            </a:r>
          </a:p>
          <a:p>
            <a:r>
              <a:rPr lang="en-GB" sz="1200" b="0" i="0" kern="1200" dirty="0">
                <a:solidFill>
                  <a:schemeClr val="tx1"/>
                </a:solidFill>
                <a:effectLst/>
                <a:latin typeface="+mn-lt"/>
                <a:ea typeface="+mn-ea"/>
                <a:cs typeface="+mn-cs"/>
              </a:rPr>
              <a:t>Silent (1928 -1945)</a:t>
            </a:r>
            <a:endParaRPr lang="en-GB" dirty="0"/>
          </a:p>
        </p:txBody>
      </p:sp>
      <p:sp>
        <p:nvSpPr>
          <p:cNvPr id="4" name="Slide Number Placeholder 3"/>
          <p:cNvSpPr>
            <a:spLocks noGrp="1"/>
          </p:cNvSpPr>
          <p:nvPr>
            <p:ph type="sldNum" sz="quarter" idx="5"/>
          </p:nvPr>
        </p:nvSpPr>
        <p:spPr/>
        <p:txBody>
          <a:bodyPr/>
          <a:lstStyle/>
          <a:p>
            <a:fld id="{343EB3A6-C085-4985-9477-A9F3BDDD607D}" type="slidenum">
              <a:rPr lang="en-GB" smtClean="0"/>
              <a:t>3</a:t>
            </a:fld>
            <a:endParaRPr lang="en-GB"/>
          </a:p>
        </p:txBody>
      </p:sp>
    </p:spTree>
    <p:extLst>
      <p:ext uri="{BB962C8B-B14F-4D97-AF65-F5344CB8AC3E}">
        <p14:creationId xmlns:p14="http://schemas.microsoft.com/office/powerpoint/2010/main" val="242579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London is the UK’s most romantically minded city – or at least its biggest-spending city – with those in the capital planning on spending just below £40 on Valentine’s Day 2022. While the capital’s reign as the highest spending city still continues, the average amount per head has seen a drop of 25% since 2020 where Londoners were happy to splurge an average of £52 per head. At the other end of the scale, the East Midlands has the lowest average spend at £16.</a:t>
            </a:r>
            <a:endParaRPr lang="en-GB" dirty="0"/>
          </a:p>
        </p:txBody>
      </p:sp>
      <p:sp>
        <p:nvSpPr>
          <p:cNvPr id="4" name="Slide Number Placeholder 3"/>
          <p:cNvSpPr>
            <a:spLocks noGrp="1"/>
          </p:cNvSpPr>
          <p:nvPr>
            <p:ph type="sldNum" sz="quarter" idx="5"/>
          </p:nvPr>
        </p:nvSpPr>
        <p:spPr/>
        <p:txBody>
          <a:bodyPr/>
          <a:lstStyle/>
          <a:p>
            <a:fld id="{343EB3A6-C085-4985-9477-A9F3BDDD607D}" type="slidenum">
              <a:rPr lang="en-GB" smtClean="0"/>
              <a:t>4</a:t>
            </a:fld>
            <a:endParaRPr lang="en-GB"/>
          </a:p>
        </p:txBody>
      </p:sp>
    </p:spTree>
    <p:extLst>
      <p:ext uri="{BB962C8B-B14F-4D97-AF65-F5344CB8AC3E}">
        <p14:creationId xmlns:p14="http://schemas.microsoft.com/office/powerpoint/2010/main" val="353992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Cooking a meal at home was still the top activity for both 2022 and 2021.</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4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graph shows the top gifts given in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79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not add up to 100% due to rounding.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12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mn-lt"/>
              </a:rPr>
              <a:t>These stats show that this audience is primed by Out of Home (OOH) as they research/purchase products and services and visit stores after seeing OOH.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49245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Calibri" panose="020F0502020204030204" pitchFamily="34" charset="0"/>
              </a:rPr>
              <a:t>This audience has heavy exposure to OOH in multiple environments.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4275530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5" name="Picture 4">
            <a:extLst>
              <a:ext uri="{FF2B5EF4-FFF2-40B4-BE49-F238E27FC236}">
                <a16:creationId xmlns:a16="http://schemas.microsoft.com/office/drawing/2014/main" id="{9031EBDD-EA4C-1C41-8B06-C33D5F822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7760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GB"/>
              <a:t>Click icon to add table</a:t>
            </a:r>
            <a:endParaRPr lang="en-US"/>
          </a:p>
        </p:txBody>
      </p:sp>
      <p:sp>
        <p:nvSpPr>
          <p:cNvPr id="9" name="Table Placeholder 3"/>
          <p:cNvSpPr>
            <a:spLocks noGrp="1"/>
          </p:cNvSpPr>
          <p:nvPr>
            <p:ph type="tbl" sz="quarter" idx="17"/>
          </p:nvPr>
        </p:nvSpPr>
        <p:spPr>
          <a:xfrm>
            <a:off x="6275388" y="1630362"/>
            <a:ext cx="5400675" cy="4319588"/>
          </a:xfrm>
        </p:spPr>
        <p:txBody>
          <a:bodyPr/>
          <a:lstStyle/>
          <a:p>
            <a:r>
              <a:rPr lang="en-GB"/>
              <a:t>Click icon to add table</a:t>
            </a:r>
            <a:endParaRPr lang="en-US"/>
          </a:p>
        </p:txBody>
      </p:sp>
    </p:spTree>
    <p:extLst>
      <p:ext uri="{BB962C8B-B14F-4D97-AF65-F5344CB8AC3E}">
        <p14:creationId xmlns:p14="http://schemas.microsoft.com/office/powerpoint/2010/main" val="140419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58181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US"/>
              <a:t>Click icon to add picture</a:t>
            </a:r>
          </a:p>
        </p:txBody>
      </p:sp>
    </p:spTree>
    <p:extLst>
      <p:ext uri="{BB962C8B-B14F-4D97-AF65-F5344CB8AC3E}">
        <p14:creationId xmlns:p14="http://schemas.microsoft.com/office/powerpoint/2010/main" val="2184087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US"/>
              <a:t>Click icon to add picture</a:t>
            </a:r>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US"/>
              <a:t>Click icon to add picture</a:t>
            </a:r>
          </a:p>
        </p:txBody>
      </p:sp>
    </p:spTree>
    <p:extLst>
      <p:ext uri="{BB962C8B-B14F-4D97-AF65-F5344CB8AC3E}">
        <p14:creationId xmlns:p14="http://schemas.microsoft.com/office/powerpoint/2010/main" val="2000131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939981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US"/>
              <a:t>Click icon to add picture</a:t>
            </a:r>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US"/>
              <a:t>Click icon to add picture</a:t>
            </a:r>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US"/>
              <a:t>Click icon to add picture</a:t>
            </a:r>
          </a:p>
        </p:txBody>
      </p:sp>
    </p:spTree>
    <p:extLst>
      <p:ext uri="{BB962C8B-B14F-4D97-AF65-F5344CB8AC3E}">
        <p14:creationId xmlns:p14="http://schemas.microsoft.com/office/powerpoint/2010/main" val="5574119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3122388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08054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US"/>
              <a:t>Click icon to add picture</a:t>
            </a:r>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401452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US"/>
              <a:t>Click icon to add picture</a:t>
            </a:r>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378350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US"/>
              <a:t>Click icon to add picture</a:t>
            </a:r>
          </a:p>
        </p:txBody>
      </p:sp>
    </p:spTree>
    <p:extLst>
      <p:ext uri="{BB962C8B-B14F-4D97-AF65-F5344CB8AC3E}">
        <p14:creationId xmlns:p14="http://schemas.microsoft.com/office/powerpoint/2010/main" val="349211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65516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US"/>
              <a:t>Click icon to add picture</a:t>
            </a:r>
          </a:p>
        </p:txBody>
      </p:sp>
    </p:spTree>
    <p:extLst>
      <p:ext uri="{BB962C8B-B14F-4D97-AF65-F5344CB8AC3E}">
        <p14:creationId xmlns:p14="http://schemas.microsoft.com/office/powerpoint/2010/main" val="40136244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US"/>
              <a:t>Click icon to add picture</a:t>
            </a:r>
          </a:p>
        </p:txBody>
      </p:sp>
    </p:spTree>
    <p:extLst>
      <p:ext uri="{BB962C8B-B14F-4D97-AF65-F5344CB8AC3E}">
        <p14:creationId xmlns:p14="http://schemas.microsoft.com/office/powerpoint/2010/main" val="3227856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US"/>
              <a:t>Click icon to add picture</a:t>
            </a:r>
          </a:p>
        </p:txBody>
      </p:sp>
    </p:spTree>
    <p:extLst>
      <p:ext uri="{BB962C8B-B14F-4D97-AF65-F5344CB8AC3E}">
        <p14:creationId xmlns:p14="http://schemas.microsoft.com/office/powerpoint/2010/main" val="3092091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US"/>
              <a:t>Click icon to add picture</a:t>
            </a:r>
          </a:p>
        </p:txBody>
      </p:sp>
    </p:spTree>
    <p:extLst>
      <p:ext uri="{BB962C8B-B14F-4D97-AF65-F5344CB8AC3E}">
        <p14:creationId xmlns:p14="http://schemas.microsoft.com/office/powerpoint/2010/main" val="21132535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US"/>
              <a:t>Click icon to add picture</a:t>
            </a:r>
          </a:p>
        </p:txBody>
      </p:sp>
    </p:spTree>
    <p:extLst>
      <p:ext uri="{BB962C8B-B14F-4D97-AF65-F5344CB8AC3E}">
        <p14:creationId xmlns:p14="http://schemas.microsoft.com/office/powerpoint/2010/main" val="41025979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US"/>
              <a:t>Click icon to add picture</a:t>
            </a:r>
          </a:p>
        </p:txBody>
      </p:sp>
    </p:spTree>
    <p:extLst>
      <p:ext uri="{BB962C8B-B14F-4D97-AF65-F5344CB8AC3E}">
        <p14:creationId xmlns:p14="http://schemas.microsoft.com/office/powerpoint/2010/main" val="620816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5474547"/>
            <a:ext cx="10801350" cy="531795"/>
          </a:xfrm>
        </p:spPr>
        <p:txBody>
          <a:bodyPr>
            <a:normAutofit/>
          </a:bodyPr>
          <a:lstStyle>
            <a:lvl1pPr algn="ct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1430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380713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US"/>
              <a:t>Click icon to add picture</a:t>
            </a:r>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US"/>
              <a:t>Click icon to add picture</a:t>
            </a:r>
          </a:p>
        </p:txBody>
      </p:sp>
    </p:spTree>
    <p:extLst>
      <p:ext uri="{BB962C8B-B14F-4D97-AF65-F5344CB8AC3E}">
        <p14:creationId xmlns:p14="http://schemas.microsoft.com/office/powerpoint/2010/main" val="1539763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US"/>
              <a:t>Click icon to add picture</a:t>
            </a:r>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US"/>
              <a:t>Click icon to add picture</a:t>
            </a:r>
          </a:p>
        </p:txBody>
      </p:sp>
    </p:spTree>
    <p:extLst>
      <p:ext uri="{BB962C8B-B14F-4D97-AF65-F5344CB8AC3E}">
        <p14:creationId xmlns:p14="http://schemas.microsoft.com/office/powerpoint/2010/main" val="328667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2374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US"/>
              <a:t>Click icon to add picture</a:t>
            </a:r>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US"/>
              <a:t>Click icon to add picture</a:t>
            </a:r>
          </a:p>
        </p:txBody>
      </p:sp>
    </p:spTree>
    <p:extLst>
      <p:ext uri="{BB962C8B-B14F-4D97-AF65-F5344CB8AC3E}">
        <p14:creationId xmlns:p14="http://schemas.microsoft.com/office/powerpoint/2010/main" val="3938685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1450D7A6-AB91-4742-BA4C-D752D64A022E}" type="slidenum">
              <a:rPr lang="en-GB" smtClean="0"/>
              <a:t>‹#›</a:t>
            </a:fld>
            <a:endParaRPr lang="en-GB"/>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US"/>
              <a:t>Click icon to add picture</a:t>
            </a:r>
          </a:p>
        </p:txBody>
      </p:sp>
    </p:spTree>
    <p:extLst>
      <p:ext uri="{BB962C8B-B14F-4D97-AF65-F5344CB8AC3E}">
        <p14:creationId xmlns:p14="http://schemas.microsoft.com/office/powerpoint/2010/main" val="245334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US"/>
              <a:t>Click icon to add picture</a:t>
            </a:r>
          </a:p>
        </p:txBody>
      </p:sp>
    </p:spTree>
    <p:extLst>
      <p:ext uri="{BB962C8B-B14F-4D97-AF65-F5344CB8AC3E}">
        <p14:creationId xmlns:p14="http://schemas.microsoft.com/office/powerpoint/2010/main" val="371625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US"/>
              <a:t>Click icon to add picture</a:t>
            </a:r>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US"/>
              <a:t>Click icon to add picture</a:t>
            </a:r>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US"/>
              <a:t>Click icon to add picture</a:t>
            </a:r>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33057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US"/>
              <a:t>Click icon to add picture</a:t>
            </a:r>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202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US"/>
              <a:t>Click icon to add picture</a:t>
            </a:r>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US"/>
              <a:t>Click icon to add picture</a:t>
            </a:r>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152261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US"/>
              <a:t>Click icon to add picture</a:t>
            </a:r>
          </a:p>
        </p:txBody>
      </p:sp>
    </p:spTree>
    <p:extLst>
      <p:ext uri="{BB962C8B-B14F-4D97-AF65-F5344CB8AC3E}">
        <p14:creationId xmlns:p14="http://schemas.microsoft.com/office/powerpoint/2010/main" val="2433527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US"/>
              <a:t>Click icon to add picture</a:t>
            </a:r>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5937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3072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US"/>
              <a:t>Click icon to add picture</a:t>
            </a:r>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4909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509382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US"/>
              <a:t>Click icon to add picture</a:t>
            </a:r>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US"/>
              <a:t>Click icon to add picture</a:t>
            </a:r>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US"/>
              <a:t>Click icon to add picture</a:t>
            </a:r>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US"/>
              <a:t>Click icon to add picture</a:t>
            </a:r>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79577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US"/>
              <a:t>Click icon to add picture</a:t>
            </a:r>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US"/>
              <a:t>Click icon to add picture</a:t>
            </a:r>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US"/>
              <a:t>Click icon to add picture</a:t>
            </a:r>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US"/>
              <a:t>Click icon to add picture</a:t>
            </a:r>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US"/>
              <a:t>Click icon to add picture</a:t>
            </a:r>
          </a:p>
        </p:txBody>
      </p:sp>
    </p:spTree>
    <p:extLst>
      <p:ext uri="{BB962C8B-B14F-4D97-AF65-F5344CB8AC3E}">
        <p14:creationId xmlns:p14="http://schemas.microsoft.com/office/powerpoint/2010/main" val="1150945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US"/>
              <a:t>Click icon to add picture</a:t>
            </a:r>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US"/>
              <a:t>Click icon to add picture</a:t>
            </a:r>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US"/>
              <a:t>Click icon to add picture</a:t>
            </a:r>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US"/>
              <a:t>Click icon to add picture</a:t>
            </a:r>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US"/>
              <a:t>Click icon to add picture</a:t>
            </a:r>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US"/>
              <a:t>Click icon to add picture</a:t>
            </a:r>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US"/>
              <a:t>Click icon to add picture</a:t>
            </a:r>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US"/>
              <a:t>Click icon to add picture</a:t>
            </a:r>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63183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US"/>
              <a:t>Click icon to add picture</a:t>
            </a:r>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US"/>
              <a:t>Click icon to add picture</a:t>
            </a:r>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US"/>
              <a:t>Click icon to add picture</a:t>
            </a:r>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US"/>
              <a:t>Click icon to add picture</a:t>
            </a:r>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US"/>
              <a:t>Click icon to add picture</a:t>
            </a:r>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US"/>
              <a:t>Click icon to add picture</a:t>
            </a:r>
          </a:p>
        </p:txBody>
      </p:sp>
    </p:spTree>
    <p:extLst>
      <p:ext uri="{BB962C8B-B14F-4D97-AF65-F5344CB8AC3E}">
        <p14:creationId xmlns:p14="http://schemas.microsoft.com/office/powerpoint/2010/main" val="107005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1450D7A6-AB91-4742-BA4C-D752D64A022E}" type="slidenum">
              <a:rPr lang="en-GB" smtClean="0"/>
              <a:t>‹#›</a:t>
            </a:fld>
            <a:endParaRPr lang="en-GB"/>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US"/>
              <a:t>Click icon to add picture</a:t>
            </a:r>
          </a:p>
        </p:txBody>
      </p:sp>
    </p:spTree>
    <p:extLst>
      <p:ext uri="{BB962C8B-B14F-4D97-AF65-F5344CB8AC3E}">
        <p14:creationId xmlns:p14="http://schemas.microsoft.com/office/powerpoint/2010/main" val="2309727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2833581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Tree>
    <p:extLst>
      <p:ext uri="{BB962C8B-B14F-4D97-AF65-F5344CB8AC3E}">
        <p14:creationId xmlns:p14="http://schemas.microsoft.com/office/powerpoint/2010/main" val="40387541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US"/>
              <a:t>Click icon to add picture</a:t>
            </a:r>
          </a:p>
        </p:txBody>
      </p:sp>
    </p:spTree>
    <p:extLst>
      <p:ext uri="{BB962C8B-B14F-4D97-AF65-F5344CB8AC3E}">
        <p14:creationId xmlns:p14="http://schemas.microsoft.com/office/powerpoint/2010/main" val="589501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114791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6_2.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666367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6276759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557044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166372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5619544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5443308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983672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6533023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2495328"/>
            <a:ext cx="10801350" cy="1889501"/>
          </a:xfrm>
        </p:spPr>
        <p:txBody>
          <a:bodyPr anchor="ctr" anchorCtr="0">
            <a:normAutofit/>
          </a:bodyPr>
          <a:lstStyle>
            <a:lvl1pPr algn="ctr">
              <a:defRPr sz="40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31980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4010902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6449207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9241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GB"/>
              <a:t>Click to edit Master text styles</a:t>
            </a:r>
          </a:p>
          <a:p>
            <a:pPr lvl="1"/>
            <a:r>
              <a:rPr lang="en-GB"/>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222266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12042410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29052855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a:p>
        </p:txBody>
      </p:sp>
      <p:sp>
        <p:nvSpPr>
          <p:cNvPr id="7" name="Chart Placeholder 4"/>
          <p:cNvSpPr>
            <a:spLocks noGrp="1"/>
          </p:cNvSpPr>
          <p:nvPr>
            <p:ph type="chart" sz="quarter" idx="15"/>
          </p:nvPr>
        </p:nvSpPr>
        <p:spPr>
          <a:xfrm>
            <a:off x="6275388" y="1628775"/>
            <a:ext cx="5221288" cy="4319588"/>
          </a:xfrm>
        </p:spPr>
        <p:txBody>
          <a:bodyPr/>
          <a:lstStyle/>
          <a:p>
            <a:endParaRPr lang="en-US"/>
          </a:p>
        </p:txBody>
      </p:sp>
    </p:spTree>
    <p:extLst>
      <p:ext uri="{BB962C8B-B14F-4D97-AF65-F5344CB8AC3E}">
        <p14:creationId xmlns:p14="http://schemas.microsoft.com/office/powerpoint/2010/main" val="18619986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450568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4719588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8066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5825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8408210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34649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89625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948287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41889710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4275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761506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36058547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4207437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12693362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8577572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43465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22.Title_And_Content_With_Large_Image">
    <p:spTree>
      <p:nvGrpSpPr>
        <p:cNvPr id="1" name=""/>
        <p:cNvGrpSpPr/>
        <p:nvPr/>
      </p:nvGrpSpPr>
      <p:grpSpPr>
        <a:xfrm>
          <a:off x="0" y="0"/>
          <a:ext cx="0" cy="0"/>
          <a:chOff x="0" y="0"/>
          <a:chExt cx="0" cy="0"/>
        </a:xfrm>
      </p:grpSpPr>
      <p:sp>
        <p:nvSpPr>
          <p:cNvPr id="9" name="Rectangle 8"/>
          <p:cNvSpPr/>
          <p:nvPr userDrawn="1"/>
        </p:nvSpPr>
        <p:spPr>
          <a:xfrm>
            <a:off x="5916613" y="1"/>
            <a:ext cx="6275387" cy="6858000"/>
          </a:xfrm>
          <a:prstGeom prst="rect">
            <a:avLst/>
          </a:prstGeom>
          <a:gradFill flip="none" rotWithShape="1">
            <a:gsLst>
              <a:gs pos="100000">
                <a:schemeClr val="bg2">
                  <a:lumMod val="84000"/>
                </a:schemeClr>
              </a:gs>
              <a:gs pos="0">
                <a:schemeClr val="bg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7813" y="186267"/>
            <a:ext cx="4043942" cy="6485466"/>
          </a:xfrm>
          <a:prstGeom prst="rect">
            <a:avLst/>
          </a:prstGeom>
          <a:noFill/>
          <a:ln>
            <a:noFill/>
          </a:ln>
        </p:spPr>
      </p:pic>
    </p:spTree>
    <p:extLst>
      <p:ext uri="{BB962C8B-B14F-4D97-AF65-F5344CB8AC3E}">
        <p14:creationId xmlns:p14="http://schemas.microsoft.com/office/powerpoint/2010/main" val="20882806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1810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GB"/>
              <a:t>Click icon to add table</a:t>
            </a:r>
            <a:endParaRPr lang="en-US"/>
          </a:p>
        </p:txBody>
      </p:sp>
    </p:spTree>
    <p:extLst>
      <p:ext uri="{BB962C8B-B14F-4D97-AF65-F5344CB8AC3E}">
        <p14:creationId xmlns:p14="http://schemas.microsoft.com/office/powerpoint/2010/main" val="6022906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809739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4835526" y="0"/>
            <a:ext cx="7356474"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3960813" cy="1008594"/>
          </a:xfrm>
        </p:spPr>
        <p:txBody>
          <a:bodyPr/>
          <a:lstStyle/>
          <a:p>
            <a:r>
              <a:rPr lang="en-US"/>
              <a:t>CLICK TO EDIT MASTER TITLE</a:t>
            </a:r>
          </a:p>
        </p:txBody>
      </p:sp>
      <p:sp>
        <p:nvSpPr>
          <p:cNvPr id="3" name="Content Placeholder 2"/>
          <p:cNvSpPr>
            <a:spLocks noGrp="1"/>
          </p:cNvSpPr>
          <p:nvPr>
            <p:ph idx="1"/>
          </p:nvPr>
        </p:nvSpPr>
        <p:spPr>
          <a:xfrm>
            <a:off x="695327" y="1628775"/>
            <a:ext cx="39608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662710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477855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1767011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106619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370463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7694674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2034238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69746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058511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0922452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29.Image_Right_With_Text">
    <p:bg>
      <p:bgPr>
        <a:solidFill>
          <a:schemeClr val="accent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9049569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4366875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33670665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32941634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33580899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870073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9517063" y="1211961"/>
            <a:ext cx="2674937" cy="4780177"/>
          </a:xfrm>
        </p:spPr>
        <p:txBody>
          <a:bodyPr anchor="b" anchorCtr="0">
            <a:noAutofit/>
          </a:bodyPr>
          <a:lstStyle>
            <a:lvl1pPr marL="0" indent="0" algn="l">
              <a:buNone/>
              <a:defRPr sz="1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084785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8616950"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Tree>
    <p:extLst>
      <p:ext uri="{BB962C8B-B14F-4D97-AF65-F5344CB8AC3E}">
        <p14:creationId xmlns:p14="http://schemas.microsoft.com/office/powerpoint/2010/main" val="26912285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34.Image_With_Caption">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3" name="Media Placeholder 2"/>
          <p:cNvSpPr>
            <a:spLocks noGrp="1"/>
          </p:cNvSpPr>
          <p:nvPr>
            <p:ph type="media" sz="quarter" idx="17"/>
          </p:nvPr>
        </p:nvSpPr>
        <p:spPr>
          <a:xfrm>
            <a:off x="1" y="0"/>
            <a:ext cx="8616950" cy="6858000"/>
          </a:xfrm>
        </p:spPr>
        <p:txBody>
          <a:bodyPr/>
          <a:lstStyle/>
          <a:p>
            <a:endParaRPr lang="en-US"/>
          </a:p>
        </p:txBody>
      </p:sp>
    </p:spTree>
    <p:extLst>
      <p:ext uri="{BB962C8B-B14F-4D97-AF65-F5344CB8AC3E}">
        <p14:creationId xmlns:p14="http://schemas.microsoft.com/office/powerpoint/2010/main" val="14761112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3589591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8538452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16513416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2698455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6980418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1699910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4002971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1465637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2613552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0051726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474776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5229224"/>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29718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352C667-09B7-624D-A743-1DE3B166783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47272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GB"/>
              <a:t>Click icon to add chart</a:t>
            </a:r>
            <a:endParaRPr lang="en-US"/>
          </a:p>
        </p:txBody>
      </p:sp>
    </p:spTree>
    <p:extLst>
      <p:ext uri="{BB962C8B-B14F-4D97-AF65-F5344CB8AC3E}">
        <p14:creationId xmlns:p14="http://schemas.microsoft.com/office/powerpoint/2010/main" val="30916861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18267590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13767364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24430032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11174537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30169340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ext Placeholder 7"/>
          <p:cNvSpPr>
            <a:spLocks noGrp="1"/>
          </p:cNvSpPr>
          <p:nvPr>
            <p:ph type="body" sz="quarter" idx="19"/>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797510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6902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898874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10822402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42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GB"/>
              <a:t>Click icon to add chart</a:t>
            </a:r>
            <a:endParaRPr lang="en-US"/>
          </a:p>
        </p:txBody>
      </p:sp>
    </p:spTree>
    <p:extLst>
      <p:ext uri="{BB962C8B-B14F-4D97-AF65-F5344CB8AC3E}">
        <p14:creationId xmlns:p14="http://schemas.microsoft.com/office/powerpoint/2010/main" val="36284489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474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143459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761754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155575"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Text Placeholder 7"/>
          <p:cNvSpPr>
            <a:spLocks noGrp="1"/>
          </p:cNvSpPr>
          <p:nvPr>
            <p:ph type="body" sz="quarter" idx="33"/>
          </p:nvPr>
        </p:nvSpPr>
        <p:spPr>
          <a:xfrm>
            <a:off x="2540794"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1" name="Text Placeholder 7"/>
          <p:cNvSpPr>
            <a:spLocks noGrp="1"/>
          </p:cNvSpPr>
          <p:nvPr>
            <p:ph type="body" sz="quarter" idx="34"/>
          </p:nvPr>
        </p:nvSpPr>
        <p:spPr>
          <a:xfrm>
            <a:off x="4926013"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2" name="Text Placeholder 7"/>
          <p:cNvSpPr>
            <a:spLocks noGrp="1"/>
          </p:cNvSpPr>
          <p:nvPr>
            <p:ph type="body" sz="quarter" idx="35"/>
          </p:nvPr>
        </p:nvSpPr>
        <p:spPr>
          <a:xfrm>
            <a:off x="7311232"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3" name="Text Placeholder 7"/>
          <p:cNvSpPr>
            <a:spLocks noGrp="1"/>
          </p:cNvSpPr>
          <p:nvPr>
            <p:ph type="body" sz="quarter" idx="36"/>
          </p:nvPr>
        </p:nvSpPr>
        <p:spPr>
          <a:xfrm>
            <a:off x="9696450"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8709684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34486517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102386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15824565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10286533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28521446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3434247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75240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11654433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41095834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41523814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7318656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5008435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26063861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rgbClr val="737A7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419056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38676423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6486137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7835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221684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4734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048817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GB"/>
              <a:t>Click icon to add picture</a:t>
            </a:r>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276873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4492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GB"/>
              <a:t>Click icon to add picture</a:t>
            </a:r>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GB"/>
              <a:t>Click icon to add picture</a:t>
            </a:r>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20716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322540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0966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73C1D2E3-8AFF-FB4F-9D63-45E3B455018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5683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096137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22025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795867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216406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230279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GB"/>
              <a:t>Click icon to add picture</a:t>
            </a:r>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577904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594462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723333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GB"/>
              <a:t>Click icon to add picture</a:t>
            </a:r>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2697156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GB"/>
              <a:t>Click icon to add picture</a:t>
            </a:r>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52942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916610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609300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55384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196426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954398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512812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933296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679523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0446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840085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GB"/>
              <a:t>Click icon to add picture</a:t>
            </a:r>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53842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GB"/>
              <a:t>Click icon to add chart</a:t>
            </a:r>
            <a:endParaRPr lang="en-US"/>
          </a:p>
        </p:txBody>
      </p:sp>
    </p:spTree>
    <p:extLst>
      <p:ext uri="{BB962C8B-B14F-4D97-AF65-F5344CB8AC3E}">
        <p14:creationId xmlns:p14="http://schemas.microsoft.com/office/powerpoint/2010/main" val="2895122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12355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50189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75422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440518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GB"/>
              <a:t>Click icon to add picture</a:t>
            </a:r>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850671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75379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91112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088432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05152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85709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GB"/>
              <a:t>Click icon to add table</a:t>
            </a:r>
            <a:endParaRPr lang="en-US"/>
          </a:p>
        </p:txBody>
      </p:sp>
    </p:spTree>
    <p:extLst>
      <p:ext uri="{BB962C8B-B14F-4D97-AF65-F5344CB8AC3E}">
        <p14:creationId xmlns:p14="http://schemas.microsoft.com/office/powerpoint/2010/main" val="2552141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GB"/>
              <a:t>Click icon to add picture</a:t>
            </a:r>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61611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GB"/>
              <a:t>Click icon to add picture</a:t>
            </a:r>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GB"/>
              <a:t>Click icon to add picture</a:t>
            </a:r>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GB"/>
              <a:t>Click icon to add picture</a:t>
            </a:r>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GB"/>
              <a:t>Click icon to add picture</a:t>
            </a:r>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21940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GB"/>
              <a:t>Click icon to add picture</a:t>
            </a:r>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GB"/>
              <a:t>Click icon to add picture</a:t>
            </a:r>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GB"/>
              <a:t>Click icon to add picture</a:t>
            </a:r>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12766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GB"/>
              <a:t>Click icon to add picture</a:t>
            </a:r>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GB"/>
              <a:t>Click icon to add picture</a:t>
            </a:r>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GB"/>
              <a:t>Click icon to add picture</a:t>
            </a:r>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GB"/>
              <a:t>Click icon to add picture</a:t>
            </a:r>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GB"/>
              <a:t>Click icon to add picture</a:t>
            </a:r>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GB"/>
              <a:t>Click icon to add picture</a:t>
            </a:r>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GB"/>
              <a:t>Click icon to add picture</a:t>
            </a:r>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090861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889337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56036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338367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20591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505674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GB"/>
              <a:t>Click icon to add picture</a:t>
            </a:r>
            <a:endParaRPr lang="en-US"/>
          </a:p>
        </p:txBody>
      </p:sp>
    </p:spTree>
    <p:extLst>
      <p:ext uri="{BB962C8B-B14F-4D97-AF65-F5344CB8AC3E}">
        <p14:creationId xmlns:p14="http://schemas.microsoft.com/office/powerpoint/2010/main" val="169184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GB"/>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GB"/>
              <a:t>Click icon to add chart</a:t>
            </a:r>
            <a:endParaRPr lang="en-US" dirty="0"/>
          </a:p>
        </p:txBody>
      </p:sp>
    </p:spTree>
    <p:extLst>
      <p:ext uri="{BB962C8B-B14F-4D97-AF65-F5344CB8AC3E}">
        <p14:creationId xmlns:p14="http://schemas.microsoft.com/office/powerpoint/2010/main" val="1778994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1A2E659E-5DA4-2E45-AE99-3D890FED2CB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407253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ED46CF9B-E9A7-384D-93C1-51C58DD501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596191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FA17292-88B6-4C41-B0EF-5F2E657F519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63633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D93D4B2C-0546-7249-82C4-79AC472E4E9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450847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837123A0-D255-9A4B-8CC9-C1C2C10CC3C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29413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9665445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8355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27065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43011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US"/>
              <a:t>Click icon to add chart</a:t>
            </a:r>
          </a:p>
        </p:txBody>
      </p:sp>
    </p:spTree>
    <p:extLst>
      <p:ext uri="{BB962C8B-B14F-4D97-AF65-F5344CB8AC3E}">
        <p14:creationId xmlns:p14="http://schemas.microsoft.com/office/powerpoint/2010/main" val="40860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77236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US"/>
              <a:t>Click icon to add table</a:t>
            </a:r>
          </a:p>
        </p:txBody>
      </p:sp>
    </p:spTree>
    <p:extLst>
      <p:ext uri="{BB962C8B-B14F-4D97-AF65-F5344CB8AC3E}">
        <p14:creationId xmlns:p14="http://schemas.microsoft.com/office/powerpoint/2010/main" val="3613824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US"/>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US"/>
              <a:t>Click icon to add chart</a:t>
            </a:r>
            <a:endParaRPr lang="en-US" dirty="0"/>
          </a:p>
        </p:txBody>
      </p:sp>
    </p:spTree>
    <p:extLst>
      <p:ext uri="{BB962C8B-B14F-4D97-AF65-F5344CB8AC3E}">
        <p14:creationId xmlns:p14="http://schemas.microsoft.com/office/powerpoint/2010/main" val="3907448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173669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US"/>
              <a:t>Click icon to add table</a:t>
            </a:r>
          </a:p>
        </p:txBody>
      </p:sp>
      <p:sp>
        <p:nvSpPr>
          <p:cNvPr id="9" name="Table Placeholder 3"/>
          <p:cNvSpPr>
            <a:spLocks noGrp="1"/>
          </p:cNvSpPr>
          <p:nvPr>
            <p:ph type="tbl" sz="quarter" idx="17"/>
          </p:nvPr>
        </p:nvSpPr>
        <p:spPr>
          <a:xfrm>
            <a:off x="6275388" y="1630362"/>
            <a:ext cx="5400675" cy="4319588"/>
          </a:xfrm>
        </p:spPr>
        <p:txBody>
          <a:bodyPr/>
          <a:lstStyle/>
          <a:p>
            <a:r>
              <a:rPr lang="en-US"/>
              <a:t>Click icon to add table</a:t>
            </a:r>
          </a:p>
        </p:txBody>
      </p:sp>
    </p:spTree>
    <p:extLst>
      <p:ext uri="{BB962C8B-B14F-4D97-AF65-F5344CB8AC3E}">
        <p14:creationId xmlns:p14="http://schemas.microsoft.com/office/powerpoint/2010/main" val="2882861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1608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6752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US"/>
              <a:t>Click icon to add picture</a:t>
            </a:r>
          </a:p>
        </p:txBody>
      </p:sp>
    </p:spTree>
    <p:extLst>
      <p:ext uri="{BB962C8B-B14F-4D97-AF65-F5344CB8AC3E}">
        <p14:creationId xmlns:p14="http://schemas.microsoft.com/office/powerpoint/2010/main" val="517095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US"/>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610802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US"/>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59705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US"/>
              <a:t>Click icon to add table</a:t>
            </a:r>
          </a:p>
        </p:txBody>
      </p:sp>
    </p:spTree>
    <p:extLst>
      <p:ext uri="{BB962C8B-B14F-4D97-AF65-F5344CB8AC3E}">
        <p14:creationId xmlns:p14="http://schemas.microsoft.com/office/powerpoint/2010/main" val="180636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pic>
        <p:nvPicPr>
          <p:cNvPr id="4" name="Picture 3">
            <a:extLst>
              <a:ext uri="{FF2B5EF4-FFF2-40B4-BE49-F238E27FC236}">
                <a16:creationId xmlns:a16="http://schemas.microsoft.com/office/drawing/2014/main" id="{3367DB58-4256-7F4C-A3A9-51C9DEA37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3380718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6321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38544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US"/>
              <a:t>Click icon to add chart</a:t>
            </a:r>
          </a:p>
        </p:txBody>
      </p:sp>
    </p:spTree>
    <p:extLst>
      <p:ext uri="{BB962C8B-B14F-4D97-AF65-F5344CB8AC3E}">
        <p14:creationId xmlns:p14="http://schemas.microsoft.com/office/powerpoint/2010/main" val="4192843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US"/>
              <a:t>Click icon to add chart</a:t>
            </a:r>
          </a:p>
        </p:txBody>
      </p:sp>
    </p:spTree>
    <p:extLst>
      <p:ext uri="{BB962C8B-B14F-4D97-AF65-F5344CB8AC3E}">
        <p14:creationId xmlns:p14="http://schemas.microsoft.com/office/powerpoint/2010/main" val="1408528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US"/>
              <a:t>Click icon to add picture</a:t>
            </a:r>
          </a:p>
        </p:txBody>
      </p:sp>
    </p:spTree>
    <p:extLst>
      <p:ext uri="{BB962C8B-B14F-4D97-AF65-F5344CB8AC3E}">
        <p14:creationId xmlns:p14="http://schemas.microsoft.com/office/powerpoint/2010/main" val="4119419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98460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889723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794323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73913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488383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0.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66" Type="http://schemas.openxmlformats.org/officeDocument/2006/relationships/slideLayout" Target="../slideLayouts/slideLayout140.xml"/><Relationship Id="rId5" Type="http://schemas.openxmlformats.org/officeDocument/2006/relationships/slideLayout" Target="../slideLayouts/slideLayout79.xml"/><Relationship Id="rId61" Type="http://schemas.openxmlformats.org/officeDocument/2006/relationships/slideLayout" Target="../slideLayouts/slideLayout135.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64" Type="http://schemas.openxmlformats.org/officeDocument/2006/relationships/slideLayout" Target="../slideLayouts/slideLayout138.xml"/><Relationship Id="rId69" Type="http://schemas.openxmlformats.org/officeDocument/2006/relationships/slideLayout" Target="../slideLayouts/slideLayout143.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59" Type="http://schemas.openxmlformats.org/officeDocument/2006/relationships/slideLayout" Target="../slideLayouts/slideLayout133.xml"/><Relationship Id="rId67" Type="http://schemas.openxmlformats.org/officeDocument/2006/relationships/slideLayout" Target="../slideLayouts/slideLayout141.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62" Type="http://schemas.openxmlformats.org/officeDocument/2006/relationships/slideLayout" Target="../slideLayouts/slideLayout136.xml"/><Relationship Id="rId70" Type="http://schemas.openxmlformats.org/officeDocument/2006/relationships/theme" Target="../theme/theme2.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84" Type="http://schemas.openxmlformats.org/officeDocument/2006/relationships/theme" Target="../theme/theme3.xml"/><Relationship Id="rId16" Type="http://schemas.openxmlformats.org/officeDocument/2006/relationships/slideLayout" Target="../slideLayouts/slideLayout159.xml"/><Relationship Id="rId11" Type="http://schemas.openxmlformats.org/officeDocument/2006/relationships/slideLayout" Target="../slideLayouts/slideLayout154.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74" Type="http://schemas.openxmlformats.org/officeDocument/2006/relationships/slideLayout" Target="../slideLayouts/slideLayout217.xml"/><Relationship Id="rId79" Type="http://schemas.openxmlformats.org/officeDocument/2006/relationships/slideLayout" Target="../slideLayouts/slideLayout222.xml"/><Relationship Id="rId5" Type="http://schemas.openxmlformats.org/officeDocument/2006/relationships/slideLayout" Target="../slideLayouts/slideLayout148.xml"/><Relationship Id="rId61" Type="http://schemas.openxmlformats.org/officeDocument/2006/relationships/slideLayout" Target="../slideLayouts/slideLayout204.xml"/><Relationship Id="rId82" Type="http://schemas.openxmlformats.org/officeDocument/2006/relationships/slideLayout" Target="../slideLayouts/slideLayout225.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77" Type="http://schemas.openxmlformats.org/officeDocument/2006/relationships/slideLayout" Target="../slideLayouts/slideLayout220.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80" Type="http://schemas.openxmlformats.org/officeDocument/2006/relationships/slideLayout" Target="../slideLayouts/slideLayout223.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slideLayout" Target="../slideLayouts/slideLayout218.xml"/><Relationship Id="rId83" Type="http://schemas.openxmlformats.org/officeDocument/2006/relationships/slideLayout" Target="../slideLayouts/slideLayout226.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78" Type="http://schemas.openxmlformats.org/officeDocument/2006/relationships/slideLayout" Target="../slideLayouts/slideLayout221.xml"/><Relationship Id="rId81" Type="http://schemas.openxmlformats.org/officeDocument/2006/relationships/slideLayout" Target="../slideLayouts/slideLayout22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6" Type="http://schemas.openxmlformats.org/officeDocument/2006/relationships/slideLayout" Target="../slideLayouts/slideLayout219.xml"/><Relationship Id="rId7" Type="http://schemas.openxmlformats.org/officeDocument/2006/relationships/slideLayout" Target="../slideLayouts/slideLayout150.xml"/><Relationship Id="rId71" Type="http://schemas.openxmlformats.org/officeDocument/2006/relationships/slideLayout" Target="../slideLayouts/slideLayout214.xml"/><Relationship Id="rId2" Type="http://schemas.openxmlformats.org/officeDocument/2006/relationships/slideLayout" Target="../slideLayouts/slideLayout145.xml"/><Relationship Id="rId29" Type="http://schemas.openxmlformats.org/officeDocument/2006/relationships/slideLayout" Target="../slideLayouts/slideLayout172.xml"/><Relationship Id="rId24" Type="http://schemas.openxmlformats.org/officeDocument/2006/relationships/slideLayout" Target="../slideLayouts/slideLayout167.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66" Type="http://schemas.openxmlformats.org/officeDocument/2006/relationships/slideLayout" Target="../slideLayouts/slideLayout20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5" Type="http://schemas.openxmlformats.org/officeDocument/2006/relationships/theme" Target="../theme/theme4.xml"/><Relationship Id="rId4" Type="http://schemas.openxmlformats.org/officeDocument/2006/relationships/slideLayout" Target="../slideLayouts/slideLayout2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9741208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 id="2147483800" r:id="rId70"/>
    <p:sldLayoutId id="2147483801" r:id="rId71"/>
    <p:sldLayoutId id="2147483802" r:id="rId72"/>
    <p:sldLayoutId id="2147483803" r:id="rId73"/>
    <p:sldLayoutId id="2147483804"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6" orient="horz" pos="2160">
          <p15:clr>
            <a:srgbClr val="F26B43"/>
          </p15:clr>
        </p15:guide>
        <p15:guide id="87" pos="3840">
          <p15:clr>
            <a:srgbClr val="F26B43"/>
          </p15:clr>
        </p15:guide>
        <p15:guide id="88" pos="3613">
          <p15:clr>
            <a:srgbClr val="F26B43"/>
          </p15:clr>
        </p15:guide>
        <p15:guide id="89" pos="3386">
          <p15:clr>
            <a:srgbClr val="F26B43"/>
          </p15:clr>
        </p15:guide>
        <p15:guide id="90" pos="3160">
          <p15:clr>
            <a:srgbClr val="F26B43"/>
          </p15:clr>
        </p15:guide>
        <p15:guide id="91" pos="2933">
          <p15:clr>
            <a:srgbClr val="F26B43"/>
          </p15:clr>
        </p15:guide>
        <p15:guide id="92" pos="2706">
          <p15:clr>
            <a:srgbClr val="F26B43"/>
          </p15:clr>
        </p15:guide>
        <p15:guide id="93" pos="2479">
          <p15:clr>
            <a:srgbClr val="F26B43"/>
          </p15:clr>
        </p15:guide>
        <p15:guide id="94" pos="2252">
          <p15:clr>
            <a:srgbClr val="F26B43"/>
          </p15:clr>
        </p15:guide>
        <p15:guide id="95" pos="2026">
          <p15:clr>
            <a:srgbClr val="F26B43"/>
          </p15:clr>
        </p15:guide>
        <p15:guide id="96" pos="1799">
          <p15:clr>
            <a:srgbClr val="F26B43"/>
          </p15:clr>
        </p15:guide>
        <p15:guide id="97" pos="1572">
          <p15:clr>
            <a:srgbClr val="F26B43"/>
          </p15:clr>
        </p15:guide>
        <p15:guide id="98" pos="1345">
          <p15:clr>
            <a:srgbClr val="F26B43"/>
          </p15:clr>
        </p15:guide>
        <p15:guide id="99" pos="1118">
          <p15:clr>
            <a:srgbClr val="F26B43"/>
          </p15:clr>
        </p15:guide>
        <p15:guide id="100" pos="892">
          <p15:clr>
            <a:srgbClr val="F26B43"/>
          </p15:clr>
        </p15:guide>
        <p15:guide id="101" pos="665">
          <p15:clr>
            <a:srgbClr val="F26B43"/>
          </p15:clr>
        </p15:guide>
        <p15:guide id="102" pos="438">
          <p15:clr>
            <a:srgbClr val="F26B43"/>
          </p15:clr>
        </p15:guide>
        <p15:guide id="103" pos="211">
          <p15:clr>
            <a:srgbClr val="F26B43"/>
          </p15:clr>
        </p15:guide>
        <p15:guide id="104" pos="4067">
          <p15:clr>
            <a:srgbClr val="F26B43"/>
          </p15:clr>
        </p15:guide>
        <p15:guide id="105" pos="4294">
          <p15:clr>
            <a:srgbClr val="F26B43"/>
          </p15:clr>
        </p15:guide>
        <p15:guide id="106" pos="4520">
          <p15:clr>
            <a:srgbClr val="F26B43"/>
          </p15:clr>
        </p15:guide>
        <p15:guide id="107" pos="4747">
          <p15:clr>
            <a:srgbClr val="F26B43"/>
          </p15:clr>
        </p15:guide>
        <p15:guide id="108" pos="4974">
          <p15:clr>
            <a:srgbClr val="F26B43"/>
          </p15:clr>
        </p15:guide>
        <p15:guide id="109" pos="5201">
          <p15:clr>
            <a:srgbClr val="F26B43"/>
          </p15:clr>
        </p15:guide>
        <p15:guide id="110" pos="5428">
          <p15:clr>
            <a:srgbClr val="F26B43"/>
          </p15:clr>
        </p15:guide>
        <p15:guide id="111" pos="5654">
          <p15:clr>
            <a:srgbClr val="F26B43"/>
          </p15:clr>
        </p15:guide>
        <p15:guide id="112" pos="5881">
          <p15:clr>
            <a:srgbClr val="F26B43"/>
          </p15:clr>
        </p15:guide>
        <p15:guide id="113" pos="6108">
          <p15:clr>
            <a:srgbClr val="F26B43"/>
          </p15:clr>
        </p15:guide>
        <p15:guide id="114" pos="6335">
          <p15:clr>
            <a:srgbClr val="F26B43"/>
          </p15:clr>
        </p15:guide>
        <p15:guide id="115" pos="6562">
          <p15:clr>
            <a:srgbClr val="F26B43"/>
          </p15:clr>
        </p15:guide>
        <p15:guide id="116" pos="6788">
          <p15:clr>
            <a:srgbClr val="F26B43"/>
          </p15:clr>
        </p15:guide>
        <p15:guide id="117" pos="7015">
          <p15:clr>
            <a:srgbClr val="F26B43"/>
          </p15:clr>
        </p15:guide>
        <p15:guide id="118" pos="7242">
          <p15:clr>
            <a:srgbClr val="F26B43"/>
          </p15:clr>
        </p15:guide>
        <p15:guide id="119" pos="7469">
          <p15:clr>
            <a:srgbClr val="F26B43"/>
          </p15:clr>
        </p15:guide>
        <p15:guide id="120" pos="7680">
          <p15:clr>
            <a:srgbClr val="F26B43"/>
          </p15:clr>
        </p15:guide>
        <p15:guide id="121">
          <p15:clr>
            <a:srgbClr val="F26B43"/>
          </p15:clr>
        </p15:guide>
        <p15:guide id="122" orient="horz" pos="1933">
          <p15:clr>
            <a:srgbClr val="F26B43"/>
          </p15:clr>
        </p15:guide>
        <p15:guide id="123" orient="horz" pos="1706">
          <p15:clr>
            <a:srgbClr val="F26B43"/>
          </p15:clr>
        </p15:guide>
        <p15:guide id="124" orient="horz" pos="1480">
          <p15:clr>
            <a:srgbClr val="F26B43"/>
          </p15:clr>
        </p15:guide>
        <p15:guide id="125" orient="horz" pos="1253">
          <p15:clr>
            <a:srgbClr val="F26B43"/>
          </p15:clr>
        </p15:guide>
        <p15:guide id="126" orient="horz" pos="1026">
          <p15:clr>
            <a:srgbClr val="F26B43"/>
          </p15:clr>
        </p15:guide>
        <p15:guide id="127" orient="horz" pos="799">
          <p15:clr>
            <a:srgbClr val="F26B43"/>
          </p15:clr>
        </p15:guide>
        <p15:guide id="128" orient="horz" pos="572">
          <p15:clr>
            <a:srgbClr val="F26B43"/>
          </p15:clr>
        </p15:guide>
        <p15:guide id="129" orient="horz" pos="346">
          <p15:clr>
            <a:srgbClr val="F26B43"/>
          </p15:clr>
        </p15:guide>
        <p15:guide id="130" orient="horz" pos="119">
          <p15:clr>
            <a:srgbClr val="F26B43"/>
          </p15:clr>
        </p15:guide>
        <p15:guide id="131" orient="horz">
          <p15:clr>
            <a:srgbClr val="F26B43"/>
          </p15:clr>
        </p15:guide>
        <p15:guide id="132" orient="horz" pos="4320">
          <p15:clr>
            <a:srgbClr val="F26B43"/>
          </p15:clr>
        </p15:guide>
        <p15:guide id="133" orient="horz" pos="2387">
          <p15:clr>
            <a:srgbClr val="F26B43"/>
          </p15:clr>
        </p15:guide>
        <p15:guide id="134" orient="horz" pos="2614">
          <p15:clr>
            <a:srgbClr val="F26B43"/>
          </p15:clr>
        </p15:guide>
        <p15:guide id="135" orient="horz" pos="2840">
          <p15:clr>
            <a:srgbClr val="F26B43"/>
          </p15:clr>
        </p15:guide>
        <p15:guide id="136" orient="horz" pos="3067">
          <p15:clr>
            <a:srgbClr val="F26B43"/>
          </p15:clr>
        </p15:guide>
        <p15:guide id="137" orient="horz" pos="3294">
          <p15:clr>
            <a:srgbClr val="F26B43"/>
          </p15:clr>
        </p15:guide>
        <p15:guide id="138" orient="horz" pos="3521">
          <p15:clr>
            <a:srgbClr val="F26B43"/>
          </p15:clr>
        </p15:guide>
        <p15:guide id="139" orient="horz" pos="3748">
          <p15:clr>
            <a:srgbClr val="F26B43"/>
          </p15:clr>
        </p15:guide>
        <p15:guide id="140" orient="horz" pos="3974">
          <p15:clr>
            <a:srgbClr val="F26B43"/>
          </p15:clr>
        </p15:guide>
        <p15:guide id="141" orient="horz" pos="4201">
          <p15:clr>
            <a:srgbClr val="F26B43"/>
          </p15:clr>
        </p15:guide>
        <p15:guide id="142" pos="3500">
          <p15:clr>
            <a:srgbClr val="F26B43"/>
          </p15:clr>
        </p15:guide>
        <p15:guide id="143" pos="3953">
          <p15:clr>
            <a:srgbClr val="F26B43"/>
          </p15:clr>
        </p15:guide>
        <p15:guide id="144" pos="3727">
          <p15:clr>
            <a:srgbClr val="F26B43"/>
          </p15:clr>
        </p15:guide>
        <p15:guide id="145" pos="4180">
          <p15:clr>
            <a:srgbClr val="F26B43"/>
          </p15:clr>
        </p15:guide>
        <p15:guide id="146" orient="horz" pos="2047">
          <p15:clr>
            <a:srgbClr val="F26B43"/>
          </p15:clr>
        </p15:guide>
        <p15:guide id="147" orient="horz" pos="2273">
          <p15:clr>
            <a:srgbClr val="F26B43"/>
          </p15:clr>
        </p15:guide>
        <p15:guide id="148" pos="98">
          <p15:clr>
            <a:srgbClr val="F26B43"/>
          </p15:clr>
        </p15:guide>
        <p15:guide id="149" pos="7582">
          <p15:clr>
            <a:srgbClr val="F26B43"/>
          </p15:clr>
        </p15:guide>
        <p15:guide id="150" orient="horz" pos="4088">
          <p15:clr>
            <a:srgbClr val="F26B43"/>
          </p15:clr>
        </p15:guide>
        <p15:guide id="151" orient="horz" pos="1820">
          <p15:clr>
            <a:srgbClr val="F26B43"/>
          </p15:clr>
        </p15:guide>
        <p15:guide id="152" pos="5541">
          <p15:clr>
            <a:srgbClr val="F26B43"/>
          </p15:clr>
        </p15:guide>
        <p15:guide id="153" pos="3273">
          <p15:clr>
            <a:srgbClr val="F26B43"/>
          </p15:clr>
        </p15:guide>
        <p15:guide id="154" pos="6221">
          <p15:clr>
            <a:srgbClr val="F26B43"/>
          </p15:clr>
        </p15:guide>
        <p15:guide id="155" pos="5995">
          <p15:clr>
            <a:srgbClr val="F26B43"/>
          </p15:clr>
        </p15:guide>
        <p15:guide id="156" pos="2593">
          <p15:clr>
            <a:srgbClr val="F26B43"/>
          </p15:clr>
        </p15:guide>
        <p15:guide id="157" pos="5087">
          <p15:clr>
            <a:srgbClr val="F26B43"/>
          </p15:clr>
        </p15:guide>
        <p15:guide id="158" pos="325">
          <p15:clr>
            <a:srgbClr val="F26B43"/>
          </p15:clr>
        </p15:guide>
        <p15:guide id="159" pos="7355">
          <p15:clr>
            <a:srgbClr val="F26B43"/>
          </p15:clr>
        </p15:guide>
        <p15:guide id="160" pos="2139">
          <p15:clr>
            <a:srgbClr val="F26B43"/>
          </p15:clr>
        </p15:guide>
        <p15:guide id="161" pos="1912">
          <p15:clr>
            <a:srgbClr val="F26B43"/>
          </p15:clr>
        </p15:guide>
        <p15:guide id="162" pos="2366">
          <p15:clr>
            <a:srgbClr val="F26B43"/>
          </p15:clr>
        </p15:guide>
        <p15:guide id="163" pos="5768">
          <p15:clr>
            <a:srgbClr val="F26B43"/>
          </p15:clr>
        </p15:guide>
        <p15:guide id="164" pos="1685">
          <p15:clr>
            <a:srgbClr val="F26B43"/>
          </p15:clr>
        </p15:guide>
        <p15:guide id="165" pos="2819">
          <p15:clr>
            <a:srgbClr val="F26B43"/>
          </p15:clr>
        </p15:guide>
        <p15:guide id="166" pos="3046">
          <p15:clr>
            <a:srgbClr val="F26B43"/>
          </p15:clr>
        </p15:guide>
        <p15:guide id="167" orient="horz" pos="232">
          <p15:clr>
            <a:srgbClr val="F26B43"/>
          </p15:clr>
        </p15:guide>
        <p15:guide id="168" orient="horz" pos="2954">
          <p15:clr>
            <a:srgbClr val="F26B43"/>
          </p15:clr>
        </p15:guide>
        <p15:guide id="169" orient="horz" pos="31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77506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 id="2147483863" r:id="rId58"/>
    <p:sldLayoutId id="2147483864" r:id="rId59"/>
    <p:sldLayoutId id="2147483865" r:id="rId60"/>
    <p:sldLayoutId id="2147483866" r:id="rId61"/>
    <p:sldLayoutId id="2147483867" r:id="rId62"/>
    <p:sldLayoutId id="2147483868" r:id="rId63"/>
    <p:sldLayoutId id="2147483869" r:id="rId64"/>
    <p:sldLayoutId id="2147483870" r:id="rId65"/>
    <p:sldLayoutId id="2147483871" r:id="rId66"/>
    <p:sldLayoutId id="2147483872" r:id="rId67"/>
    <p:sldLayoutId id="2147483873" r:id="rId68"/>
    <p:sldLayoutId id="2147483874" r:id="rId69"/>
  </p:sldLayoutIdLst>
  <p:txStyles>
    <p:titleStyle>
      <a:lvl1pPr algn="l" defTabSz="914400" rtl="0" eaLnBrk="1" latinLnBrk="0" hangingPunct="1">
        <a:lnSpc>
          <a:spcPct val="85000"/>
        </a:lnSpc>
        <a:spcBef>
          <a:spcPct val="0"/>
        </a:spcBef>
        <a:buNone/>
        <a:defRPr sz="2800" b="1" kern="1200" spc="3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63593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 id="2147483910"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 id="2147483924" r:id="rId49"/>
    <p:sldLayoutId id="2147483925" r:id="rId50"/>
    <p:sldLayoutId id="2147483926" r:id="rId51"/>
    <p:sldLayoutId id="2147483927" r:id="rId52"/>
    <p:sldLayoutId id="2147483928" r:id="rId53"/>
    <p:sldLayoutId id="2147483929" r:id="rId54"/>
    <p:sldLayoutId id="2147483930" r:id="rId55"/>
    <p:sldLayoutId id="2147483931" r:id="rId56"/>
    <p:sldLayoutId id="2147483932" r:id="rId57"/>
    <p:sldLayoutId id="2147483933" r:id="rId58"/>
    <p:sldLayoutId id="2147483934" r:id="rId59"/>
    <p:sldLayoutId id="2147483935" r:id="rId60"/>
    <p:sldLayoutId id="2147483936" r:id="rId61"/>
    <p:sldLayoutId id="2147483937" r:id="rId62"/>
    <p:sldLayoutId id="2147483938" r:id="rId63"/>
    <p:sldLayoutId id="2147483939" r:id="rId64"/>
    <p:sldLayoutId id="2147483940" r:id="rId65"/>
    <p:sldLayoutId id="2147483941" r:id="rId66"/>
    <p:sldLayoutId id="2147483942" r:id="rId67"/>
    <p:sldLayoutId id="2147483943" r:id="rId68"/>
    <p:sldLayoutId id="2147483944" r:id="rId69"/>
    <p:sldLayoutId id="2147483945" r:id="rId70"/>
    <p:sldLayoutId id="2147483946" r:id="rId71"/>
    <p:sldLayoutId id="2147483947" r:id="rId72"/>
    <p:sldLayoutId id="2147483948" r:id="rId73"/>
    <p:sldLayoutId id="2147483949" r:id="rId74"/>
    <p:sldLayoutId id="2147483950" r:id="rId75"/>
    <p:sldLayoutId id="2147483951" r:id="rId76"/>
    <p:sldLayoutId id="2147483952" r:id="rId77"/>
    <p:sldLayoutId id="2147483953" r:id="rId78"/>
    <p:sldLayoutId id="2147483954" r:id="rId79"/>
    <p:sldLayoutId id="2147483955" r:id="rId80"/>
    <p:sldLayoutId id="2147483956" r:id="rId81"/>
    <p:sldLayoutId id="2147483957" r:id="rId82"/>
    <p:sldLayoutId id="2147483958" r:id="rId83"/>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56021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20.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2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2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59A48-C76E-4459-805C-7AF79E500988}"/>
              </a:ext>
            </a:extLst>
          </p:cNvPr>
          <p:cNvPicPr>
            <a:picLocks noChangeAspect="1"/>
          </p:cNvPicPr>
          <p:nvPr/>
        </p:nvPicPr>
        <p:blipFill>
          <a:blip r:embed="rId3" cstate="print">
            <a:extLst>
              <a:ext uri="{28A0092B-C50C-407E-A947-70E740481C1C}">
                <a14:useLocalDpi xmlns:a14="http://schemas.microsoft.com/office/drawing/2010/main" val="0"/>
              </a:ext>
            </a:extLst>
          </a:blip>
          <a:srcRect t="31216" b="3121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3510D6F-C36E-44AB-B2F5-C3F0EDD739F1}"/>
              </a:ext>
            </a:extLst>
          </p:cNvPr>
          <p:cNvSpPr/>
          <p:nvPr/>
        </p:nvSpPr>
        <p:spPr>
          <a:xfrm>
            <a:off x="0" y="0"/>
            <a:ext cx="12192000"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BAAD214-57F1-4458-8BF2-FB582CFFD47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713317"/>
            <a:ext cx="1243293" cy="358775"/>
          </a:xfrm>
          <a:prstGeom prst="rect">
            <a:avLst/>
          </a:prstGeom>
        </p:spPr>
      </p:pic>
      <p:sp>
        <p:nvSpPr>
          <p:cNvPr id="9" name="Title 3">
            <a:extLst>
              <a:ext uri="{FF2B5EF4-FFF2-40B4-BE49-F238E27FC236}">
                <a16:creationId xmlns:a16="http://schemas.microsoft.com/office/drawing/2014/main" id="{BEA66BE6-A40C-49C2-8EEC-20E16109DE6A}"/>
              </a:ext>
            </a:extLst>
          </p:cNvPr>
          <p:cNvSpPr>
            <a:spLocks noGrp="1"/>
          </p:cNvSpPr>
          <p:nvPr>
            <p:ph type="ctrTitle"/>
          </p:nvPr>
        </p:nvSpPr>
        <p:spPr>
          <a:xfrm>
            <a:off x="695325" y="2422976"/>
            <a:ext cx="10801350" cy="1800225"/>
          </a:xfrm>
        </p:spPr>
        <p:txBody>
          <a:bodyPr/>
          <a:lstStyle/>
          <a:p>
            <a:r>
              <a:rPr lang="en-GB" sz="3600" spc="300" dirty="0"/>
              <a:t>VALENTINE’S DAY</a:t>
            </a:r>
            <a:br>
              <a:rPr lang="en-GB" sz="3600" dirty="0"/>
            </a:br>
            <a:br>
              <a:rPr lang="en-GB" sz="2000" dirty="0"/>
            </a:br>
            <a:r>
              <a:rPr lang="en-GB" sz="2000" spc="300" dirty="0"/>
              <a:t>14</a:t>
            </a:r>
            <a:r>
              <a:rPr lang="en-GB" sz="2000" spc="300" baseline="30000" dirty="0"/>
              <a:t>TH</a:t>
            </a:r>
            <a:r>
              <a:rPr lang="en-GB" sz="2000" spc="300" dirty="0"/>
              <a:t> FEBRUARY 2023</a:t>
            </a:r>
            <a:endParaRPr lang="en-GB" spc="300" dirty="0"/>
          </a:p>
        </p:txBody>
      </p:sp>
      <p:sp>
        <p:nvSpPr>
          <p:cNvPr id="2" name="AutoShape 2" descr="Back to school in a COVID-19 world - ACF Professionals">
            <a:extLst>
              <a:ext uri="{FF2B5EF4-FFF2-40B4-BE49-F238E27FC236}">
                <a16:creationId xmlns:a16="http://schemas.microsoft.com/office/drawing/2014/main" id="{F99AB742-7CD7-437A-AAFE-31CF8A536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4392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7F6F93E1-140E-4A5C-95EB-7A670159729E}"/>
              </a:ext>
            </a:extLst>
          </p:cNvPr>
          <p:cNvPicPr>
            <a:picLocks noGrp="1" noChangeAspect="1" noChangeArrowheads="1"/>
          </p:cNvPicPr>
          <p:nvPr>
            <p:ph type="pic" sz="quarter" idx="16"/>
          </p:nvPr>
        </p:nvPicPr>
        <p:blipFill rotWithShape="1">
          <a:blip r:embed="rId3" cstate="print">
            <a:extLst>
              <a:ext uri="{28A0092B-C50C-407E-A947-70E740481C1C}">
                <a14:useLocalDpi xmlns:a14="http://schemas.microsoft.com/office/drawing/2010/main" val="0"/>
              </a:ext>
            </a:extLst>
          </a:blip>
          <a:srcRect l="44" t="870" r="54706" b="-870"/>
          <a:stretch/>
        </p:blipFill>
        <p:spPr bwMode="auto">
          <a:xfrm>
            <a:off x="5195888" y="1628775"/>
            <a:ext cx="3421062" cy="50403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18557A-0362-46E5-B4ED-BC2B9EDA8308}"/>
              </a:ext>
            </a:extLst>
          </p:cNvPr>
          <p:cNvSpPr/>
          <p:nvPr/>
        </p:nvSpPr>
        <p:spPr>
          <a:xfrm flipH="1" flipV="1">
            <a:off x="5191535" y="1628775"/>
            <a:ext cx="3425414" cy="5040314"/>
          </a:xfrm>
          <a:prstGeom prst="rect">
            <a:avLst/>
          </a:prstGeom>
          <a:solidFill>
            <a:schemeClr val="bg1">
              <a:lumMod val="6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8D5491B-01B3-4D42-A2B0-C1066F0C5182}"/>
              </a:ext>
            </a:extLst>
          </p:cNvPr>
          <p:cNvSpPr>
            <a:spLocks noGrp="1"/>
          </p:cNvSpPr>
          <p:nvPr>
            <p:ph type="title"/>
          </p:nvPr>
        </p:nvSpPr>
        <p:spPr>
          <a:xfrm>
            <a:off x="695325" y="620181"/>
            <a:ext cx="10801350" cy="1008594"/>
          </a:xfrm>
        </p:spPr>
        <p:txBody>
          <a:bodyPr/>
          <a:lstStyle/>
          <a:p>
            <a:r>
              <a:rPr lang="en-US" dirty="0"/>
              <a:t>BEST ENVIRONMENTS</a:t>
            </a:r>
            <a:br>
              <a:rPr lang="en-GB" dirty="0"/>
            </a:br>
            <a:r>
              <a:rPr lang="en-GB" sz="2000" b="0" dirty="0">
                <a:solidFill>
                  <a:srgbClr val="737976"/>
                </a:solidFill>
              </a:rPr>
              <a:t>HEAVY EXPOSURE TO OOH </a:t>
            </a:r>
            <a:endParaRPr lang="en-GB" sz="1800" dirty="0"/>
          </a:p>
        </p:txBody>
      </p:sp>
      <p:pic>
        <p:nvPicPr>
          <p:cNvPr id="3074" name="Picture 2">
            <a:extLst>
              <a:ext uri="{FF2B5EF4-FFF2-40B4-BE49-F238E27FC236}">
                <a16:creationId xmlns:a16="http://schemas.microsoft.com/office/drawing/2014/main" id="{E47AF8D7-7DEF-406A-8A83-6257D697FF64}"/>
              </a:ext>
            </a:extLst>
          </p:cNvPr>
          <p:cNvPicPr>
            <a:picLocks noGrp="1" noChangeAspect="1" noChangeArrowheads="1"/>
          </p:cNvPicPr>
          <p:nvPr>
            <p:ph type="pic" sz="quarter" idx="15"/>
          </p:nvPr>
        </p:nvPicPr>
        <p:blipFill rotWithShape="1">
          <a:blip r:embed="rId4" cstate="print">
            <a:extLst>
              <a:ext uri="{28A0092B-C50C-407E-A947-70E740481C1C}">
                <a14:useLocalDpi xmlns:a14="http://schemas.microsoft.com/office/drawing/2010/main" val="0"/>
              </a:ext>
            </a:extLst>
          </a:blip>
          <a:srcRect l="760" t="3335" r="-760" b="35603"/>
          <a:stretch/>
        </p:blipFill>
        <p:spPr bwMode="auto">
          <a:xfrm>
            <a:off x="159924" y="1628775"/>
            <a:ext cx="4860925" cy="19796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2495732-EABE-4C07-AD55-ADCB7D6CCA54}"/>
              </a:ext>
            </a:extLst>
          </p:cNvPr>
          <p:cNvPicPr>
            <a:picLocks noGrp="1" noChangeAspect="1" noChangeArrowheads="1"/>
          </p:cNvPicPr>
          <p:nvPr>
            <p:ph type="pic" sz="quarter" idx="18"/>
          </p:nvPr>
        </p:nvPicPr>
        <p:blipFill>
          <a:blip r:embed="rId5" cstate="print">
            <a:extLst>
              <a:ext uri="{28A0092B-C50C-407E-A947-70E740481C1C}">
                <a14:useLocalDpi xmlns:a14="http://schemas.microsoft.com/office/drawing/2010/main" val="0"/>
              </a:ext>
            </a:extLst>
          </a:blip>
          <a:srcRect t="4171" b="4171"/>
          <a:stretch/>
        </p:blipFill>
        <p:spPr bwMode="auto">
          <a:xfrm>
            <a:off x="8796338" y="1628775"/>
            <a:ext cx="3240087" cy="19796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0987BB1-27CC-4C8A-91D2-43492C9687C9}"/>
              </a:ext>
            </a:extLst>
          </p:cNvPr>
          <p:cNvPicPr>
            <a:picLocks noGrp="1" noChangeAspect="1" noChangeArrowheads="1"/>
          </p:cNvPicPr>
          <p:nvPr>
            <p:ph type="pic" sz="quarter" idx="14"/>
          </p:nvPr>
        </p:nvPicPr>
        <p:blipFill>
          <a:blip r:embed="rId6" cstate="print">
            <a:extLst>
              <a:ext uri="{28A0092B-C50C-407E-A947-70E740481C1C}">
                <a14:useLocalDpi xmlns:a14="http://schemas.microsoft.com/office/drawing/2010/main" val="0"/>
              </a:ext>
            </a:extLst>
          </a:blip>
          <a:srcRect t="5592" b="5592"/>
          <a:stretch/>
        </p:blipFill>
        <p:spPr bwMode="auto">
          <a:xfrm>
            <a:off x="155575" y="3789362"/>
            <a:ext cx="4860925" cy="2879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B1AA8E4-EC59-4F16-9CC2-7EEAB7857658}"/>
              </a:ext>
            </a:extLst>
          </p:cNvPr>
          <p:cNvPicPr>
            <a:picLocks noGrp="1" noChangeAspect="1" noChangeArrowheads="1"/>
          </p:cNvPicPr>
          <p:nvPr>
            <p:ph type="pic" sz="quarter" idx="17"/>
          </p:nvPr>
        </p:nvPicPr>
        <p:blipFill>
          <a:blip r:embed="rId7" cstate="print">
            <a:extLst>
              <a:ext uri="{28A0092B-C50C-407E-A947-70E740481C1C}">
                <a14:useLocalDpi xmlns:a14="http://schemas.microsoft.com/office/drawing/2010/main" val="0"/>
              </a:ext>
            </a:extLst>
          </a:blip>
          <a:srcRect l="18358" r="18358"/>
          <a:stretch/>
        </p:blipFill>
        <p:spPr bwMode="auto">
          <a:xfrm>
            <a:off x="8796337" y="3789363"/>
            <a:ext cx="3240087" cy="28797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A5AC94D-CAE7-49F2-8BB8-F2393F52C4B6}"/>
              </a:ext>
            </a:extLst>
          </p:cNvPr>
          <p:cNvSpPr/>
          <p:nvPr/>
        </p:nvSpPr>
        <p:spPr>
          <a:xfrm>
            <a:off x="8796337" y="1624202"/>
            <a:ext cx="3235739" cy="1984185"/>
          </a:xfrm>
          <a:prstGeom prst="rect">
            <a:avLst/>
          </a:prstGeom>
          <a:solidFill>
            <a:srgbClr val="DB2B3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BC9A850-A8E0-40F6-B9FF-73287FD66785}"/>
              </a:ext>
            </a:extLst>
          </p:cNvPr>
          <p:cNvSpPr/>
          <p:nvPr/>
        </p:nvSpPr>
        <p:spPr>
          <a:xfrm>
            <a:off x="154850" y="1628774"/>
            <a:ext cx="4829081" cy="1979613"/>
          </a:xfrm>
          <a:prstGeom prst="rect">
            <a:avLst/>
          </a:prstGeom>
          <a:solidFill>
            <a:srgbClr val="2CA5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A3F03DD-7BED-4B5E-9FCB-A2E5D6061A16}"/>
              </a:ext>
            </a:extLst>
          </p:cNvPr>
          <p:cNvSpPr/>
          <p:nvPr/>
        </p:nvSpPr>
        <p:spPr>
          <a:xfrm>
            <a:off x="154850" y="3789361"/>
            <a:ext cx="4860924" cy="2879725"/>
          </a:xfrm>
          <a:prstGeom prst="rect">
            <a:avLst/>
          </a:prstGeom>
          <a:solidFill>
            <a:srgbClr val="169BB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itle 4">
            <a:extLst>
              <a:ext uri="{FF2B5EF4-FFF2-40B4-BE49-F238E27FC236}">
                <a16:creationId xmlns:a16="http://schemas.microsoft.com/office/drawing/2014/main" id="{D9010D4C-BEA2-4855-A0EC-D981CD660FE9}"/>
              </a:ext>
            </a:extLst>
          </p:cNvPr>
          <p:cNvSpPr txBox="1">
            <a:spLocks/>
          </p:cNvSpPr>
          <p:nvPr/>
        </p:nvSpPr>
        <p:spPr>
          <a:xfrm>
            <a:off x="926729" y="4724926"/>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none" spc="600" normalizeH="0" baseline="0" noProof="0" dirty="0">
                <a:ln>
                  <a:noFill/>
                </a:ln>
                <a:solidFill>
                  <a:srgbClr val="FFFFFF"/>
                </a:solidFill>
                <a:effectLst/>
                <a:uLnTx/>
                <a:uFillTx/>
                <a:latin typeface="Arial" panose="020B0604020202020204"/>
                <a:ea typeface="+mj-ea"/>
                <a:cs typeface="+mj-cs"/>
              </a:rPr>
              <a:t>+31%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rPr>
              <a:t>LARGE FORMAT</a:t>
            </a:r>
          </a:p>
        </p:txBody>
      </p:sp>
      <p:sp>
        <p:nvSpPr>
          <p:cNvPr id="20" name="Rectangle 19">
            <a:extLst>
              <a:ext uri="{FF2B5EF4-FFF2-40B4-BE49-F238E27FC236}">
                <a16:creationId xmlns:a16="http://schemas.microsoft.com/office/drawing/2014/main" id="{E8FF28FA-CF8E-4F1A-A8EA-5FD7196A64E8}"/>
              </a:ext>
            </a:extLst>
          </p:cNvPr>
          <p:cNvSpPr/>
          <p:nvPr/>
        </p:nvSpPr>
        <p:spPr>
          <a:xfrm>
            <a:off x="8796337" y="3789361"/>
            <a:ext cx="3235739" cy="2849852"/>
          </a:xfrm>
          <a:prstGeom prst="rect">
            <a:avLst/>
          </a:prstGeom>
          <a:solidFill>
            <a:schemeClr val="tx2">
              <a:alpha val="60000"/>
            </a:schemeClr>
          </a:solidFill>
          <a:ln>
            <a:solidFill>
              <a:srgbClr val="021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itle 4">
            <a:extLst>
              <a:ext uri="{FF2B5EF4-FFF2-40B4-BE49-F238E27FC236}">
                <a16:creationId xmlns:a16="http://schemas.microsoft.com/office/drawing/2014/main" id="{B4ED6231-D822-4154-94A0-CBD674DFED7E}"/>
              </a:ext>
            </a:extLst>
          </p:cNvPr>
          <p:cNvSpPr txBox="1">
            <a:spLocks/>
          </p:cNvSpPr>
          <p:nvPr/>
        </p:nvSpPr>
        <p:spPr>
          <a:xfrm>
            <a:off x="8791988" y="2089916"/>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none" spc="600" normalizeH="0" baseline="0" noProof="0" dirty="0">
                <a:ln>
                  <a:noFill/>
                </a:ln>
                <a:solidFill>
                  <a:srgbClr val="FFFFFF"/>
                </a:solidFill>
                <a:effectLst/>
                <a:uLnTx/>
                <a:uFillTx/>
                <a:latin typeface="Arial" panose="020B0604020202020204"/>
                <a:ea typeface="+mj-ea"/>
                <a:cs typeface="+mj-cs"/>
              </a:rPr>
              <a:t>+25%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rPr>
              <a:t>MALLS</a:t>
            </a:r>
          </a:p>
        </p:txBody>
      </p:sp>
      <p:sp>
        <p:nvSpPr>
          <p:cNvPr id="22" name="Title 4">
            <a:extLst>
              <a:ext uri="{FF2B5EF4-FFF2-40B4-BE49-F238E27FC236}">
                <a16:creationId xmlns:a16="http://schemas.microsoft.com/office/drawing/2014/main" id="{64DD4F87-8DAA-4D1B-8AF2-4BA248E19E38}"/>
              </a:ext>
            </a:extLst>
          </p:cNvPr>
          <p:cNvSpPr txBox="1">
            <a:spLocks/>
          </p:cNvSpPr>
          <p:nvPr/>
        </p:nvSpPr>
        <p:spPr>
          <a:xfrm>
            <a:off x="5211159" y="3285065"/>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none" spc="600" normalizeH="0" baseline="0" noProof="0" dirty="0">
                <a:ln>
                  <a:noFill/>
                </a:ln>
                <a:solidFill>
                  <a:srgbClr val="00335B"/>
                </a:solidFill>
                <a:effectLst/>
                <a:uLnTx/>
                <a:uFillTx/>
                <a:latin typeface="Arial" panose="020B0604020202020204"/>
                <a:ea typeface="+mj-ea"/>
                <a:cs typeface="+mj-cs"/>
              </a:rPr>
              <a:t>+35%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00335B"/>
                </a:solidFill>
                <a:effectLst/>
                <a:uLnTx/>
                <a:uFillTx/>
                <a:latin typeface="Arial" panose="020B0604020202020204"/>
                <a:ea typeface="+mj-ea"/>
                <a:cs typeface="+mj-cs"/>
              </a:rPr>
              <a:t>SUPERMARKET</a:t>
            </a:r>
          </a:p>
        </p:txBody>
      </p:sp>
      <p:sp>
        <p:nvSpPr>
          <p:cNvPr id="23" name="Text Placeholder 3">
            <a:extLst>
              <a:ext uri="{FF2B5EF4-FFF2-40B4-BE49-F238E27FC236}">
                <a16:creationId xmlns:a16="http://schemas.microsoft.com/office/drawing/2014/main" id="{8B4B0552-DC03-4C78-8063-991224F6A672}"/>
              </a:ext>
            </a:extLst>
          </p:cNvPr>
          <p:cNvSpPr txBox="1">
            <a:spLocks/>
          </p:cNvSpPr>
          <p:nvPr/>
        </p:nvSpPr>
        <p:spPr>
          <a:xfrm>
            <a:off x="5211160" y="6272212"/>
            <a:ext cx="3405790" cy="36700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800" b="0" i="0" u="none" strike="noStrike" kern="1200" cap="none" spc="0" normalizeH="0" baseline="0" noProof="0" dirty="0">
                <a:ln>
                  <a:noFill/>
                </a:ln>
                <a:solidFill>
                  <a:srgbClr val="262626"/>
                </a:solidFill>
                <a:effectLst/>
                <a:uLnTx/>
                <a:uFillTx/>
                <a:latin typeface="Arial" panose="020B0604020202020204"/>
                <a:ea typeface="+mn-ea"/>
                <a:cs typeface="+mn-cs"/>
              </a:rPr>
              <a:t>Source: YouGov November 2022 *Audience defined as those who celebrated Valentine’s Day 2022</a:t>
            </a:r>
          </a:p>
        </p:txBody>
      </p:sp>
      <p:sp>
        <p:nvSpPr>
          <p:cNvPr id="12" name="Title 4">
            <a:extLst>
              <a:ext uri="{FF2B5EF4-FFF2-40B4-BE49-F238E27FC236}">
                <a16:creationId xmlns:a16="http://schemas.microsoft.com/office/drawing/2014/main" id="{5EFACAE0-884E-474A-905B-5B5C1793CA7E}"/>
              </a:ext>
            </a:extLst>
          </p:cNvPr>
          <p:cNvSpPr txBox="1">
            <a:spLocks/>
          </p:cNvSpPr>
          <p:nvPr/>
        </p:nvSpPr>
        <p:spPr>
          <a:xfrm>
            <a:off x="926730" y="2133072"/>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none" spc="600" normalizeH="0" baseline="0" noProof="0" dirty="0">
                <a:ln>
                  <a:noFill/>
                </a:ln>
                <a:solidFill>
                  <a:srgbClr val="FFFFFF"/>
                </a:solidFill>
                <a:effectLst/>
                <a:uLnTx/>
                <a:uFillTx/>
                <a:latin typeface="Arial" panose="020B0604020202020204"/>
                <a:ea typeface="+mj-ea"/>
                <a:cs typeface="+mj-cs"/>
              </a:rPr>
              <a:t>+36%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rPr>
              <a:t>RAIL</a:t>
            </a:r>
          </a:p>
        </p:txBody>
      </p:sp>
      <p:sp>
        <p:nvSpPr>
          <p:cNvPr id="16" name="Title 4">
            <a:extLst>
              <a:ext uri="{FF2B5EF4-FFF2-40B4-BE49-F238E27FC236}">
                <a16:creationId xmlns:a16="http://schemas.microsoft.com/office/drawing/2014/main" id="{4EEFFDEB-011B-4AE0-B8FA-FC8BC2994A0E}"/>
              </a:ext>
            </a:extLst>
          </p:cNvPr>
          <p:cNvSpPr txBox="1">
            <a:spLocks/>
          </p:cNvSpPr>
          <p:nvPr/>
        </p:nvSpPr>
        <p:spPr>
          <a:xfrm>
            <a:off x="8709450" y="4616982"/>
            <a:ext cx="3413859" cy="1008594"/>
          </a:xfrm>
          <a:prstGeom prst="rect">
            <a:avLst/>
          </a:prstGeom>
        </p:spPr>
        <p:txBody>
          <a:bodyPr vert="horz" lIns="0" tIns="0" rIns="0" bIns="0" rtlCol="0" anchor="ctr" anchorCtr="0">
            <a:normAutofit fontScale="92500" lnSpcReduction="10000"/>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none" spc="600" normalizeH="0" baseline="0" noProof="0" dirty="0">
                <a:ln>
                  <a:noFill/>
                </a:ln>
                <a:solidFill>
                  <a:srgbClr val="FFFFFF"/>
                </a:solidFill>
                <a:effectLst/>
                <a:uLnTx/>
                <a:uFillTx/>
                <a:latin typeface="Arial" panose="020B0604020202020204"/>
                <a:ea typeface="+mj-ea"/>
                <a:cs typeface="+mj-cs"/>
              </a:rPr>
              <a:t>+18%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rPr>
              <a:t>STREET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rPr>
              <a:t>FURNITURE </a:t>
            </a:r>
          </a:p>
        </p:txBody>
      </p:sp>
    </p:spTree>
    <p:extLst>
      <p:ext uri="{BB962C8B-B14F-4D97-AF65-F5344CB8AC3E}">
        <p14:creationId xmlns:p14="http://schemas.microsoft.com/office/powerpoint/2010/main" val="141657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BAEB508-D342-41CB-8990-A8851165E45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6221" t="11112" r="6221" b="11112"/>
          <a:stretch/>
        </p:blipFill>
        <p:spPr>
          <a:xfrm>
            <a:off x="155575" y="3789362"/>
            <a:ext cx="4860925" cy="2879725"/>
          </a:xfrm>
        </p:spPr>
      </p:pic>
      <p:sp>
        <p:nvSpPr>
          <p:cNvPr id="2" name="Title 1">
            <a:extLst>
              <a:ext uri="{FF2B5EF4-FFF2-40B4-BE49-F238E27FC236}">
                <a16:creationId xmlns:a16="http://schemas.microsoft.com/office/drawing/2014/main" id="{CA082E5D-97F0-4553-B9A2-3E00A2B44F3F}"/>
              </a:ext>
            </a:extLst>
          </p:cNvPr>
          <p:cNvSpPr>
            <a:spLocks noGrp="1"/>
          </p:cNvSpPr>
          <p:nvPr>
            <p:ph type="title"/>
          </p:nvPr>
        </p:nvSpPr>
        <p:spPr/>
        <p:txBody>
          <a:bodyPr/>
          <a:lstStyle/>
          <a:p>
            <a:r>
              <a:rPr lang="en-GB" dirty="0"/>
              <a:t>VALENTINE’S DAY IN ALL ENVIRONMENTS </a:t>
            </a:r>
          </a:p>
        </p:txBody>
      </p:sp>
      <p:pic>
        <p:nvPicPr>
          <p:cNvPr id="19" name="Picture Placeholder 18">
            <a:extLst>
              <a:ext uri="{FF2B5EF4-FFF2-40B4-BE49-F238E27FC236}">
                <a16:creationId xmlns:a16="http://schemas.microsoft.com/office/drawing/2014/main" id="{641F3762-5E60-4B20-B324-A4E64CB905CD}"/>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l="34294" r="26418"/>
          <a:stretch/>
        </p:blipFill>
        <p:spPr>
          <a:xfrm>
            <a:off x="5170721" y="1224793"/>
            <a:ext cx="3421062" cy="5444295"/>
          </a:xfrm>
        </p:spPr>
      </p:pic>
      <p:pic>
        <p:nvPicPr>
          <p:cNvPr id="23" name="Picture Placeholder 22">
            <a:extLst>
              <a:ext uri="{FF2B5EF4-FFF2-40B4-BE49-F238E27FC236}">
                <a16:creationId xmlns:a16="http://schemas.microsoft.com/office/drawing/2014/main" id="{EC2F1BB6-BC86-4F00-AEFF-012C7F644CAC}"/>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val="0"/>
              </a:ext>
            </a:extLst>
          </a:blip>
          <a:srcRect l="7146" t="20669" r="4081" b="25059"/>
          <a:stretch/>
        </p:blipFill>
        <p:spPr>
          <a:xfrm>
            <a:off x="155574" y="1224793"/>
            <a:ext cx="4860925" cy="2459936"/>
          </a:xfrm>
        </p:spPr>
      </p:pic>
      <p:pic>
        <p:nvPicPr>
          <p:cNvPr id="1026" name="Picture 2">
            <a:extLst>
              <a:ext uri="{FF2B5EF4-FFF2-40B4-BE49-F238E27FC236}">
                <a16:creationId xmlns:a16="http://schemas.microsoft.com/office/drawing/2014/main" id="{D000B1B1-EF36-43C3-8A29-546F6C6393C5}"/>
              </a:ext>
            </a:extLst>
          </p:cNvPr>
          <p:cNvPicPr>
            <a:picLocks noGrp="1" noChangeAspect="1" noChangeArrowheads="1"/>
          </p:cNvPicPr>
          <p:nvPr>
            <p:ph type="pic" sz="quarter" idx="18"/>
          </p:nvPr>
        </p:nvPicPr>
        <p:blipFill>
          <a:blip r:embed="rId6" cstate="print">
            <a:extLst>
              <a:ext uri="{28A0092B-C50C-407E-A947-70E740481C1C}">
                <a14:useLocalDpi xmlns:a14="http://schemas.microsoft.com/office/drawing/2010/main" val="0"/>
              </a:ext>
            </a:extLst>
          </a:blip>
          <a:srcRect l="4628" r="4628"/>
          <a:stretch/>
        </p:blipFill>
        <p:spPr bwMode="auto">
          <a:xfrm>
            <a:off x="8796338" y="1224793"/>
            <a:ext cx="3240087" cy="23835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Placeholder 25">
            <a:extLst>
              <a:ext uri="{FF2B5EF4-FFF2-40B4-BE49-F238E27FC236}">
                <a16:creationId xmlns:a16="http://schemas.microsoft.com/office/drawing/2014/main" id="{B3B7B6D1-0783-4AA9-861F-6D05FB081733}"/>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12495" r="12495"/>
          <a:stretch/>
        </p:blipFill>
        <p:spPr>
          <a:xfrm>
            <a:off x="8796337" y="3789363"/>
            <a:ext cx="3240087" cy="2879724"/>
          </a:xfrm>
        </p:spPr>
      </p:pic>
      <p:sp>
        <p:nvSpPr>
          <p:cNvPr id="24" name="Rectangle 23">
            <a:extLst>
              <a:ext uri="{FF2B5EF4-FFF2-40B4-BE49-F238E27FC236}">
                <a16:creationId xmlns:a16="http://schemas.microsoft.com/office/drawing/2014/main" id="{D59A0769-E4B2-4C4B-8270-BDE024B9F03B}"/>
              </a:ext>
            </a:extLst>
          </p:cNvPr>
          <p:cNvSpPr/>
          <p:nvPr/>
        </p:nvSpPr>
        <p:spPr>
          <a:xfrm>
            <a:off x="155574" y="3429000"/>
            <a:ext cx="4860925" cy="255729"/>
          </a:xfrm>
          <a:prstGeom prst="rect">
            <a:avLst/>
          </a:prstGeom>
          <a:solidFill>
            <a:srgbClr val="2CA5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Title 4">
            <a:extLst>
              <a:ext uri="{FF2B5EF4-FFF2-40B4-BE49-F238E27FC236}">
                <a16:creationId xmlns:a16="http://schemas.microsoft.com/office/drawing/2014/main" id="{FF92C596-A84A-4430-96A1-B2B9017D76B6}"/>
              </a:ext>
            </a:extLst>
          </p:cNvPr>
          <p:cNvSpPr txBox="1">
            <a:spLocks/>
          </p:cNvSpPr>
          <p:nvPr/>
        </p:nvSpPr>
        <p:spPr>
          <a:xfrm>
            <a:off x="860015" y="3052567"/>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RAIL</a:t>
            </a:r>
            <a:endPar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endParaRPr>
          </a:p>
        </p:txBody>
      </p:sp>
      <p:sp>
        <p:nvSpPr>
          <p:cNvPr id="28" name="Rectangle 27">
            <a:extLst>
              <a:ext uri="{FF2B5EF4-FFF2-40B4-BE49-F238E27FC236}">
                <a16:creationId xmlns:a16="http://schemas.microsoft.com/office/drawing/2014/main" id="{14813FB6-D05B-49BB-8987-34E4EFEA237A}"/>
              </a:ext>
            </a:extLst>
          </p:cNvPr>
          <p:cNvSpPr/>
          <p:nvPr/>
        </p:nvSpPr>
        <p:spPr>
          <a:xfrm>
            <a:off x="5170722" y="6413358"/>
            <a:ext cx="3421062" cy="255729"/>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Title 4">
            <a:extLst>
              <a:ext uri="{FF2B5EF4-FFF2-40B4-BE49-F238E27FC236}">
                <a16:creationId xmlns:a16="http://schemas.microsoft.com/office/drawing/2014/main" id="{836CEDE0-AB87-4593-8559-757E3264C5C0}"/>
              </a:ext>
            </a:extLst>
          </p:cNvPr>
          <p:cNvSpPr txBox="1">
            <a:spLocks/>
          </p:cNvSpPr>
          <p:nvPr/>
        </p:nvSpPr>
        <p:spPr>
          <a:xfrm>
            <a:off x="5170720" y="6046245"/>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MALLS</a:t>
            </a:r>
            <a:endPar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endParaRPr>
          </a:p>
        </p:txBody>
      </p:sp>
      <p:sp>
        <p:nvSpPr>
          <p:cNvPr id="31" name="Rectangle 30">
            <a:extLst>
              <a:ext uri="{FF2B5EF4-FFF2-40B4-BE49-F238E27FC236}">
                <a16:creationId xmlns:a16="http://schemas.microsoft.com/office/drawing/2014/main" id="{4667C0FE-4604-458C-B3B0-A81BDD835682}"/>
              </a:ext>
            </a:extLst>
          </p:cNvPr>
          <p:cNvSpPr/>
          <p:nvPr/>
        </p:nvSpPr>
        <p:spPr>
          <a:xfrm>
            <a:off x="171063" y="6413358"/>
            <a:ext cx="4860925" cy="255729"/>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A0475C55-4C4F-427B-A10C-D45EA6A5D1AE}"/>
              </a:ext>
            </a:extLst>
          </p:cNvPr>
          <p:cNvSpPr/>
          <p:nvPr/>
        </p:nvSpPr>
        <p:spPr>
          <a:xfrm>
            <a:off x="8796336" y="3154680"/>
            <a:ext cx="3240087" cy="461305"/>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5765329B-3D43-4171-9979-421338718EB5}"/>
              </a:ext>
            </a:extLst>
          </p:cNvPr>
          <p:cNvSpPr/>
          <p:nvPr/>
        </p:nvSpPr>
        <p:spPr>
          <a:xfrm>
            <a:off x="8796336" y="6413358"/>
            <a:ext cx="3240087" cy="255003"/>
          </a:xfrm>
          <a:prstGeom prst="rect">
            <a:avLst/>
          </a:prstGeom>
          <a:solidFill>
            <a:srgbClr val="169BB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Title 4">
            <a:extLst>
              <a:ext uri="{FF2B5EF4-FFF2-40B4-BE49-F238E27FC236}">
                <a16:creationId xmlns:a16="http://schemas.microsoft.com/office/drawing/2014/main" id="{87375F3F-CC49-43DF-A7F4-33877167776A}"/>
              </a:ext>
            </a:extLst>
          </p:cNvPr>
          <p:cNvSpPr txBox="1">
            <a:spLocks/>
          </p:cNvSpPr>
          <p:nvPr/>
        </p:nvSpPr>
        <p:spPr>
          <a:xfrm>
            <a:off x="875504" y="6046245"/>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SUPERMARKET</a:t>
            </a:r>
            <a:endPar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endParaRPr>
          </a:p>
        </p:txBody>
      </p:sp>
      <p:sp>
        <p:nvSpPr>
          <p:cNvPr id="40" name="Title 4">
            <a:extLst>
              <a:ext uri="{FF2B5EF4-FFF2-40B4-BE49-F238E27FC236}">
                <a16:creationId xmlns:a16="http://schemas.microsoft.com/office/drawing/2014/main" id="{A8C6EB7D-D422-4D13-A8C5-FD8B946A9A2C}"/>
              </a:ext>
            </a:extLst>
          </p:cNvPr>
          <p:cNvSpPr txBox="1">
            <a:spLocks/>
          </p:cNvSpPr>
          <p:nvPr/>
        </p:nvSpPr>
        <p:spPr>
          <a:xfrm>
            <a:off x="8796336" y="2899314"/>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STREET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FUNITURE</a:t>
            </a:r>
            <a:endPar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endParaRPr>
          </a:p>
        </p:txBody>
      </p:sp>
      <p:sp>
        <p:nvSpPr>
          <p:cNvPr id="41" name="Title 4">
            <a:extLst>
              <a:ext uri="{FF2B5EF4-FFF2-40B4-BE49-F238E27FC236}">
                <a16:creationId xmlns:a16="http://schemas.microsoft.com/office/drawing/2014/main" id="{448ECDB2-28D2-4A84-92B5-C7236582C507}"/>
              </a:ext>
            </a:extLst>
          </p:cNvPr>
          <p:cNvSpPr txBox="1">
            <a:spLocks/>
          </p:cNvSpPr>
          <p:nvPr/>
        </p:nvSpPr>
        <p:spPr>
          <a:xfrm>
            <a:off x="8739959" y="6046245"/>
            <a:ext cx="3452041" cy="1008594"/>
          </a:xfrm>
          <a:prstGeom prst="rect">
            <a:avLst/>
          </a:prstGeom>
        </p:spPr>
        <p:txBody>
          <a:bodyPr vert="horz" lIns="0" tIns="0" rIns="0" bIns="0" rtlCol="0" anchor="ctr" anchorCtr="0">
            <a:normAutofit/>
          </a:bodyPr>
          <a:lstStyle>
            <a:lvl1pPr algn="ctr" defTabSz="914400" rtl="0" eaLnBrk="1" latinLnBrk="0" hangingPunct="1">
              <a:lnSpc>
                <a:spcPct val="85000"/>
              </a:lnSpc>
              <a:spcBef>
                <a:spcPct val="0"/>
              </a:spcBef>
              <a:buNone/>
              <a:defRPr sz="2800" b="0" kern="1200" spc="600">
                <a:solidFill>
                  <a:schemeClr val="bg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1800" b="1" i="0" u="none" strike="noStrike" kern="1200" cap="none" spc="600" normalizeH="0" baseline="0" noProof="0" dirty="0">
                <a:ln>
                  <a:noFill/>
                </a:ln>
                <a:solidFill>
                  <a:srgbClr val="FFFFFF"/>
                </a:solidFill>
                <a:effectLst/>
                <a:uLnTx/>
                <a:uFillTx/>
                <a:latin typeface="Arial" panose="020B0604020202020204"/>
                <a:ea typeface="+mj-ea"/>
                <a:cs typeface="+mj-cs"/>
              </a:rPr>
              <a:t>LARGE FORMAT</a:t>
            </a:r>
            <a:endParaRPr kumimoji="0" lang="en-GB" sz="2400" b="1" i="0" u="none" strike="noStrike" kern="1200" cap="none" spc="60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401236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DC3AAC-FC42-46F0-BC5C-43038038FFDE}"/>
              </a:ext>
            </a:extLst>
          </p:cNvPr>
          <p:cNvSpPr>
            <a:spLocks noGrp="1"/>
          </p:cNvSpPr>
          <p:nvPr>
            <p:ph type="title"/>
          </p:nvPr>
        </p:nvSpPr>
        <p:spPr/>
        <p:txBody>
          <a:bodyPr/>
          <a:lstStyle/>
          <a:p>
            <a:r>
              <a:rPr lang="en-GB" dirty="0"/>
              <a:t>PANDORA CHATBOT</a:t>
            </a:r>
            <a:br>
              <a:rPr lang="en-GB" dirty="0"/>
            </a:br>
            <a:r>
              <a:rPr lang="en-GB" sz="1800" b="0" dirty="0">
                <a:solidFill>
                  <a:schemeClr val="accent6"/>
                </a:solidFill>
              </a:rPr>
              <a:t>CASE STUDY</a:t>
            </a:r>
            <a:endParaRPr lang="en-GB" dirty="0"/>
          </a:p>
        </p:txBody>
      </p:sp>
      <p:pic>
        <p:nvPicPr>
          <p:cNvPr id="20" name="Picture Placeholder 19" descr="A picture containing text, ceiling&#10;&#10;Description automatically generated">
            <a:extLst>
              <a:ext uri="{FF2B5EF4-FFF2-40B4-BE49-F238E27FC236}">
                <a16:creationId xmlns:a16="http://schemas.microsoft.com/office/drawing/2014/main" id="{3C5DCA54-D555-490D-92CC-55FC300C548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740" r="31276"/>
          <a:stretch/>
        </p:blipFill>
        <p:spPr>
          <a:xfrm>
            <a:off x="1" y="1628774"/>
            <a:ext cx="5016500" cy="5229225"/>
          </a:xfrm>
        </p:spPr>
      </p:pic>
      <p:pic>
        <p:nvPicPr>
          <p:cNvPr id="13" name="Picture Placeholder 23" descr="A picture containing text&#10;&#10;Description automatically generated">
            <a:extLst>
              <a:ext uri="{FF2B5EF4-FFF2-40B4-BE49-F238E27FC236}">
                <a16:creationId xmlns:a16="http://schemas.microsoft.com/office/drawing/2014/main" id="{5EF38604-937E-4463-B4DE-07BC35DB283D}"/>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0779" r="10779"/>
          <a:stretch>
            <a:fillRect/>
          </a:stretch>
        </p:blipFill>
        <p:spPr>
          <a:xfrm>
            <a:off x="5195888" y="3789363"/>
            <a:ext cx="3600450" cy="3068637"/>
          </a:xfrm>
        </p:spPr>
      </p:pic>
      <p:pic>
        <p:nvPicPr>
          <p:cNvPr id="24" name="Picture Placeholder 23">
            <a:extLst>
              <a:ext uri="{FF2B5EF4-FFF2-40B4-BE49-F238E27FC236}">
                <a16:creationId xmlns:a16="http://schemas.microsoft.com/office/drawing/2014/main" id="{3F8C30DE-A5C3-48C9-B8C5-0B6B30055B2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8782" b="8782"/>
          <a:stretch>
            <a:fillRect/>
          </a:stretch>
        </p:blipFill>
        <p:spPr>
          <a:xfrm>
            <a:off x="5195888" y="1630363"/>
            <a:ext cx="3600450" cy="1979612"/>
          </a:xfrm>
        </p:spPr>
      </p:pic>
      <p:pic>
        <p:nvPicPr>
          <p:cNvPr id="30" name="Picture Placeholder 29" descr="A picture containing text, people&#10;&#10;Description automatically generated">
            <a:extLst>
              <a:ext uri="{FF2B5EF4-FFF2-40B4-BE49-F238E27FC236}">
                <a16:creationId xmlns:a16="http://schemas.microsoft.com/office/drawing/2014/main" id="{10DE3E4C-0DF9-4DDF-8D6E-DF8E4F246104}"/>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36729" r="22249"/>
          <a:stretch/>
        </p:blipFill>
        <p:spPr>
          <a:xfrm>
            <a:off x="8975725" y="1628775"/>
            <a:ext cx="3216276" cy="5229225"/>
          </a:xfrm>
        </p:spPr>
      </p:pic>
    </p:spTree>
    <p:extLst>
      <p:ext uri="{BB962C8B-B14F-4D97-AF65-F5344CB8AC3E}">
        <p14:creationId xmlns:p14="http://schemas.microsoft.com/office/powerpoint/2010/main" val="225254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3AD579-25E2-4E3F-9F64-9BA7E46EA9F3}"/>
              </a:ext>
            </a:extLst>
          </p:cNvPr>
          <p:cNvSpPr>
            <a:spLocks noGrp="1"/>
          </p:cNvSpPr>
          <p:nvPr>
            <p:ph type="title"/>
          </p:nvPr>
        </p:nvSpPr>
        <p:spPr/>
        <p:txBody>
          <a:bodyPr/>
          <a:lstStyle/>
          <a:p>
            <a:r>
              <a:rPr lang="en-GB" dirty="0"/>
              <a:t>PANDORA CHATBOT</a:t>
            </a:r>
            <a:br>
              <a:rPr lang="en-GB" dirty="0"/>
            </a:br>
            <a:r>
              <a:rPr lang="en-GB" sz="1800" b="0" dirty="0">
                <a:solidFill>
                  <a:schemeClr val="accent6"/>
                </a:solidFill>
              </a:rPr>
              <a:t>CASE STUDY</a:t>
            </a:r>
            <a:endParaRPr lang="en-GB" dirty="0"/>
          </a:p>
        </p:txBody>
      </p:sp>
      <p:sp>
        <p:nvSpPr>
          <p:cNvPr id="9" name="Content Placeholder 8">
            <a:extLst>
              <a:ext uri="{FF2B5EF4-FFF2-40B4-BE49-F238E27FC236}">
                <a16:creationId xmlns:a16="http://schemas.microsoft.com/office/drawing/2014/main" id="{044C72E7-38B7-4195-99FE-707556EECFE9}"/>
              </a:ext>
            </a:extLst>
          </p:cNvPr>
          <p:cNvSpPr>
            <a:spLocks noGrp="1"/>
          </p:cNvSpPr>
          <p:nvPr>
            <p:ph idx="1"/>
          </p:nvPr>
        </p:nvSpPr>
        <p:spPr/>
        <p:txBody>
          <a:bodyPr/>
          <a:lstStyle/>
          <a:p>
            <a:pPr marL="0" indent="0">
              <a:buNone/>
            </a:pPr>
            <a:endParaRPr lang="en-GB" sz="100" spc="300" dirty="0"/>
          </a:p>
          <a:p>
            <a:pPr marL="0" indent="0">
              <a:buNone/>
            </a:pPr>
            <a:r>
              <a:rPr lang="en-GB" sz="4000" b="1" spc="-150" dirty="0">
                <a:solidFill>
                  <a:schemeClr val="tx2"/>
                </a:solidFill>
              </a:rPr>
              <a:t>Campaign Objectives</a:t>
            </a:r>
            <a:endParaRPr lang="en-GB" sz="3600" spc="-150" dirty="0">
              <a:solidFill>
                <a:schemeClr val="tx2"/>
              </a:solidFill>
            </a:endParaRPr>
          </a:p>
          <a:p>
            <a:r>
              <a:rPr lang="en-GB" sz="2000" spc="300" dirty="0"/>
              <a:t>Generate excitement about, and interaction with the Pandora brand for Valentine’s Day through a campaign that embraced the brand’s core values</a:t>
            </a:r>
          </a:p>
          <a:p>
            <a:pPr marL="0" indent="0">
              <a:buNone/>
            </a:pPr>
            <a:endParaRPr lang="en-GB" sz="200" spc="300" dirty="0"/>
          </a:p>
          <a:p>
            <a:r>
              <a:rPr lang="en-GB" sz="2000" spc="300" dirty="0"/>
              <a:t>Ensure Pandora was front of mind for Valentine’s gifting</a:t>
            </a:r>
          </a:p>
          <a:p>
            <a:pPr marL="0" indent="0">
              <a:buNone/>
            </a:pPr>
            <a:endParaRPr lang="en-GB" sz="700" spc="300" dirty="0"/>
          </a:p>
          <a:p>
            <a:r>
              <a:rPr lang="en-GB" sz="2000" spc="300" dirty="0"/>
              <a:t>Encourage consumers to visit the Pandora store</a:t>
            </a:r>
          </a:p>
          <a:p>
            <a:pPr marL="0" indent="0">
              <a:buNone/>
            </a:pPr>
            <a:endParaRPr lang="en-GB" sz="1050" spc="300" dirty="0"/>
          </a:p>
          <a:p>
            <a:r>
              <a:rPr lang="en-GB" sz="2000" spc="300" dirty="0"/>
              <a:t>Provide a physical presence for Pandora’s online love guru Chatbot, ‘Gemma’</a:t>
            </a:r>
          </a:p>
          <a:p>
            <a:pPr marL="0" indent="0">
              <a:buNone/>
            </a:pPr>
            <a:endParaRPr lang="en-GB" dirty="0"/>
          </a:p>
        </p:txBody>
      </p:sp>
      <p:sp>
        <p:nvSpPr>
          <p:cNvPr id="10" name="Text Placeholder 9">
            <a:extLst>
              <a:ext uri="{FF2B5EF4-FFF2-40B4-BE49-F238E27FC236}">
                <a16:creationId xmlns:a16="http://schemas.microsoft.com/office/drawing/2014/main" id="{53EFBD04-2C7B-49E6-8A4E-D8A57DA35CF5}"/>
              </a:ext>
            </a:extLst>
          </p:cNvPr>
          <p:cNvSpPr>
            <a:spLocks noGrp="1"/>
          </p:cNvSpPr>
          <p:nvPr>
            <p:ph type="body" sz="quarter" idx="13"/>
          </p:nvPr>
        </p:nvSpPr>
        <p:spPr/>
        <p:txBody>
          <a:bodyPr/>
          <a:lstStyle/>
          <a:p>
            <a:endParaRPr lang="en-GB"/>
          </a:p>
        </p:txBody>
      </p:sp>
      <p:pic>
        <p:nvPicPr>
          <p:cNvPr id="5" name="Picture Placeholder 4">
            <a:extLst>
              <a:ext uri="{FF2B5EF4-FFF2-40B4-BE49-F238E27FC236}">
                <a16:creationId xmlns:a16="http://schemas.microsoft.com/office/drawing/2014/main" id="{2A7B7925-6CE8-439B-8CB7-8EC25CFC02C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3488" r="33488"/>
          <a:stretch>
            <a:fillRect/>
          </a:stretch>
        </p:blipFill>
        <p:spPr/>
      </p:pic>
    </p:spTree>
    <p:extLst>
      <p:ext uri="{BB962C8B-B14F-4D97-AF65-F5344CB8AC3E}">
        <p14:creationId xmlns:p14="http://schemas.microsoft.com/office/powerpoint/2010/main" val="46774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1FE5A55-F320-4E1B-9461-0F1529E8A6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51" r="20234"/>
          <a:stretch/>
        </p:blipFill>
        <p:spPr>
          <a:xfrm>
            <a:off x="6567984" y="-7973"/>
            <a:ext cx="5664096" cy="6858000"/>
          </a:xfrm>
          <a:prstGeom prst="rect">
            <a:avLst/>
          </a:prstGeom>
        </p:spPr>
      </p:pic>
      <p:sp>
        <p:nvSpPr>
          <p:cNvPr id="8" name="object 8"/>
          <p:cNvSpPr txBox="1"/>
          <p:nvPr/>
        </p:nvSpPr>
        <p:spPr>
          <a:xfrm>
            <a:off x="819303" y="1158115"/>
            <a:ext cx="5557644" cy="3704947"/>
          </a:xfrm>
          <a:prstGeom prst="rect">
            <a:avLst/>
          </a:prstGeom>
        </p:spPr>
        <p:txBody>
          <a:bodyPr vert="horz" wrap="square" lIns="0" tIns="1151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262626"/>
                </a:solidFill>
                <a:effectLst/>
                <a:uLnTx/>
                <a:uFillTx/>
                <a:latin typeface="Arial" panose="020B0604020202020204"/>
                <a:ea typeface="+mn-ea"/>
                <a:cs typeface="+mn-cs"/>
              </a:rPr>
              <a:t>JCDecaux’s Foundry and Creative Solutions teams were brilliant collaborators to bring our online Chatbot, Gemma, to life with a physical presence at Westfield Stratford City in the run-up to Valentine’s 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262626"/>
                </a:solidFill>
                <a:effectLst/>
                <a:uLnTx/>
                <a:uFillTx/>
                <a:latin typeface="Arial" panose="020B0604020202020204"/>
                <a:ea typeface="+mn-ea"/>
                <a:cs typeface="+mn-cs"/>
              </a:rPr>
              <a:t>“</a:t>
            </a:r>
            <a:r>
              <a:rPr kumimoji="0" lang="en-GB" sz="1600" b="1" i="1" u="none" strike="noStrike" kern="1200" cap="none" spc="0" normalizeH="0" baseline="0" noProof="0" dirty="0">
                <a:ln>
                  <a:noFill/>
                </a:ln>
                <a:solidFill>
                  <a:srgbClr val="00335B"/>
                </a:solidFill>
                <a:effectLst/>
                <a:uLnTx/>
                <a:uFillTx/>
                <a:latin typeface="Arial" panose="020B0604020202020204"/>
                <a:ea typeface="+mn-ea"/>
                <a:cs typeface="+mn-cs"/>
              </a:rPr>
              <a:t>The end result was something extraordinary</a:t>
            </a:r>
            <a:r>
              <a:rPr kumimoji="0" lang="en-GB" sz="1600" b="0" i="1" u="none" strike="noStrike" kern="1200" cap="none" spc="0" normalizeH="0" baseline="0" noProof="0" dirty="0">
                <a:ln>
                  <a:noFill/>
                </a:ln>
                <a:solidFill>
                  <a:srgbClr val="262626"/>
                </a:solidFill>
                <a:effectLst/>
                <a:uLnTx/>
                <a:uFillTx/>
                <a:latin typeface="Arial" panose="020B0604020202020204"/>
                <a:ea typeface="+mn-ea"/>
                <a:cs typeface="+mn-cs"/>
              </a:rPr>
              <a:t>; a great way for consumers to interact with the Pandora brand in a personal, playful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262626"/>
                </a:solidFill>
                <a:effectLst/>
                <a:uLnTx/>
                <a:uFillTx/>
                <a:latin typeface="Arial" panose="020B0604020202020204"/>
                <a:ea typeface="+mn-ea"/>
                <a:cs typeface="+mn-cs"/>
              </a:rPr>
              <a:t>“We were delighted with the positive consumer response, the high levels of interaction with Gemma and the rate of voucher redemption which drove significant additional in-store revenue.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262626"/>
                </a:solidFill>
                <a:effectLst/>
                <a:uLnTx/>
                <a:uFillTx/>
                <a:latin typeface="Arial" panose="020B0604020202020204"/>
                <a:ea typeface="+mn-ea"/>
                <a:cs typeface="+mn-cs"/>
              </a:rPr>
              <a:t>“I’m proud that Pandora was instrumental in spreading a little extra love on Valentine’s Day, thanks to Gemma’s suggestions for romantic activities and our partners in making this happen.”</a:t>
            </a:r>
          </a:p>
        </p:txBody>
      </p:sp>
      <p:sp>
        <p:nvSpPr>
          <p:cNvPr id="10" name="object 10"/>
          <p:cNvSpPr txBox="1"/>
          <p:nvPr/>
        </p:nvSpPr>
        <p:spPr>
          <a:xfrm>
            <a:off x="432488" y="948093"/>
            <a:ext cx="195778" cy="688737"/>
          </a:xfrm>
          <a:prstGeom prst="rect">
            <a:avLst/>
          </a:prstGeom>
        </p:spPr>
        <p:txBody>
          <a:bodyPr vert="horz" wrap="square" lIns="0" tIns="11516" rIns="0" bIns="0" rtlCol="0">
            <a:spAutoFit/>
          </a:bodyPr>
          <a:lstStyle/>
          <a:p>
            <a:pPr marL="11516" marR="0" lvl="0" indent="0" algn="l" defTabSz="829178" rtl="0" eaLnBrk="1" fontAlgn="auto" latinLnBrk="0" hangingPunct="1">
              <a:lnSpc>
                <a:spcPct val="100000"/>
              </a:lnSpc>
              <a:spcBef>
                <a:spcPts val="91"/>
              </a:spcBef>
              <a:spcAft>
                <a:spcPts val="0"/>
              </a:spcAft>
              <a:buClrTx/>
              <a:buSzTx/>
              <a:buFontTx/>
              <a:buNone/>
              <a:tabLst/>
              <a:defRPr/>
            </a:pPr>
            <a:r>
              <a:rPr kumimoji="0" sz="4400" b="0" i="0" u="none" strike="noStrike" kern="1200" cap="none" spc="0" normalizeH="0" baseline="0" noProof="0" dirty="0">
                <a:ln>
                  <a:noFill/>
                </a:ln>
                <a:solidFill>
                  <a:srgbClr val="2E2B28"/>
                </a:solidFill>
                <a:effectLst/>
                <a:uLnTx/>
                <a:uFillTx/>
                <a:latin typeface="Arial Black"/>
                <a:ea typeface="+mn-ea"/>
                <a:cs typeface="Arial Black"/>
              </a:rPr>
              <a:t>“</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8" name="AutoShape 2">
            <a:extLst>
              <a:ext uri="{FF2B5EF4-FFF2-40B4-BE49-F238E27FC236}">
                <a16:creationId xmlns:a16="http://schemas.microsoft.com/office/drawing/2014/main" id="{855D5345-F855-47D9-A777-EC94F6A63C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C38C9734-4378-47C6-87ED-346AEFF9A8F9}"/>
              </a:ext>
            </a:extLst>
          </p:cNvPr>
          <p:cNvSpPr>
            <a:spLocks noGrp="1"/>
          </p:cNvSpPr>
          <p:nvPr>
            <p:ph type="body" sz="quarter" idx="13"/>
          </p:nvPr>
        </p:nvSpPr>
        <p:spPr/>
        <p:txBody>
          <a:bodyPr/>
          <a:lstStyle/>
          <a:p>
            <a:endParaRPr lang="en-GB"/>
          </a:p>
        </p:txBody>
      </p:sp>
      <p:sp>
        <p:nvSpPr>
          <p:cNvPr id="12" name="object 9">
            <a:extLst>
              <a:ext uri="{FF2B5EF4-FFF2-40B4-BE49-F238E27FC236}">
                <a16:creationId xmlns:a16="http://schemas.microsoft.com/office/drawing/2014/main" id="{D94DDE53-4682-4CC7-94BF-BF0EF2378EAB}"/>
              </a:ext>
            </a:extLst>
          </p:cNvPr>
          <p:cNvSpPr txBox="1"/>
          <p:nvPr/>
        </p:nvSpPr>
        <p:spPr>
          <a:xfrm>
            <a:off x="3500570" y="5138311"/>
            <a:ext cx="3607213" cy="653004"/>
          </a:xfrm>
          <a:prstGeom prst="rect">
            <a:avLst/>
          </a:prstGeom>
        </p:spPr>
        <p:txBody>
          <a:bodyPr vert="horz" wrap="square" lIns="0" tIns="34549" rIns="0" bIns="0" rtlCol="0">
            <a:spAutoFit/>
          </a:bodyPr>
          <a:lstStyle/>
          <a:p>
            <a:pPr marL="11516" marR="0" lvl="0" indent="0" algn="l" defTabSz="829178" rtl="0" eaLnBrk="1" fontAlgn="auto" latinLnBrk="0" hangingPunct="1">
              <a:lnSpc>
                <a:spcPct val="100000"/>
              </a:lnSpc>
              <a:spcBef>
                <a:spcPts val="272"/>
              </a:spcBef>
              <a:spcAft>
                <a:spcPts val="0"/>
              </a:spcAft>
              <a:buClrTx/>
              <a:buSzTx/>
              <a:buFontTx/>
              <a:buNone/>
              <a:tabLst/>
              <a:defRPr/>
            </a:pPr>
            <a:r>
              <a:rPr kumimoji="0" lang="en-GB" sz="1200" b="0" i="0" u="none" strike="noStrike" kern="1200" cap="none" spc="5" normalizeH="0" baseline="0" noProof="0" dirty="0">
                <a:ln>
                  <a:noFill/>
                </a:ln>
                <a:solidFill>
                  <a:srgbClr val="00335B"/>
                </a:solidFill>
                <a:effectLst/>
                <a:uLnTx/>
                <a:uFillTx/>
                <a:latin typeface="Arial Black"/>
                <a:ea typeface="+mn-ea"/>
                <a:cs typeface="Arial Black"/>
              </a:rPr>
              <a:t>Rosie Reeves</a:t>
            </a:r>
            <a:endParaRPr kumimoji="0" lang="en-GB" sz="1200" b="0" i="0" u="none" strike="noStrike" kern="1200" cap="none" spc="-5" normalizeH="0" baseline="0" noProof="0" dirty="0">
              <a:ln>
                <a:noFill/>
              </a:ln>
              <a:solidFill>
                <a:srgbClr val="00335B"/>
              </a:solidFill>
              <a:effectLst/>
              <a:uLnTx/>
              <a:uFillTx/>
              <a:latin typeface="Arial Black"/>
              <a:ea typeface="+mn-ea"/>
              <a:cs typeface="Arial Black"/>
            </a:endParaRPr>
          </a:p>
          <a:p>
            <a:pPr marL="11516" marR="0" lvl="0" indent="0" algn="l" defTabSz="829178" rtl="0" eaLnBrk="1" fontAlgn="auto" latinLnBrk="0" hangingPunct="1">
              <a:lnSpc>
                <a:spcPct val="100000"/>
              </a:lnSpc>
              <a:spcBef>
                <a:spcPts val="272"/>
              </a:spcBef>
              <a:spcAft>
                <a:spcPts val="0"/>
              </a:spcAft>
              <a:buClrTx/>
              <a:buSzTx/>
              <a:buFontTx/>
              <a:buNone/>
              <a:tabLst/>
              <a:defRPr/>
            </a:pPr>
            <a:r>
              <a:rPr kumimoji="0" lang="en-GB" sz="1200" b="0" i="0" u="none" strike="noStrike" kern="1200" cap="none" spc="-5" normalizeH="0" baseline="0" noProof="0" dirty="0">
                <a:ln>
                  <a:noFill/>
                </a:ln>
                <a:solidFill>
                  <a:srgbClr val="00335B"/>
                </a:solidFill>
                <a:effectLst/>
                <a:uLnTx/>
                <a:uFillTx/>
                <a:latin typeface="Arial Black"/>
                <a:ea typeface="+mn-ea"/>
                <a:cs typeface="Arial Black"/>
              </a:rPr>
              <a:t>Brand Manager</a:t>
            </a:r>
            <a:endParaRPr kumimoji="0" sz="1200" b="0" i="0" u="none" strike="noStrike" kern="1200" cap="none" spc="0" normalizeH="0" baseline="0" noProof="0" dirty="0">
              <a:ln>
                <a:noFill/>
              </a:ln>
              <a:solidFill>
                <a:srgbClr val="00335B"/>
              </a:solidFill>
              <a:effectLst/>
              <a:uLnTx/>
              <a:uFillTx/>
              <a:latin typeface="Arial Black"/>
              <a:ea typeface="+mn-ea"/>
              <a:cs typeface="Arial Black"/>
            </a:endParaRPr>
          </a:p>
          <a:p>
            <a:pPr marL="11516" marR="0" lvl="0" indent="0" algn="l" defTabSz="829178" rtl="0" eaLnBrk="1" fontAlgn="auto" latinLnBrk="0" hangingPunct="1">
              <a:lnSpc>
                <a:spcPct val="100000"/>
              </a:lnSpc>
              <a:spcBef>
                <a:spcPts val="181"/>
              </a:spcBef>
              <a:spcAft>
                <a:spcPts val="0"/>
              </a:spcAft>
              <a:buClrTx/>
              <a:buSzTx/>
              <a:buFontTx/>
              <a:buNone/>
              <a:tabLst/>
              <a:defRPr/>
            </a:pPr>
            <a:r>
              <a:rPr kumimoji="0" lang="en-GB" sz="1200" b="0" i="0" u="none" strike="noStrike" kern="1200" cap="none" spc="0" normalizeH="0" baseline="0" noProof="0" dirty="0">
                <a:ln>
                  <a:noFill/>
                </a:ln>
                <a:solidFill>
                  <a:srgbClr val="00335B"/>
                </a:solidFill>
                <a:effectLst/>
                <a:uLnTx/>
                <a:uFillTx/>
                <a:latin typeface="Arial Black"/>
                <a:ea typeface="+mn-ea"/>
                <a:cs typeface="Arial Black"/>
              </a:rPr>
              <a:t>Pandora</a:t>
            </a:r>
            <a:endParaRPr kumimoji="0" sz="1200" b="0" i="0" u="none" strike="noStrike" kern="1200" cap="none" spc="0" normalizeH="0" baseline="0" noProof="0" dirty="0">
              <a:ln>
                <a:noFill/>
              </a:ln>
              <a:solidFill>
                <a:srgbClr val="00335B"/>
              </a:solidFill>
              <a:effectLst/>
              <a:uLnTx/>
              <a:uFillTx/>
              <a:latin typeface="Arial Black"/>
              <a:ea typeface="+mn-ea"/>
              <a:cs typeface="Arial Black"/>
            </a:endParaRPr>
          </a:p>
        </p:txBody>
      </p:sp>
      <p:cxnSp>
        <p:nvCxnSpPr>
          <p:cNvPr id="13" name="Straight Connector 12">
            <a:extLst>
              <a:ext uri="{FF2B5EF4-FFF2-40B4-BE49-F238E27FC236}">
                <a16:creationId xmlns:a16="http://schemas.microsoft.com/office/drawing/2014/main" id="{CD58DF90-5B61-4DEF-BDAC-99A4A4FAAD71}"/>
              </a:ext>
            </a:extLst>
          </p:cNvPr>
          <p:cNvCxnSpPr/>
          <p:nvPr/>
        </p:nvCxnSpPr>
        <p:spPr>
          <a:xfrm>
            <a:off x="3515200" y="5945949"/>
            <a:ext cx="1584000" cy="0"/>
          </a:xfrm>
          <a:prstGeom prst="line">
            <a:avLst/>
          </a:prstGeom>
          <a:ln w="57150">
            <a:solidFill>
              <a:srgbClr val="00335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B959A48-C76E-4459-805C-7AF79E500988}"/>
              </a:ext>
            </a:extLst>
          </p:cNvPr>
          <p:cNvPicPr>
            <a:picLocks noChangeAspect="1"/>
          </p:cNvPicPr>
          <p:nvPr/>
        </p:nvPicPr>
        <p:blipFill rotWithShape="1">
          <a:blip r:embed="rId3">
            <a:extLst>
              <a:ext uri="{28A0092B-C50C-407E-A947-70E740481C1C}">
                <a14:useLocalDpi xmlns:a14="http://schemas.microsoft.com/office/drawing/2010/main" val="0"/>
              </a:ext>
            </a:extLst>
          </a:blip>
          <a:srcRect b="1578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3510D6F-C36E-44AB-B2F5-C3F0EDD739F1}"/>
              </a:ext>
            </a:extLst>
          </p:cNvPr>
          <p:cNvSpPr/>
          <p:nvPr/>
        </p:nvSpPr>
        <p:spPr>
          <a:xfrm>
            <a:off x="0" y="0"/>
            <a:ext cx="12192000" cy="685800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BAAD214-57F1-4458-8BF2-FB582CFFD47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713317"/>
            <a:ext cx="1243293" cy="358775"/>
          </a:xfrm>
          <a:prstGeom prst="rect">
            <a:avLst/>
          </a:prstGeom>
        </p:spPr>
      </p:pic>
      <p:sp>
        <p:nvSpPr>
          <p:cNvPr id="9" name="Title 3">
            <a:extLst>
              <a:ext uri="{FF2B5EF4-FFF2-40B4-BE49-F238E27FC236}">
                <a16:creationId xmlns:a16="http://schemas.microsoft.com/office/drawing/2014/main" id="{BEA66BE6-A40C-49C2-8EEC-20E16109DE6A}"/>
              </a:ext>
            </a:extLst>
          </p:cNvPr>
          <p:cNvSpPr>
            <a:spLocks noGrp="1"/>
          </p:cNvSpPr>
          <p:nvPr>
            <p:ph type="ctrTitle"/>
          </p:nvPr>
        </p:nvSpPr>
        <p:spPr>
          <a:xfrm>
            <a:off x="695325" y="2422976"/>
            <a:ext cx="10801350" cy="1800225"/>
          </a:xfrm>
        </p:spPr>
        <p:txBody>
          <a:bodyPr/>
          <a:lstStyle/>
          <a:p>
            <a:r>
              <a:rPr lang="en-GB" sz="3600" spc="300" dirty="0"/>
              <a:t>VALENTINE’S DAY</a:t>
            </a:r>
            <a:br>
              <a:rPr lang="en-GB" sz="3600" dirty="0"/>
            </a:br>
            <a:br>
              <a:rPr lang="en-GB" sz="2000" dirty="0"/>
            </a:br>
            <a:r>
              <a:rPr lang="en-GB" sz="2000" spc="300" dirty="0"/>
              <a:t>14</a:t>
            </a:r>
            <a:r>
              <a:rPr lang="en-GB" sz="2000" spc="300" baseline="30000" dirty="0"/>
              <a:t>TH</a:t>
            </a:r>
            <a:r>
              <a:rPr lang="en-GB" sz="2000" spc="300" dirty="0"/>
              <a:t> FEBRUARY 2023</a:t>
            </a:r>
            <a:endParaRPr lang="en-GB" spc="300" dirty="0"/>
          </a:p>
        </p:txBody>
      </p:sp>
      <p:sp>
        <p:nvSpPr>
          <p:cNvPr id="2" name="AutoShape 2" descr="Back to school in a COVID-19 world - ACF Professionals">
            <a:extLst>
              <a:ext uri="{FF2B5EF4-FFF2-40B4-BE49-F238E27FC236}">
                <a16:creationId xmlns:a16="http://schemas.microsoft.com/office/drawing/2014/main" id="{F99AB742-7CD7-437A-AAFE-31CF8A536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Arial" panose="020B0604020202020204"/>
              <a:ea typeface="+mn-ea"/>
              <a:cs typeface="+mn-cs"/>
            </a:endParaRPr>
          </a:p>
        </p:txBody>
      </p:sp>
    </p:spTree>
    <p:extLst>
      <p:ext uri="{BB962C8B-B14F-4D97-AF65-F5344CB8AC3E}">
        <p14:creationId xmlns:p14="http://schemas.microsoft.com/office/powerpoint/2010/main" val="84126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472ECB-CE17-4CC4-A75E-BD45B7A54137}"/>
              </a:ext>
            </a:extLst>
          </p:cNvPr>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20370" r="20370"/>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1E7366E1-EA8F-474C-8617-D26DAAF79E1A}"/>
              </a:ext>
            </a:extLst>
          </p:cNvPr>
          <p:cNvSpPr>
            <a:spLocks noGrp="1"/>
          </p:cNvSpPr>
          <p:nvPr>
            <p:ph type="title"/>
          </p:nvPr>
        </p:nvSpPr>
        <p:spPr>
          <a:xfrm>
            <a:off x="695325" y="620181"/>
            <a:ext cx="5221288" cy="648232"/>
          </a:xfrm>
        </p:spPr>
        <p:txBody>
          <a:bodyPr>
            <a:normAutofit fontScale="90000"/>
          </a:bodyPr>
          <a:lstStyle/>
          <a:p>
            <a:r>
              <a:rPr lang="en-US" sz="3200" dirty="0">
                <a:solidFill>
                  <a:srgbClr val="000000">
                    <a:lumMod val="90000"/>
                    <a:lumOff val="10000"/>
                  </a:srgbClr>
                </a:solidFill>
              </a:rPr>
              <a:t>VALENTINE’S DAY 2022</a:t>
            </a:r>
            <a:br>
              <a:rPr lang="en-US" sz="3100" dirty="0">
                <a:solidFill>
                  <a:srgbClr val="000000">
                    <a:lumMod val="90000"/>
                    <a:lumOff val="10000"/>
                  </a:srgbClr>
                </a:solidFill>
              </a:rPr>
            </a:br>
            <a:br>
              <a:rPr lang="en-US" dirty="0">
                <a:solidFill>
                  <a:srgbClr val="000000">
                    <a:lumMod val="90000"/>
                    <a:lumOff val="10000"/>
                  </a:srgbClr>
                </a:solidFill>
              </a:rPr>
            </a:br>
            <a:endParaRPr lang="en-GB" dirty="0"/>
          </a:p>
        </p:txBody>
      </p:sp>
      <p:sp>
        <p:nvSpPr>
          <p:cNvPr id="10" name="Content Placeholder 9">
            <a:extLst>
              <a:ext uri="{FF2B5EF4-FFF2-40B4-BE49-F238E27FC236}">
                <a16:creationId xmlns:a16="http://schemas.microsoft.com/office/drawing/2014/main" id="{E5B252A7-D746-4A0A-9F99-DD1D2443C1CD}"/>
              </a:ext>
            </a:extLst>
          </p:cNvPr>
          <p:cNvSpPr>
            <a:spLocks noGrp="1"/>
          </p:cNvSpPr>
          <p:nvPr>
            <p:ph idx="1"/>
          </p:nvPr>
        </p:nvSpPr>
        <p:spPr/>
        <p:txBody>
          <a:bodyPr/>
          <a:lstStyle/>
          <a:p>
            <a:pPr marL="0" lvl="0" indent="0">
              <a:lnSpc>
                <a:spcPct val="100000"/>
              </a:lnSpc>
              <a:spcBef>
                <a:spcPts val="0"/>
              </a:spcBef>
              <a:buNone/>
              <a:defRPr/>
            </a:pPr>
            <a:r>
              <a:rPr lang="en-US" sz="4400" b="1" kern="0" spc="-150" dirty="0">
                <a:solidFill>
                  <a:srgbClr val="002060"/>
                </a:solidFill>
                <a:latin typeface="Arial" panose="020B0604020202020204" pitchFamily="34" charset="0"/>
                <a:cs typeface="Arial" panose="020B0604020202020204" pitchFamily="34" charset="0"/>
              </a:rPr>
              <a:t>40M</a:t>
            </a:r>
          </a:p>
          <a:p>
            <a:pPr marL="0" lvl="0" indent="0">
              <a:lnSpc>
                <a:spcPct val="100000"/>
              </a:lnSpc>
              <a:spcBef>
                <a:spcPts val="0"/>
              </a:spcBef>
              <a:buNone/>
              <a:defRPr/>
            </a:pPr>
            <a:r>
              <a:rPr lang="en-US" sz="2000" kern="0" spc="600" dirty="0">
                <a:solidFill>
                  <a:srgbClr val="1C1C1C"/>
                </a:solidFill>
                <a:latin typeface="Arial" panose="020B0604020202020204" pitchFamily="34" charset="0"/>
                <a:cs typeface="Arial" panose="020B0604020202020204" pitchFamily="34" charset="0"/>
              </a:rPr>
              <a:t>planned to celebrate</a:t>
            </a:r>
          </a:p>
          <a:p>
            <a:pPr marL="0" lvl="0" indent="0">
              <a:lnSpc>
                <a:spcPct val="100000"/>
              </a:lnSpc>
              <a:spcBef>
                <a:spcPts val="0"/>
              </a:spcBef>
              <a:buNone/>
              <a:defRPr/>
            </a:pPr>
            <a:endParaRPr lang="en-US" sz="4400" b="1" kern="0" spc="-15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400" b="1" kern="0" spc="-150" dirty="0">
                <a:solidFill>
                  <a:srgbClr val="002060"/>
                </a:solidFill>
                <a:latin typeface="Arial" panose="020B0604020202020204" pitchFamily="34" charset="0"/>
                <a:cs typeface="Arial" panose="020B0604020202020204" pitchFamily="34" charset="0"/>
              </a:rPr>
              <a:t>£1.37B</a:t>
            </a:r>
          </a:p>
          <a:p>
            <a:pPr marL="0" lvl="0" indent="0">
              <a:lnSpc>
                <a:spcPct val="100000"/>
              </a:lnSpc>
              <a:spcBef>
                <a:spcPts val="0"/>
              </a:spcBef>
              <a:buNone/>
              <a:defRPr/>
            </a:pPr>
            <a:r>
              <a:rPr lang="en-US" sz="2000" kern="0" spc="600" dirty="0">
                <a:solidFill>
                  <a:srgbClr val="1C1C1C"/>
                </a:solidFill>
                <a:latin typeface="Arial" panose="020B0604020202020204" pitchFamily="34" charset="0"/>
                <a:cs typeface="Arial" panose="020B0604020202020204" pitchFamily="34" charset="0"/>
              </a:rPr>
              <a:t>total spend</a:t>
            </a:r>
            <a:endParaRPr lang="en-US" sz="2400" kern="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2400" kern="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2400" kern="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400" b="1" kern="0" spc="-150" dirty="0">
                <a:solidFill>
                  <a:srgbClr val="002060"/>
                </a:solidFill>
                <a:latin typeface="Arial" panose="020B0604020202020204" pitchFamily="34" charset="0"/>
                <a:cs typeface="Arial" panose="020B0604020202020204" pitchFamily="34" charset="0"/>
              </a:rPr>
              <a:t>£35</a:t>
            </a:r>
          </a:p>
          <a:p>
            <a:pPr marL="0" lvl="0" indent="0">
              <a:lnSpc>
                <a:spcPct val="100000"/>
              </a:lnSpc>
              <a:spcBef>
                <a:spcPts val="0"/>
              </a:spcBef>
              <a:buNone/>
              <a:defRPr/>
            </a:pPr>
            <a:r>
              <a:rPr lang="en-US" sz="2000" kern="0" spc="600" dirty="0">
                <a:solidFill>
                  <a:srgbClr val="1C1C1C"/>
                </a:solidFill>
                <a:latin typeface="Arial" panose="020B0604020202020204" pitchFamily="34" charset="0"/>
                <a:cs typeface="Arial" panose="020B0604020202020204" pitchFamily="34" charset="0"/>
              </a:rPr>
              <a:t>spend per person</a:t>
            </a:r>
            <a:endParaRPr lang="en-US" sz="1050" kern="0" spc="60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2000" kern="0" dirty="0">
              <a:solidFill>
                <a:srgbClr val="1C1C1C"/>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50751A5F-EF12-4FFC-ABC3-EF22AAEBDDD6}"/>
              </a:ext>
            </a:extLst>
          </p:cNvPr>
          <p:cNvSpPr>
            <a:spLocks noGrp="1"/>
          </p:cNvSpPr>
          <p:nvPr>
            <p:ph type="body" sz="quarter" idx="13"/>
          </p:nvPr>
        </p:nvSpPr>
        <p:spPr/>
        <p:txBody>
          <a:bodyPr/>
          <a:lstStyle/>
          <a:p>
            <a:r>
              <a:rPr lang="en-GB" dirty="0"/>
              <a:t>Source: Finder.com</a:t>
            </a:r>
          </a:p>
          <a:p>
            <a:endParaRPr lang="en-GB" dirty="0"/>
          </a:p>
          <a:p>
            <a:endParaRPr lang="en-GB" dirty="0"/>
          </a:p>
        </p:txBody>
      </p:sp>
    </p:spTree>
    <p:extLst>
      <p:ext uri="{BB962C8B-B14F-4D97-AF65-F5344CB8AC3E}">
        <p14:creationId xmlns:p14="http://schemas.microsoft.com/office/powerpoint/2010/main" val="2128113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E1EF5-4F92-412A-B0E4-57998D27EB93}"/>
              </a:ext>
            </a:extLst>
          </p:cNvPr>
          <p:cNvSpPr>
            <a:spLocks noGrp="1"/>
          </p:cNvSpPr>
          <p:nvPr>
            <p:ph type="title"/>
          </p:nvPr>
        </p:nvSpPr>
        <p:spPr/>
        <p:txBody>
          <a:bodyPr/>
          <a:lstStyle/>
          <a:p>
            <a:r>
              <a:rPr lang="en-GB" dirty="0"/>
              <a:t>VALENTINE’S DAY BY AGE GROUP</a:t>
            </a:r>
          </a:p>
        </p:txBody>
      </p:sp>
      <p:sp>
        <p:nvSpPr>
          <p:cNvPr id="7" name="Text Placeholder 6">
            <a:extLst>
              <a:ext uri="{FF2B5EF4-FFF2-40B4-BE49-F238E27FC236}">
                <a16:creationId xmlns:a16="http://schemas.microsoft.com/office/drawing/2014/main" id="{3BC5F9F2-4BB9-42CA-9BF9-6FBAF600C79D}"/>
              </a:ext>
            </a:extLst>
          </p:cNvPr>
          <p:cNvSpPr>
            <a:spLocks noGrp="1"/>
          </p:cNvSpPr>
          <p:nvPr>
            <p:ph type="body" sz="quarter" idx="13"/>
          </p:nvPr>
        </p:nvSpPr>
        <p:spPr/>
        <p:txBody>
          <a:bodyPr/>
          <a:lstStyle/>
          <a:p>
            <a:r>
              <a:rPr lang="en-GB" dirty="0"/>
              <a:t>Source: Finder.com</a:t>
            </a:r>
          </a:p>
        </p:txBody>
      </p:sp>
      <p:graphicFrame>
        <p:nvGraphicFramePr>
          <p:cNvPr id="8" name="Chart Placeholder 7">
            <a:extLst>
              <a:ext uri="{FF2B5EF4-FFF2-40B4-BE49-F238E27FC236}">
                <a16:creationId xmlns:a16="http://schemas.microsoft.com/office/drawing/2014/main" id="{D4663A8B-398D-4B95-AA31-0B7F281D24CA}"/>
              </a:ext>
            </a:extLst>
          </p:cNvPr>
          <p:cNvGraphicFramePr>
            <a:graphicFrameLocks noGrp="1"/>
          </p:cNvGraphicFramePr>
          <p:nvPr>
            <p:ph type="chart" sz="quarter" idx="14"/>
            <p:extLst>
              <p:ext uri="{D42A27DB-BD31-4B8C-83A1-F6EECF244321}">
                <p14:modId xmlns:p14="http://schemas.microsoft.com/office/powerpoint/2010/main" val="1442345270"/>
              </p:ext>
            </p:extLst>
          </p:nvPr>
        </p:nvGraphicFramePr>
        <p:xfrm>
          <a:off x="695325" y="1628775"/>
          <a:ext cx="10801350" cy="4319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981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EF9BFB1-7444-4FBB-8064-20E6B620FCA5}"/>
              </a:ext>
            </a:extLst>
          </p:cNvPr>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25243" r="25243"/>
          <a:stretch/>
        </p:blipFill>
        <p:spPr bwMode="auto">
          <a:xfrm>
            <a:off x="8796338" y="0"/>
            <a:ext cx="339566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6F22587-046F-408C-8CF2-4ADD7A9C8695}"/>
              </a:ext>
            </a:extLst>
          </p:cNvPr>
          <p:cNvSpPr>
            <a:spLocks noGrp="1"/>
          </p:cNvSpPr>
          <p:nvPr>
            <p:ph type="title"/>
          </p:nvPr>
        </p:nvSpPr>
        <p:spPr/>
        <p:txBody>
          <a:bodyPr>
            <a:normAutofit/>
          </a:bodyPr>
          <a:lstStyle/>
          <a:p>
            <a:r>
              <a:rPr lang="en-GB" dirty="0"/>
              <a:t>ROMANTIC LONDON</a:t>
            </a:r>
            <a:br>
              <a:rPr lang="en-GB" dirty="0"/>
            </a:br>
            <a:endParaRPr lang="en-GB" sz="2200" b="0" dirty="0">
              <a:solidFill>
                <a:schemeClr val="accent6"/>
              </a:solidFill>
            </a:endParaRPr>
          </a:p>
        </p:txBody>
      </p:sp>
      <p:graphicFrame>
        <p:nvGraphicFramePr>
          <p:cNvPr id="9" name="Table 9">
            <a:extLst>
              <a:ext uri="{FF2B5EF4-FFF2-40B4-BE49-F238E27FC236}">
                <a16:creationId xmlns:a16="http://schemas.microsoft.com/office/drawing/2014/main" id="{6BC7C3A9-D1EC-4B22-A558-37B084E9D7AE}"/>
              </a:ext>
            </a:extLst>
          </p:cNvPr>
          <p:cNvGraphicFramePr>
            <a:graphicFrameLocks noGrp="1"/>
          </p:cNvGraphicFramePr>
          <p:nvPr>
            <p:ph idx="1"/>
            <p:extLst>
              <p:ext uri="{D42A27DB-BD31-4B8C-83A1-F6EECF244321}">
                <p14:modId xmlns:p14="http://schemas.microsoft.com/office/powerpoint/2010/main" val="2785556733"/>
              </p:ext>
            </p:extLst>
          </p:nvPr>
        </p:nvGraphicFramePr>
        <p:xfrm>
          <a:off x="695325" y="1349373"/>
          <a:ext cx="7921135" cy="4820920"/>
        </p:xfrm>
        <a:graphic>
          <a:graphicData uri="http://schemas.openxmlformats.org/drawingml/2006/table">
            <a:tbl>
              <a:tblPr firstRow="1" bandRow="1">
                <a:tableStyleId>{5C22544A-7EE6-4342-B048-85BDC9FD1C3A}</a:tableStyleId>
              </a:tblPr>
              <a:tblGrid>
                <a:gridCol w="4206435">
                  <a:extLst>
                    <a:ext uri="{9D8B030D-6E8A-4147-A177-3AD203B41FA5}">
                      <a16:colId xmlns:a16="http://schemas.microsoft.com/office/drawing/2014/main" val="749455360"/>
                    </a:ext>
                  </a:extLst>
                </a:gridCol>
                <a:gridCol w="3714700">
                  <a:extLst>
                    <a:ext uri="{9D8B030D-6E8A-4147-A177-3AD203B41FA5}">
                      <a16:colId xmlns:a16="http://schemas.microsoft.com/office/drawing/2014/main" val="3478532714"/>
                    </a:ext>
                  </a:extLst>
                </a:gridCol>
              </a:tblGrid>
              <a:tr h="370840">
                <a:tc>
                  <a:txBody>
                    <a:bodyPr/>
                    <a:lstStyle/>
                    <a:p>
                      <a:r>
                        <a:rPr lang="en-GB" spc="300" dirty="0"/>
                        <a:t>Region</a:t>
                      </a:r>
                    </a:p>
                  </a:txBody>
                  <a:tcPr marL="123734" marR="123734"/>
                </a:tc>
                <a:tc>
                  <a:txBody>
                    <a:bodyPr/>
                    <a:lstStyle/>
                    <a:p>
                      <a:r>
                        <a:rPr lang="en-GB" spc="300" dirty="0"/>
                        <a:t>Average Amount</a:t>
                      </a:r>
                    </a:p>
                  </a:txBody>
                  <a:tcPr marL="123734" marR="123734"/>
                </a:tc>
                <a:extLst>
                  <a:ext uri="{0D108BD9-81ED-4DB2-BD59-A6C34878D82A}">
                    <a16:rowId xmlns:a16="http://schemas.microsoft.com/office/drawing/2014/main" val="2654914483"/>
                  </a:ext>
                </a:extLst>
              </a:tr>
              <a:tr h="370840">
                <a:tc>
                  <a:txBody>
                    <a:bodyPr/>
                    <a:lstStyle/>
                    <a:p>
                      <a:pPr fontAlgn="base"/>
                      <a:r>
                        <a:rPr lang="en-GB" spc="300" dirty="0">
                          <a:effectLst/>
                        </a:rPr>
                        <a:t>London</a:t>
                      </a:r>
                    </a:p>
                  </a:txBody>
                  <a:tcPr marL="123734" marR="123734"/>
                </a:tc>
                <a:tc>
                  <a:txBody>
                    <a:bodyPr/>
                    <a:lstStyle/>
                    <a:p>
                      <a:pPr fontAlgn="base"/>
                      <a:r>
                        <a:rPr lang="en-GB" spc="300" dirty="0">
                          <a:effectLst/>
                        </a:rPr>
                        <a:t>£39</a:t>
                      </a:r>
                    </a:p>
                  </a:txBody>
                  <a:tcPr marL="123734" marR="123734"/>
                </a:tc>
                <a:extLst>
                  <a:ext uri="{0D108BD9-81ED-4DB2-BD59-A6C34878D82A}">
                    <a16:rowId xmlns:a16="http://schemas.microsoft.com/office/drawing/2014/main" val="3714267061"/>
                  </a:ext>
                </a:extLst>
              </a:tr>
              <a:tr h="370840">
                <a:tc>
                  <a:txBody>
                    <a:bodyPr/>
                    <a:lstStyle/>
                    <a:p>
                      <a:pPr fontAlgn="base"/>
                      <a:r>
                        <a:rPr lang="en-GB" spc="300" dirty="0">
                          <a:effectLst/>
                        </a:rPr>
                        <a:t>West Midlands</a:t>
                      </a:r>
                    </a:p>
                  </a:txBody>
                  <a:tcPr marL="123734" marR="123734"/>
                </a:tc>
                <a:tc>
                  <a:txBody>
                    <a:bodyPr/>
                    <a:lstStyle/>
                    <a:p>
                      <a:pPr fontAlgn="base"/>
                      <a:r>
                        <a:rPr lang="en-GB" spc="300" dirty="0">
                          <a:effectLst/>
                        </a:rPr>
                        <a:t>£24</a:t>
                      </a:r>
                    </a:p>
                  </a:txBody>
                  <a:tcPr marL="123734" marR="123734"/>
                </a:tc>
                <a:extLst>
                  <a:ext uri="{0D108BD9-81ED-4DB2-BD59-A6C34878D82A}">
                    <a16:rowId xmlns:a16="http://schemas.microsoft.com/office/drawing/2014/main" val="2981013454"/>
                  </a:ext>
                </a:extLst>
              </a:tr>
              <a:tr h="370840">
                <a:tc>
                  <a:txBody>
                    <a:bodyPr/>
                    <a:lstStyle/>
                    <a:p>
                      <a:pPr fontAlgn="base"/>
                      <a:r>
                        <a:rPr lang="en-GB" spc="300" dirty="0">
                          <a:effectLst/>
                        </a:rPr>
                        <a:t>North East</a:t>
                      </a:r>
                    </a:p>
                  </a:txBody>
                  <a:tcPr marL="123734" marR="123734"/>
                </a:tc>
                <a:tc>
                  <a:txBody>
                    <a:bodyPr/>
                    <a:lstStyle/>
                    <a:p>
                      <a:pPr fontAlgn="base"/>
                      <a:r>
                        <a:rPr lang="en-GB" spc="300" dirty="0">
                          <a:effectLst/>
                        </a:rPr>
                        <a:t>£23</a:t>
                      </a:r>
                    </a:p>
                  </a:txBody>
                  <a:tcPr marL="123734" marR="123734"/>
                </a:tc>
                <a:extLst>
                  <a:ext uri="{0D108BD9-81ED-4DB2-BD59-A6C34878D82A}">
                    <a16:rowId xmlns:a16="http://schemas.microsoft.com/office/drawing/2014/main" val="4289514560"/>
                  </a:ext>
                </a:extLst>
              </a:tr>
              <a:tr h="370840">
                <a:tc>
                  <a:txBody>
                    <a:bodyPr/>
                    <a:lstStyle/>
                    <a:p>
                      <a:pPr fontAlgn="base"/>
                      <a:r>
                        <a:rPr lang="en-GB" spc="300" dirty="0">
                          <a:effectLst/>
                        </a:rPr>
                        <a:t>Northern Ireland</a:t>
                      </a:r>
                    </a:p>
                  </a:txBody>
                  <a:tcPr marL="123734" marR="123734"/>
                </a:tc>
                <a:tc>
                  <a:txBody>
                    <a:bodyPr/>
                    <a:lstStyle/>
                    <a:p>
                      <a:pPr fontAlgn="base"/>
                      <a:r>
                        <a:rPr lang="en-GB" spc="300" dirty="0">
                          <a:effectLst/>
                        </a:rPr>
                        <a:t>£23</a:t>
                      </a:r>
                    </a:p>
                  </a:txBody>
                  <a:tcPr marL="123734" marR="123734"/>
                </a:tc>
                <a:extLst>
                  <a:ext uri="{0D108BD9-81ED-4DB2-BD59-A6C34878D82A}">
                    <a16:rowId xmlns:a16="http://schemas.microsoft.com/office/drawing/2014/main" val="4062779464"/>
                  </a:ext>
                </a:extLst>
              </a:tr>
              <a:tr h="370840">
                <a:tc>
                  <a:txBody>
                    <a:bodyPr/>
                    <a:lstStyle/>
                    <a:p>
                      <a:pPr fontAlgn="base"/>
                      <a:r>
                        <a:rPr lang="en-GB" spc="300" dirty="0">
                          <a:effectLst/>
                        </a:rPr>
                        <a:t>South East</a:t>
                      </a:r>
                    </a:p>
                  </a:txBody>
                  <a:tcPr marL="123734" marR="123734"/>
                </a:tc>
                <a:tc>
                  <a:txBody>
                    <a:bodyPr/>
                    <a:lstStyle/>
                    <a:p>
                      <a:pPr fontAlgn="base"/>
                      <a:r>
                        <a:rPr lang="en-GB" spc="300" dirty="0">
                          <a:effectLst/>
                        </a:rPr>
                        <a:t>£22</a:t>
                      </a:r>
                    </a:p>
                  </a:txBody>
                  <a:tcPr marL="123734" marR="123734"/>
                </a:tc>
                <a:extLst>
                  <a:ext uri="{0D108BD9-81ED-4DB2-BD59-A6C34878D82A}">
                    <a16:rowId xmlns:a16="http://schemas.microsoft.com/office/drawing/2014/main" val="3366783809"/>
                  </a:ext>
                </a:extLst>
              </a:tr>
              <a:tr h="370840">
                <a:tc>
                  <a:txBody>
                    <a:bodyPr/>
                    <a:lstStyle/>
                    <a:p>
                      <a:pPr fontAlgn="base"/>
                      <a:r>
                        <a:rPr lang="en-GB" spc="300" dirty="0">
                          <a:effectLst/>
                        </a:rPr>
                        <a:t>Yorkshire and the Humber</a:t>
                      </a:r>
                    </a:p>
                  </a:txBody>
                  <a:tcPr marL="123734" marR="123734"/>
                </a:tc>
                <a:tc>
                  <a:txBody>
                    <a:bodyPr/>
                    <a:lstStyle/>
                    <a:p>
                      <a:pPr fontAlgn="base"/>
                      <a:r>
                        <a:rPr lang="en-GB" spc="300" dirty="0">
                          <a:effectLst/>
                        </a:rPr>
                        <a:t>£22</a:t>
                      </a:r>
                    </a:p>
                  </a:txBody>
                  <a:tcPr marL="123734" marR="123734"/>
                </a:tc>
                <a:extLst>
                  <a:ext uri="{0D108BD9-81ED-4DB2-BD59-A6C34878D82A}">
                    <a16:rowId xmlns:a16="http://schemas.microsoft.com/office/drawing/2014/main" val="3305181920"/>
                  </a:ext>
                </a:extLst>
              </a:tr>
              <a:tr h="370840">
                <a:tc>
                  <a:txBody>
                    <a:bodyPr/>
                    <a:lstStyle/>
                    <a:p>
                      <a:pPr fontAlgn="base"/>
                      <a:r>
                        <a:rPr lang="en-GB" spc="300" dirty="0">
                          <a:effectLst/>
                        </a:rPr>
                        <a:t>North West</a:t>
                      </a:r>
                    </a:p>
                  </a:txBody>
                  <a:tcPr marL="123734" marR="123734"/>
                </a:tc>
                <a:tc>
                  <a:txBody>
                    <a:bodyPr/>
                    <a:lstStyle/>
                    <a:p>
                      <a:pPr fontAlgn="base"/>
                      <a:r>
                        <a:rPr lang="en-GB" spc="300" dirty="0">
                          <a:effectLst/>
                        </a:rPr>
                        <a:t>£22</a:t>
                      </a:r>
                    </a:p>
                  </a:txBody>
                  <a:tcPr marL="123734" marR="123734"/>
                </a:tc>
                <a:extLst>
                  <a:ext uri="{0D108BD9-81ED-4DB2-BD59-A6C34878D82A}">
                    <a16:rowId xmlns:a16="http://schemas.microsoft.com/office/drawing/2014/main" val="822004992"/>
                  </a:ext>
                </a:extLst>
              </a:tr>
              <a:tr h="370840">
                <a:tc>
                  <a:txBody>
                    <a:bodyPr/>
                    <a:lstStyle/>
                    <a:p>
                      <a:pPr fontAlgn="base"/>
                      <a:r>
                        <a:rPr lang="en-GB" spc="300" dirty="0">
                          <a:effectLst/>
                        </a:rPr>
                        <a:t>East of England</a:t>
                      </a:r>
                    </a:p>
                  </a:txBody>
                  <a:tcPr marL="123734" marR="123734"/>
                </a:tc>
                <a:tc>
                  <a:txBody>
                    <a:bodyPr/>
                    <a:lstStyle/>
                    <a:p>
                      <a:pPr fontAlgn="base"/>
                      <a:r>
                        <a:rPr lang="en-GB" spc="300" dirty="0">
                          <a:effectLst/>
                        </a:rPr>
                        <a:t>£21</a:t>
                      </a:r>
                    </a:p>
                  </a:txBody>
                  <a:tcPr marL="123734" marR="123734"/>
                </a:tc>
                <a:extLst>
                  <a:ext uri="{0D108BD9-81ED-4DB2-BD59-A6C34878D82A}">
                    <a16:rowId xmlns:a16="http://schemas.microsoft.com/office/drawing/2014/main" val="4241598685"/>
                  </a:ext>
                </a:extLst>
              </a:tr>
              <a:tr h="370840">
                <a:tc>
                  <a:txBody>
                    <a:bodyPr/>
                    <a:lstStyle/>
                    <a:p>
                      <a:pPr fontAlgn="base"/>
                      <a:r>
                        <a:rPr lang="en-GB" spc="300" dirty="0">
                          <a:effectLst/>
                        </a:rPr>
                        <a:t>South West </a:t>
                      </a:r>
                    </a:p>
                  </a:txBody>
                  <a:tcPr marL="123734" marR="123734"/>
                </a:tc>
                <a:tc>
                  <a:txBody>
                    <a:bodyPr/>
                    <a:lstStyle/>
                    <a:p>
                      <a:pPr fontAlgn="base"/>
                      <a:r>
                        <a:rPr lang="en-GB" spc="300" dirty="0">
                          <a:effectLst/>
                        </a:rPr>
                        <a:t>£18</a:t>
                      </a:r>
                    </a:p>
                  </a:txBody>
                  <a:tcPr marL="123734" marR="123734"/>
                </a:tc>
                <a:extLst>
                  <a:ext uri="{0D108BD9-81ED-4DB2-BD59-A6C34878D82A}">
                    <a16:rowId xmlns:a16="http://schemas.microsoft.com/office/drawing/2014/main" val="1178591699"/>
                  </a:ext>
                </a:extLst>
              </a:tr>
              <a:tr h="370840">
                <a:tc>
                  <a:txBody>
                    <a:bodyPr/>
                    <a:lstStyle/>
                    <a:p>
                      <a:pPr fontAlgn="base"/>
                      <a:r>
                        <a:rPr lang="en-GB" spc="300" dirty="0">
                          <a:effectLst/>
                        </a:rPr>
                        <a:t>Wales</a:t>
                      </a:r>
                    </a:p>
                  </a:txBody>
                  <a:tcPr marL="123734" marR="123734"/>
                </a:tc>
                <a:tc>
                  <a:txBody>
                    <a:bodyPr/>
                    <a:lstStyle/>
                    <a:p>
                      <a:pPr fontAlgn="base"/>
                      <a:r>
                        <a:rPr lang="en-GB" spc="300" dirty="0">
                          <a:effectLst/>
                        </a:rPr>
                        <a:t>£18</a:t>
                      </a:r>
                    </a:p>
                  </a:txBody>
                  <a:tcPr marL="123734" marR="123734"/>
                </a:tc>
                <a:extLst>
                  <a:ext uri="{0D108BD9-81ED-4DB2-BD59-A6C34878D82A}">
                    <a16:rowId xmlns:a16="http://schemas.microsoft.com/office/drawing/2014/main" val="529756621"/>
                  </a:ext>
                </a:extLst>
              </a:tr>
              <a:tr h="370840">
                <a:tc>
                  <a:txBody>
                    <a:bodyPr/>
                    <a:lstStyle/>
                    <a:p>
                      <a:pPr fontAlgn="base"/>
                      <a:r>
                        <a:rPr lang="en-GB" spc="300" dirty="0">
                          <a:effectLst/>
                        </a:rPr>
                        <a:t>Scotland</a:t>
                      </a:r>
                    </a:p>
                  </a:txBody>
                  <a:tcPr marL="123734" marR="123734"/>
                </a:tc>
                <a:tc>
                  <a:txBody>
                    <a:bodyPr/>
                    <a:lstStyle/>
                    <a:p>
                      <a:pPr fontAlgn="base"/>
                      <a:r>
                        <a:rPr lang="en-GB" spc="300" dirty="0">
                          <a:effectLst/>
                        </a:rPr>
                        <a:t>£17</a:t>
                      </a:r>
                    </a:p>
                  </a:txBody>
                  <a:tcPr marL="123734" marR="123734"/>
                </a:tc>
                <a:extLst>
                  <a:ext uri="{0D108BD9-81ED-4DB2-BD59-A6C34878D82A}">
                    <a16:rowId xmlns:a16="http://schemas.microsoft.com/office/drawing/2014/main" val="1242395770"/>
                  </a:ext>
                </a:extLst>
              </a:tr>
              <a:tr h="370840">
                <a:tc>
                  <a:txBody>
                    <a:bodyPr/>
                    <a:lstStyle/>
                    <a:p>
                      <a:pPr fontAlgn="base"/>
                      <a:r>
                        <a:rPr lang="en-GB" spc="300" dirty="0">
                          <a:effectLst/>
                        </a:rPr>
                        <a:t>East Midlands</a:t>
                      </a:r>
                    </a:p>
                  </a:txBody>
                  <a:tcPr marL="123734" marR="123734"/>
                </a:tc>
                <a:tc>
                  <a:txBody>
                    <a:bodyPr/>
                    <a:lstStyle/>
                    <a:p>
                      <a:pPr fontAlgn="base"/>
                      <a:r>
                        <a:rPr lang="en-GB" spc="300" dirty="0">
                          <a:effectLst/>
                        </a:rPr>
                        <a:t>£16</a:t>
                      </a:r>
                    </a:p>
                  </a:txBody>
                  <a:tcPr marL="123734" marR="123734"/>
                </a:tc>
                <a:extLst>
                  <a:ext uri="{0D108BD9-81ED-4DB2-BD59-A6C34878D82A}">
                    <a16:rowId xmlns:a16="http://schemas.microsoft.com/office/drawing/2014/main" val="4280902226"/>
                  </a:ext>
                </a:extLst>
              </a:tr>
            </a:tbl>
          </a:graphicData>
        </a:graphic>
      </p:graphicFrame>
      <p:sp>
        <p:nvSpPr>
          <p:cNvPr id="17" name="Text Placeholder 16">
            <a:extLst>
              <a:ext uri="{FF2B5EF4-FFF2-40B4-BE49-F238E27FC236}">
                <a16:creationId xmlns:a16="http://schemas.microsoft.com/office/drawing/2014/main" id="{E55078A1-F8AF-448C-B837-F08602B9ABCF}"/>
              </a:ext>
            </a:extLst>
          </p:cNvPr>
          <p:cNvSpPr>
            <a:spLocks noGrp="1"/>
          </p:cNvSpPr>
          <p:nvPr>
            <p:ph type="body" sz="quarter" idx="13"/>
          </p:nvPr>
        </p:nvSpPr>
        <p:spPr/>
        <p:txBody>
          <a:bodyPr/>
          <a:lstStyle/>
          <a:p>
            <a:r>
              <a:rPr lang="en-GB" dirty="0"/>
              <a:t>Source: Finder.com</a:t>
            </a:r>
          </a:p>
          <a:p>
            <a:endParaRPr lang="en-GB" dirty="0"/>
          </a:p>
        </p:txBody>
      </p:sp>
    </p:spTree>
    <p:extLst>
      <p:ext uri="{BB962C8B-B14F-4D97-AF65-F5344CB8AC3E}">
        <p14:creationId xmlns:p14="http://schemas.microsoft.com/office/powerpoint/2010/main" val="327650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E1EF5-4F92-412A-B0E4-57998D27EB93}"/>
              </a:ext>
            </a:extLst>
          </p:cNvPr>
          <p:cNvSpPr>
            <a:spLocks noGrp="1"/>
          </p:cNvSpPr>
          <p:nvPr>
            <p:ph type="title"/>
          </p:nvPr>
        </p:nvSpPr>
        <p:spPr/>
        <p:txBody>
          <a:bodyPr/>
          <a:lstStyle/>
          <a:p>
            <a:r>
              <a:rPr lang="en-GB" dirty="0"/>
              <a:t>VALENTINE’S DAY ACTIVITIES</a:t>
            </a:r>
          </a:p>
        </p:txBody>
      </p:sp>
      <p:graphicFrame>
        <p:nvGraphicFramePr>
          <p:cNvPr id="11" name="Chart Placeholder 10">
            <a:extLst>
              <a:ext uri="{FF2B5EF4-FFF2-40B4-BE49-F238E27FC236}">
                <a16:creationId xmlns:a16="http://schemas.microsoft.com/office/drawing/2014/main" id="{2A4E2F4D-BA93-4D63-9B63-613223F104B5}"/>
              </a:ext>
            </a:extLst>
          </p:cNvPr>
          <p:cNvGraphicFramePr>
            <a:graphicFrameLocks noGrp="1"/>
          </p:cNvGraphicFramePr>
          <p:nvPr>
            <p:ph idx="1"/>
            <p:extLst>
              <p:ext uri="{D42A27DB-BD31-4B8C-83A1-F6EECF244321}">
                <p14:modId xmlns:p14="http://schemas.microsoft.com/office/powerpoint/2010/main" val="2403297205"/>
              </p:ext>
            </p:extLst>
          </p:nvPr>
        </p:nvGraphicFramePr>
        <p:xfrm>
          <a:off x="695325" y="1628775"/>
          <a:ext cx="9180513"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3BC5F9F2-4BB9-42CA-9BF9-6FBAF600C79D}"/>
              </a:ext>
            </a:extLst>
          </p:cNvPr>
          <p:cNvSpPr>
            <a:spLocks noGrp="1"/>
          </p:cNvSpPr>
          <p:nvPr>
            <p:ph type="body" sz="quarter" idx="13"/>
          </p:nvPr>
        </p:nvSpPr>
        <p:spPr/>
        <p:txBody>
          <a:bodyPr/>
          <a:lstStyle/>
          <a:p>
            <a:r>
              <a:rPr lang="en-GB" dirty="0"/>
              <a:t>Source: YouGov December 2022 *Audience defined as those who celebrated Valentine’s Day 2022</a:t>
            </a:r>
          </a:p>
          <a:p>
            <a:endParaRPr lang="en-GB" dirty="0"/>
          </a:p>
        </p:txBody>
      </p:sp>
      <p:pic>
        <p:nvPicPr>
          <p:cNvPr id="5122" name="Picture 2">
            <a:extLst>
              <a:ext uri="{FF2B5EF4-FFF2-40B4-BE49-F238E27FC236}">
                <a16:creationId xmlns:a16="http://schemas.microsoft.com/office/drawing/2014/main" id="{40591A76-CE4D-4F08-BFE9-D48E8AA5DCD8}"/>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30549" r="30549"/>
          <a:stretch/>
        </p:blipFill>
        <p:spPr bwMode="auto">
          <a:xfrm>
            <a:off x="10056814" y="0"/>
            <a:ext cx="21351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3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1B25D4-3D0B-402C-B54D-11422A096785}"/>
              </a:ext>
            </a:extLst>
          </p:cNvPr>
          <p:cNvSpPr>
            <a:spLocks noGrp="1"/>
          </p:cNvSpPr>
          <p:nvPr>
            <p:ph type="title"/>
          </p:nvPr>
        </p:nvSpPr>
        <p:spPr/>
        <p:txBody>
          <a:bodyPr/>
          <a:lstStyle/>
          <a:p>
            <a:r>
              <a:rPr lang="en-GB" dirty="0"/>
              <a:t>FAVOURITE CUISINES</a:t>
            </a:r>
          </a:p>
        </p:txBody>
      </p:sp>
      <p:graphicFrame>
        <p:nvGraphicFramePr>
          <p:cNvPr id="10" name="Table 10">
            <a:extLst>
              <a:ext uri="{FF2B5EF4-FFF2-40B4-BE49-F238E27FC236}">
                <a16:creationId xmlns:a16="http://schemas.microsoft.com/office/drawing/2014/main" id="{07C36AC7-D2DD-4A60-B0BA-276093F629F1}"/>
              </a:ext>
            </a:extLst>
          </p:cNvPr>
          <p:cNvGraphicFramePr>
            <a:graphicFrameLocks noGrp="1"/>
          </p:cNvGraphicFramePr>
          <p:nvPr>
            <p:ph idx="1"/>
          </p:nvPr>
        </p:nvGraphicFramePr>
        <p:xfrm>
          <a:off x="695325" y="1596975"/>
          <a:ext cx="5221288" cy="4133933"/>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1070892645"/>
                    </a:ext>
                  </a:extLst>
                </a:gridCol>
                <a:gridCol w="3555076">
                  <a:extLst>
                    <a:ext uri="{9D8B030D-6E8A-4147-A177-3AD203B41FA5}">
                      <a16:colId xmlns:a16="http://schemas.microsoft.com/office/drawing/2014/main" val="1550450146"/>
                    </a:ext>
                  </a:extLst>
                </a:gridCol>
              </a:tblGrid>
              <a:tr h="430613">
                <a:tc>
                  <a:txBody>
                    <a:bodyPr/>
                    <a:lstStyle/>
                    <a:p>
                      <a:pPr algn="ctr"/>
                      <a:r>
                        <a:rPr lang="en-GB" sz="1800" spc="300" dirty="0"/>
                        <a:t>Rank</a:t>
                      </a:r>
                    </a:p>
                  </a:txBody>
                  <a:tcPr/>
                </a:tc>
                <a:tc>
                  <a:txBody>
                    <a:bodyPr/>
                    <a:lstStyle/>
                    <a:p>
                      <a:pPr algn="ctr"/>
                      <a:r>
                        <a:rPr lang="en-GB" sz="1800" spc="300" dirty="0"/>
                        <a:t>Cuisine</a:t>
                      </a:r>
                    </a:p>
                  </a:txBody>
                  <a:tcPr/>
                </a:tc>
                <a:extLst>
                  <a:ext uri="{0D108BD9-81ED-4DB2-BD59-A6C34878D82A}">
                    <a16:rowId xmlns:a16="http://schemas.microsoft.com/office/drawing/2014/main" val="3974248590"/>
                  </a:ext>
                </a:extLst>
              </a:tr>
              <a:tr h="370840">
                <a:tc>
                  <a:txBody>
                    <a:bodyPr/>
                    <a:lstStyle/>
                    <a:p>
                      <a:pPr algn="ctr"/>
                      <a:r>
                        <a:rPr lang="en-GB" sz="1800" spc="300" dirty="0"/>
                        <a:t>1</a:t>
                      </a:r>
                    </a:p>
                  </a:txBody>
                  <a:tcPr/>
                </a:tc>
                <a:tc>
                  <a:txBody>
                    <a:bodyPr/>
                    <a:lstStyle/>
                    <a:p>
                      <a:pPr algn="ctr"/>
                      <a:r>
                        <a:rPr lang="en-GB" sz="1800" spc="300" dirty="0"/>
                        <a:t>Japanese</a:t>
                      </a:r>
                    </a:p>
                  </a:txBody>
                  <a:tcPr/>
                </a:tc>
                <a:extLst>
                  <a:ext uri="{0D108BD9-81ED-4DB2-BD59-A6C34878D82A}">
                    <a16:rowId xmlns:a16="http://schemas.microsoft.com/office/drawing/2014/main" val="3580429305"/>
                  </a:ext>
                </a:extLst>
              </a:tr>
              <a:tr h="370840">
                <a:tc>
                  <a:txBody>
                    <a:bodyPr/>
                    <a:lstStyle/>
                    <a:p>
                      <a:pPr algn="ctr"/>
                      <a:r>
                        <a:rPr lang="en-GB" sz="1800" spc="300" dirty="0"/>
                        <a:t>2</a:t>
                      </a:r>
                    </a:p>
                  </a:txBody>
                  <a:tcPr/>
                </a:tc>
                <a:tc>
                  <a:txBody>
                    <a:bodyPr/>
                    <a:lstStyle/>
                    <a:p>
                      <a:pPr algn="ctr"/>
                      <a:r>
                        <a:rPr lang="en-GB" sz="1800" spc="300" dirty="0"/>
                        <a:t>French</a:t>
                      </a:r>
                    </a:p>
                  </a:txBody>
                  <a:tcPr/>
                </a:tc>
                <a:extLst>
                  <a:ext uri="{0D108BD9-81ED-4DB2-BD59-A6C34878D82A}">
                    <a16:rowId xmlns:a16="http://schemas.microsoft.com/office/drawing/2014/main" val="810107449"/>
                  </a:ext>
                </a:extLst>
              </a:tr>
              <a:tr h="370840">
                <a:tc>
                  <a:txBody>
                    <a:bodyPr/>
                    <a:lstStyle/>
                    <a:p>
                      <a:pPr algn="ctr"/>
                      <a:r>
                        <a:rPr lang="en-GB" sz="1800" spc="300" dirty="0"/>
                        <a:t>3</a:t>
                      </a:r>
                    </a:p>
                  </a:txBody>
                  <a:tcPr/>
                </a:tc>
                <a:tc>
                  <a:txBody>
                    <a:bodyPr/>
                    <a:lstStyle/>
                    <a:p>
                      <a:pPr algn="ctr"/>
                      <a:r>
                        <a:rPr lang="en-GB" sz="1800" spc="300" dirty="0"/>
                        <a:t>American</a:t>
                      </a:r>
                    </a:p>
                  </a:txBody>
                  <a:tcPr/>
                </a:tc>
                <a:extLst>
                  <a:ext uri="{0D108BD9-81ED-4DB2-BD59-A6C34878D82A}">
                    <a16:rowId xmlns:a16="http://schemas.microsoft.com/office/drawing/2014/main" val="4262480260"/>
                  </a:ext>
                </a:extLst>
              </a:tr>
              <a:tr h="370840">
                <a:tc>
                  <a:txBody>
                    <a:bodyPr/>
                    <a:lstStyle/>
                    <a:p>
                      <a:pPr algn="ctr"/>
                      <a:r>
                        <a:rPr lang="en-GB" sz="1800" spc="300" dirty="0"/>
                        <a:t>4</a:t>
                      </a:r>
                    </a:p>
                  </a:txBody>
                  <a:tcPr/>
                </a:tc>
                <a:tc>
                  <a:txBody>
                    <a:bodyPr/>
                    <a:lstStyle/>
                    <a:p>
                      <a:pPr algn="ctr"/>
                      <a:r>
                        <a:rPr lang="en-GB" sz="1800" spc="300" dirty="0"/>
                        <a:t>Spanish</a:t>
                      </a:r>
                    </a:p>
                  </a:txBody>
                  <a:tcPr/>
                </a:tc>
                <a:extLst>
                  <a:ext uri="{0D108BD9-81ED-4DB2-BD59-A6C34878D82A}">
                    <a16:rowId xmlns:a16="http://schemas.microsoft.com/office/drawing/2014/main" val="4036375995"/>
                  </a:ext>
                </a:extLst>
              </a:tr>
              <a:tr h="370840">
                <a:tc>
                  <a:txBody>
                    <a:bodyPr/>
                    <a:lstStyle/>
                    <a:p>
                      <a:pPr algn="ctr"/>
                      <a:r>
                        <a:rPr lang="en-GB" sz="1800" spc="300" dirty="0"/>
                        <a:t>5</a:t>
                      </a:r>
                    </a:p>
                  </a:txBody>
                  <a:tcPr/>
                </a:tc>
                <a:tc>
                  <a:txBody>
                    <a:bodyPr/>
                    <a:lstStyle/>
                    <a:p>
                      <a:pPr algn="ctr"/>
                      <a:r>
                        <a:rPr lang="en-GB" sz="1800" spc="300" dirty="0"/>
                        <a:t>Mexican</a:t>
                      </a:r>
                    </a:p>
                  </a:txBody>
                  <a:tcPr/>
                </a:tc>
                <a:extLst>
                  <a:ext uri="{0D108BD9-81ED-4DB2-BD59-A6C34878D82A}">
                    <a16:rowId xmlns:a16="http://schemas.microsoft.com/office/drawing/2014/main" val="67439168"/>
                  </a:ext>
                </a:extLst>
              </a:tr>
              <a:tr h="242537">
                <a:tc>
                  <a:txBody>
                    <a:bodyPr/>
                    <a:lstStyle/>
                    <a:p>
                      <a:pPr algn="ctr"/>
                      <a:r>
                        <a:rPr lang="en-GB" sz="1800" spc="300" dirty="0"/>
                        <a:t>6</a:t>
                      </a:r>
                    </a:p>
                  </a:txBody>
                  <a:tcPr/>
                </a:tc>
                <a:tc>
                  <a:txBody>
                    <a:bodyPr/>
                    <a:lstStyle/>
                    <a:p>
                      <a:pPr algn="ctr"/>
                      <a:r>
                        <a:rPr lang="en-GB" sz="1800" spc="300" dirty="0"/>
                        <a:t>Thai</a:t>
                      </a:r>
                    </a:p>
                  </a:txBody>
                  <a:tcPr/>
                </a:tc>
                <a:extLst>
                  <a:ext uri="{0D108BD9-81ED-4DB2-BD59-A6C34878D82A}">
                    <a16:rowId xmlns:a16="http://schemas.microsoft.com/office/drawing/2014/main" val="2051712573"/>
                  </a:ext>
                </a:extLst>
              </a:tr>
              <a:tr h="370840">
                <a:tc>
                  <a:txBody>
                    <a:bodyPr/>
                    <a:lstStyle/>
                    <a:p>
                      <a:pPr algn="ctr"/>
                      <a:r>
                        <a:rPr lang="en-GB" sz="1800" spc="300" dirty="0"/>
                        <a:t>7</a:t>
                      </a:r>
                    </a:p>
                  </a:txBody>
                  <a:tcPr/>
                </a:tc>
                <a:tc>
                  <a:txBody>
                    <a:bodyPr/>
                    <a:lstStyle/>
                    <a:p>
                      <a:pPr algn="ctr"/>
                      <a:r>
                        <a:rPr lang="en-GB" sz="1800" spc="300" dirty="0"/>
                        <a:t>Greek</a:t>
                      </a:r>
                    </a:p>
                  </a:txBody>
                  <a:tcPr/>
                </a:tc>
                <a:extLst>
                  <a:ext uri="{0D108BD9-81ED-4DB2-BD59-A6C34878D82A}">
                    <a16:rowId xmlns:a16="http://schemas.microsoft.com/office/drawing/2014/main" val="3883641081"/>
                  </a:ext>
                </a:extLst>
              </a:tr>
              <a:tr h="370840">
                <a:tc>
                  <a:txBody>
                    <a:bodyPr/>
                    <a:lstStyle/>
                    <a:p>
                      <a:pPr algn="ctr"/>
                      <a:r>
                        <a:rPr lang="en-GB" sz="1800" spc="300" dirty="0"/>
                        <a:t>8</a:t>
                      </a:r>
                    </a:p>
                  </a:txBody>
                  <a:tcPr/>
                </a:tc>
                <a:tc>
                  <a:txBody>
                    <a:bodyPr/>
                    <a:lstStyle/>
                    <a:p>
                      <a:pPr algn="ctr"/>
                      <a:r>
                        <a:rPr lang="en-GB" sz="1800" spc="300" dirty="0"/>
                        <a:t>Asian</a:t>
                      </a:r>
                    </a:p>
                  </a:txBody>
                  <a:tcPr/>
                </a:tc>
                <a:extLst>
                  <a:ext uri="{0D108BD9-81ED-4DB2-BD59-A6C34878D82A}">
                    <a16:rowId xmlns:a16="http://schemas.microsoft.com/office/drawing/2014/main" val="3843157660"/>
                  </a:ext>
                </a:extLst>
              </a:tr>
              <a:tr h="370840">
                <a:tc>
                  <a:txBody>
                    <a:bodyPr/>
                    <a:lstStyle/>
                    <a:p>
                      <a:pPr algn="ctr"/>
                      <a:r>
                        <a:rPr lang="en-GB" sz="1800" spc="300" dirty="0"/>
                        <a:t>9</a:t>
                      </a:r>
                    </a:p>
                  </a:txBody>
                  <a:tcPr/>
                </a:tc>
                <a:tc>
                  <a:txBody>
                    <a:bodyPr/>
                    <a:lstStyle/>
                    <a:p>
                      <a:pPr algn="ctr"/>
                      <a:r>
                        <a:rPr lang="en-GB" sz="1800" spc="300" dirty="0"/>
                        <a:t>Middle Eastern</a:t>
                      </a:r>
                    </a:p>
                  </a:txBody>
                  <a:tcPr/>
                </a:tc>
                <a:extLst>
                  <a:ext uri="{0D108BD9-81ED-4DB2-BD59-A6C34878D82A}">
                    <a16:rowId xmlns:a16="http://schemas.microsoft.com/office/drawing/2014/main" val="1460435674"/>
                  </a:ext>
                </a:extLst>
              </a:tr>
              <a:tr h="370840">
                <a:tc>
                  <a:txBody>
                    <a:bodyPr/>
                    <a:lstStyle/>
                    <a:p>
                      <a:pPr algn="ctr"/>
                      <a:r>
                        <a:rPr lang="en-GB" sz="1800" spc="300" dirty="0"/>
                        <a:t>10</a:t>
                      </a:r>
                    </a:p>
                  </a:txBody>
                  <a:tcPr/>
                </a:tc>
                <a:tc>
                  <a:txBody>
                    <a:bodyPr/>
                    <a:lstStyle/>
                    <a:p>
                      <a:pPr algn="ctr"/>
                      <a:r>
                        <a:rPr lang="en-GB" sz="1800" spc="300" dirty="0"/>
                        <a:t>Italian</a:t>
                      </a:r>
                    </a:p>
                  </a:txBody>
                  <a:tcPr/>
                </a:tc>
                <a:extLst>
                  <a:ext uri="{0D108BD9-81ED-4DB2-BD59-A6C34878D82A}">
                    <a16:rowId xmlns:a16="http://schemas.microsoft.com/office/drawing/2014/main" val="4265088160"/>
                  </a:ext>
                </a:extLst>
              </a:tr>
            </a:tbl>
          </a:graphicData>
        </a:graphic>
      </p:graphicFrame>
      <p:sp>
        <p:nvSpPr>
          <p:cNvPr id="8" name="Text Placeholder 7">
            <a:extLst>
              <a:ext uri="{FF2B5EF4-FFF2-40B4-BE49-F238E27FC236}">
                <a16:creationId xmlns:a16="http://schemas.microsoft.com/office/drawing/2014/main" id="{CBA9ADD1-6842-40AE-B1DF-C1F95642D5B8}"/>
              </a:ext>
            </a:extLst>
          </p:cNvPr>
          <p:cNvSpPr>
            <a:spLocks noGrp="1"/>
          </p:cNvSpPr>
          <p:nvPr>
            <p:ph type="body" sz="quarter" idx="13"/>
          </p:nvPr>
        </p:nvSpPr>
        <p:spPr/>
        <p:txBody>
          <a:bodyPr/>
          <a:lstStyle/>
          <a:p>
            <a:pPr marL="0" indent="0">
              <a:buNone/>
            </a:pPr>
            <a:r>
              <a:rPr lang="en-GB" sz="800"/>
              <a:t>Source: YouGov November 2022 *Audience defined as those who celebrated Valentine’s Day 2022</a:t>
            </a:r>
          </a:p>
          <a:p>
            <a:endParaRPr lang="en-GB" dirty="0"/>
          </a:p>
        </p:txBody>
      </p:sp>
      <p:pic>
        <p:nvPicPr>
          <p:cNvPr id="1026" name="Picture 2">
            <a:extLst>
              <a:ext uri="{FF2B5EF4-FFF2-40B4-BE49-F238E27FC236}">
                <a16:creationId xmlns:a16="http://schemas.microsoft.com/office/drawing/2014/main" id="{8623D375-0F91-4135-AFD9-63333CEDA0B4}"/>
              </a:ext>
            </a:extLst>
          </p:cNvPr>
          <p:cNvPicPr>
            <a:picLocks noGrp="1" noChangeAspect="1" noChangeArrowheads="1"/>
          </p:cNvPicPr>
          <p:nvPr>
            <p:ph type="pic" sz="quarter" idx="14"/>
          </p:nvPr>
        </p:nvPicPr>
        <p:blipFill rotWithShape="1">
          <a:blip r:embed="rId2" cstate="print">
            <a:extLst>
              <a:ext uri="{28A0092B-C50C-407E-A947-70E740481C1C}">
                <a14:useLocalDpi xmlns:a14="http://schemas.microsoft.com/office/drawing/2010/main" val="0"/>
              </a:ext>
            </a:extLst>
          </a:blip>
          <a:srcRect t="19117" b="5761"/>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02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5E420-191C-4F9B-8608-B37EA7F3924E}"/>
              </a:ext>
            </a:extLst>
          </p:cNvPr>
          <p:cNvSpPr>
            <a:spLocks noGrp="1"/>
          </p:cNvSpPr>
          <p:nvPr>
            <p:ph type="title"/>
          </p:nvPr>
        </p:nvSpPr>
        <p:spPr/>
        <p:txBody>
          <a:bodyPr/>
          <a:lstStyle/>
          <a:p>
            <a:r>
              <a:rPr lang="en-GB" dirty="0"/>
              <a:t>GIFTS GIVEN 2022</a:t>
            </a:r>
          </a:p>
        </p:txBody>
      </p:sp>
      <p:graphicFrame>
        <p:nvGraphicFramePr>
          <p:cNvPr id="10" name="Chart Placeholder 9">
            <a:extLst>
              <a:ext uri="{FF2B5EF4-FFF2-40B4-BE49-F238E27FC236}">
                <a16:creationId xmlns:a16="http://schemas.microsoft.com/office/drawing/2014/main" id="{2C9D57EE-0F66-4642-9A28-A8ABCCCB1176}"/>
              </a:ext>
            </a:extLst>
          </p:cNvPr>
          <p:cNvGraphicFramePr>
            <a:graphicFrameLocks noGrp="1"/>
          </p:cNvGraphicFramePr>
          <p:nvPr>
            <p:ph idx="1"/>
          </p:nvPr>
        </p:nvGraphicFramePr>
        <p:xfrm>
          <a:off x="695325" y="1628775"/>
          <a:ext cx="9180513"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E0C26A2E-0CF5-47B3-B0B9-72FA1A45A781}"/>
              </a:ext>
            </a:extLst>
          </p:cNvPr>
          <p:cNvSpPr>
            <a:spLocks noGrp="1"/>
          </p:cNvSpPr>
          <p:nvPr>
            <p:ph type="body" sz="quarter" idx="13"/>
          </p:nvPr>
        </p:nvSpPr>
        <p:spPr>
          <a:xfrm>
            <a:off x="695324" y="6497638"/>
            <a:ext cx="9180513" cy="360362"/>
          </a:xfrm>
        </p:spPr>
        <p:txBody>
          <a:bodyPr/>
          <a:lstStyle/>
          <a:p>
            <a:pPr marL="0" indent="0">
              <a:buNone/>
            </a:pPr>
            <a:r>
              <a:rPr lang="en-GB" sz="800" dirty="0"/>
              <a:t>Source: YouGov November 2022 *Audience defined as those who celebrated Valentine’s Day 2022</a:t>
            </a:r>
          </a:p>
          <a:p>
            <a:endParaRPr lang="en-GB" dirty="0"/>
          </a:p>
        </p:txBody>
      </p:sp>
      <p:pic>
        <p:nvPicPr>
          <p:cNvPr id="2050" name="Picture 2">
            <a:extLst>
              <a:ext uri="{FF2B5EF4-FFF2-40B4-BE49-F238E27FC236}">
                <a16:creationId xmlns:a16="http://schemas.microsoft.com/office/drawing/2014/main" id="{09666C68-FAAB-45B4-B745-C58CDD3C68CA}"/>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29244" r="29244"/>
          <a:stretch/>
        </p:blipFill>
        <p:spPr bwMode="auto">
          <a:xfrm>
            <a:off x="10056814" y="0"/>
            <a:ext cx="21351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0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46B2-4390-45A7-A16C-C0F911447010}"/>
              </a:ext>
            </a:extLst>
          </p:cNvPr>
          <p:cNvSpPr>
            <a:spLocks noGrp="1"/>
          </p:cNvSpPr>
          <p:nvPr>
            <p:ph type="title"/>
          </p:nvPr>
        </p:nvSpPr>
        <p:spPr/>
        <p:txBody>
          <a:bodyPr/>
          <a:lstStyle/>
          <a:p>
            <a:r>
              <a:rPr lang="en-GB" dirty="0"/>
              <a:t>AMOUNT SPENT</a:t>
            </a:r>
            <a:br>
              <a:rPr lang="en-GB" dirty="0"/>
            </a:br>
            <a:endParaRPr lang="en-GB" dirty="0"/>
          </a:p>
        </p:txBody>
      </p:sp>
      <p:graphicFrame>
        <p:nvGraphicFramePr>
          <p:cNvPr id="7" name="Content Placeholder 6">
            <a:extLst>
              <a:ext uri="{FF2B5EF4-FFF2-40B4-BE49-F238E27FC236}">
                <a16:creationId xmlns:a16="http://schemas.microsoft.com/office/drawing/2014/main" id="{2B58A7F7-503E-46E0-846D-246CBBB7CF89}"/>
              </a:ext>
            </a:extLst>
          </p:cNvPr>
          <p:cNvGraphicFramePr>
            <a:graphicFrameLocks noGrp="1"/>
          </p:cNvGraphicFramePr>
          <p:nvPr>
            <p:ph idx="1"/>
          </p:nvPr>
        </p:nvGraphicFramePr>
        <p:xfrm>
          <a:off x="695325" y="1418915"/>
          <a:ext cx="5221288"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E0ED6209-6496-46EF-8003-E014E81664E6}"/>
              </a:ext>
            </a:extLst>
          </p:cNvPr>
          <p:cNvSpPr>
            <a:spLocks noGrp="1"/>
          </p:cNvSpPr>
          <p:nvPr>
            <p:ph type="body" sz="quarter" idx="13"/>
          </p:nvPr>
        </p:nvSpPr>
        <p:spPr>
          <a:xfrm>
            <a:off x="695325" y="6337300"/>
            <a:ext cx="5221288" cy="360362"/>
          </a:xfrm>
        </p:spPr>
        <p:txBody>
          <a:bodyPr/>
          <a:lstStyle/>
          <a:p>
            <a:pPr marL="0" indent="0">
              <a:buNone/>
            </a:pPr>
            <a:r>
              <a:rPr lang="en-GB" sz="800" dirty="0"/>
              <a:t>Source: YouGov November 2022 *Audience defined as those who celebrated Valentine’s Day 2022</a:t>
            </a:r>
          </a:p>
          <a:p>
            <a:endParaRPr lang="en-GB" dirty="0"/>
          </a:p>
        </p:txBody>
      </p:sp>
      <p:pic>
        <p:nvPicPr>
          <p:cNvPr id="4098" name="Picture 2">
            <a:extLst>
              <a:ext uri="{FF2B5EF4-FFF2-40B4-BE49-F238E27FC236}">
                <a16:creationId xmlns:a16="http://schemas.microsoft.com/office/drawing/2014/main" id="{EA6ECEF0-CC9F-4510-AAF2-BB6A986F3C9C}"/>
              </a:ext>
            </a:extLst>
          </p:cNvPr>
          <p:cNvPicPr>
            <a:picLocks noGrp="1" noChangeAspect="1" noChangeArrowheads="1"/>
          </p:cNvPicPr>
          <p:nvPr>
            <p:ph type="pic" sz="quarter" idx="14"/>
          </p:nvPr>
        </p:nvPicPr>
        <p:blipFill rotWithShape="1">
          <a:blip r:embed="rId4" cstate="print">
            <a:extLst>
              <a:ext uri="{28A0092B-C50C-407E-A947-70E740481C1C}">
                <a14:useLocalDpi xmlns:a14="http://schemas.microsoft.com/office/drawing/2010/main" val="0"/>
              </a:ext>
            </a:extLst>
          </a:blip>
          <a:srcRect l="18139" r="22585"/>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0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8C8B411-7005-41C1-853B-B216B9F1B47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4594" r="28266"/>
          <a:stretch/>
        </p:blipFill>
        <p:spPr>
          <a:xfrm>
            <a:off x="6816726" y="0"/>
            <a:ext cx="5375274" cy="6858000"/>
          </a:xfrm>
          <a:prstGeom prst="rect">
            <a:avLst/>
          </a:prstGeom>
        </p:spPr>
      </p:pic>
      <p:sp>
        <p:nvSpPr>
          <p:cNvPr id="9" name="Title 8">
            <a:extLst>
              <a:ext uri="{FF2B5EF4-FFF2-40B4-BE49-F238E27FC236}">
                <a16:creationId xmlns:a16="http://schemas.microsoft.com/office/drawing/2014/main" id="{97C8E95F-A001-4806-B90E-9232697356CB}"/>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100" dirty="0"/>
              <a:t>PRIMED BY OUT OF HOME</a:t>
            </a:r>
            <a:b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br>
            <a:endParaRPr lang="en-GB" dirty="0"/>
          </a:p>
        </p:txBody>
      </p:sp>
      <p:sp>
        <p:nvSpPr>
          <p:cNvPr id="3" name="Text Placeholder 2">
            <a:extLst>
              <a:ext uri="{FF2B5EF4-FFF2-40B4-BE49-F238E27FC236}">
                <a16:creationId xmlns:a16="http://schemas.microsoft.com/office/drawing/2014/main" id="{C7861067-55ED-0746-9BB8-BCCA72E02A84}"/>
              </a:ext>
            </a:extLst>
          </p:cNvPr>
          <p:cNvSpPr>
            <a:spLocks noGrp="1"/>
          </p:cNvSpPr>
          <p:nvPr>
            <p:ph type="body" sz="quarter" idx="13"/>
          </p:nvPr>
        </p:nvSpPr>
        <p:spPr/>
        <p:txBody>
          <a:bodyPr/>
          <a:lstStyle/>
          <a:p>
            <a:pPr marL="0" indent="0">
              <a:buNone/>
            </a:pPr>
            <a:r>
              <a:rPr lang="en-GB" sz="800" dirty="0"/>
              <a:t>Source: YouGov November 2022 *Audience defined as those who celebrated Valentine’s Day 2022</a:t>
            </a:r>
          </a:p>
        </p:txBody>
      </p:sp>
      <p:sp>
        <p:nvSpPr>
          <p:cNvPr id="7" name="object 6">
            <a:extLst>
              <a:ext uri="{FF2B5EF4-FFF2-40B4-BE49-F238E27FC236}">
                <a16:creationId xmlns:a16="http://schemas.microsoft.com/office/drawing/2014/main" id="{7DFC1332-C716-5240-A25B-41508FC7D8B6}"/>
              </a:ext>
            </a:extLst>
          </p:cNvPr>
          <p:cNvSpPr txBox="1"/>
          <p:nvPr/>
        </p:nvSpPr>
        <p:spPr>
          <a:xfrm>
            <a:off x="695324" y="1898384"/>
            <a:ext cx="2706367" cy="1953099"/>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+75%</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ct val="10000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POSTED/SHARED CONTENT ABOUT A PRODUCT/SERVICE/BRAND ON SOCIAL MEDIA SITES </a:t>
            </a:r>
          </a:p>
        </p:txBody>
      </p:sp>
      <p:sp>
        <p:nvSpPr>
          <p:cNvPr id="8" name="object 6">
            <a:extLst>
              <a:ext uri="{FF2B5EF4-FFF2-40B4-BE49-F238E27FC236}">
                <a16:creationId xmlns:a16="http://schemas.microsoft.com/office/drawing/2014/main" id="{6BCDB1B2-6C28-D741-B007-219795826ED7}"/>
              </a:ext>
            </a:extLst>
          </p:cNvPr>
          <p:cNvSpPr txBox="1"/>
          <p:nvPr/>
        </p:nvSpPr>
        <p:spPr>
          <a:xfrm>
            <a:off x="695327" y="3983066"/>
            <a:ext cx="2887343" cy="1758174"/>
          </a:xfrm>
          <a:prstGeom prst="rect">
            <a:avLst/>
          </a:prstGeom>
        </p:spPr>
        <p:txBody>
          <a:bodyPr vert="horz" wrap="square" lIns="0" tIns="1397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+39%</a:t>
            </a:r>
            <a:endParaRPr kumimoji="0" lang="en-GB" sz="6000" b="1" i="0" u="none" strike="noStrike" kern="120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70485" lvl="0" indent="0" algn="l" defTabSz="914400" rtl="0" eaLnBrk="1" fontAlgn="auto" latinLnBrk="0" hangingPunct="1">
              <a:lnSpc>
                <a:spcPct val="10000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WENT TO A STORE TO BUY PRODUCTS AFTER SEEING OOH</a:t>
            </a:r>
          </a:p>
        </p:txBody>
      </p:sp>
      <p:sp>
        <p:nvSpPr>
          <p:cNvPr id="10" name="object 6">
            <a:extLst>
              <a:ext uri="{FF2B5EF4-FFF2-40B4-BE49-F238E27FC236}">
                <a16:creationId xmlns:a16="http://schemas.microsoft.com/office/drawing/2014/main" id="{00325EEA-C36B-4A28-9293-72FFB46853F2}"/>
              </a:ext>
            </a:extLst>
          </p:cNvPr>
          <p:cNvSpPr txBox="1"/>
          <p:nvPr/>
        </p:nvSpPr>
        <p:spPr>
          <a:xfrm>
            <a:off x="3742906" y="3983066"/>
            <a:ext cx="2695540" cy="173765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+26%</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ct val="10000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TAKEN A PHOTO OF AN ADVERT USING A MOBILE PHONE </a:t>
            </a:r>
          </a:p>
        </p:txBody>
      </p:sp>
      <p:sp>
        <p:nvSpPr>
          <p:cNvPr id="11" name="object 6">
            <a:extLst>
              <a:ext uri="{FF2B5EF4-FFF2-40B4-BE49-F238E27FC236}">
                <a16:creationId xmlns:a16="http://schemas.microsoft.com/office/drawing/2014/main" id="{10D39133-BD78-4A25-8EDF-4B02103DF9BC}"/>
              </a:ext>
            </a:extLst>
          </p:cNvPr>
          <p:cNvSpPr txBox="1"/>
          <p:nvPr/>
        </p:nvSpPr>
        <p:spPr>
          <a:xfrm>
            <a:off x="3779972" y="1824193"/>
            <a:ext cx="2658473" cy="173765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+69%</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ct val="10000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INTERACTED DIRECTLY WITH A BRAND’S SOCIAL MEDIA AFTER SEEING OOH</a:t>
            </a:r>
          </a:p>
        </p:txBody>
      </p:sp>
      <p:pic>
        <p:nvPicPr>
          <p:cNvPr id="2" name="Picture 1">
            <a:extLst>
              <a:ext uri="{FF2B5EF4-FFF2-40B4-BE49-F238E27FC236}">
                <a16:creationId xmlns:a16="http://schemas.microsoft.com/office/drawing/2014/main" id="{BBD63031-863A-46BD-8D1E-2AC952D97F70}"/>
              </a:ext>
            </a:extLst>
          </p:cNvPr>
          <p:cNvPicPr>
            <a:picLocks noChangeAspect="1"/>
          </p:cNvPicPr>
          <p:nvPr/>
        </p:nvPicPr>
        <p:blipFill>
          <a:blip r:embed="rId4"/>
          <a:stretch>
            <a:fillRect/>
          </a:stretch>
        </p:blipFill>
        <p:spPr>
          <a:xfrm>
            <a:off x="6833441" y="0"/>
            <a:ext cx="5379301" cy="6858000"/>
          </a:xfrm>
          <a:prstGeom prst="rect">
            <a:avLst/>
          </a:prstGeom>
        </p:spPr>
      </p:pic>
      <p:sp>
        <p:nvSpPr>
          <p:cNvPr id="12" name="TextBox 11">
            <a:extLst>
              <a:ext uri="{FF2B5EF4-FFF2-40B4-BE49-F238E27FC236}">
                <a16:creationId xmlns:a16="http://schemas.microsoft.com/office/drawing/2014/main" id="{099A29F7-1123-4D9B-BBFB-27D3654F4B97}"/>
              </a:ext>
            </a:extLst>
          </p:cNvPr>
          <p:cNvSpPr txBox="1"/>
          <p:nvPr/>
        </p:nvSpPr>
        <p:spPr>
          <a:xfrm>
            <a:off x="8063152" y="3824742"/>
            <a:ext cx="350050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600" normalizeH="0" baseline="0" noProof="0" dirty="0">
                <a:ln>
                  <a:noFill/>
                </a:ln>
                <a:solidFill>
                  <a:srgbClr val="FFFFFF"/>
                </a:solidFill>
                <a:effectLst/>
                <a:uLnTx/>
                <a:uFillTx/>
                <a:latin typeface="Arial" panose="020B0604020202020204"/>
                <a:ea typeface="+mn-ea"/>
                <a:cs typeface="+mn-cs"/>
              </a:rPr>
              <a:t>Spend </a:t>
            </a:r>
            <a:r>
              <a:rPr lang="en-GB" sz="2400" spc="600" dirty="0">
                <a:solidFill>
                  <a:srgbClr val="FFFFFF"/>
                </a:solidFill>
                <a:latin typeface="Arial" panose="020B0604020202020204"/>
              </a:rPr>
              <a:t>9-10</a:t>
            </a:r>
            <a:r>
              <a:rPr kumimoji="0" lang="en-GB" sz="2400" b="0" i="0" u="none" strike="noStrike" kern="1200" cap="none" spc="600" normalizeH="0" baseline="0" noProof="0" dirty="0">
                <a:ln>
                  <a:noFill/>
                </a:ln>
                <a:solidFill>
                  <a:srgbClr val="FFFFFF"/>
                </a:solidFill>
                <a:effectLst/>
                <a:uLnTx/>
                <a:uFillTx/>
                <a:latin typeface="Arial" panose="020B0604020202020204"/>
                <a:ea typeface="+mn-ea"/>
                <a:cs typeface="+mn-cs"/>
              </a:rPr>
              <a:t> hours travelling OOH</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7226516-4A50-4EAE-9C16-C5EFF6E6F5C7}"/>
              </a:ext>
            </a:extLst>
          </p:cNvPr>
          <p:cNvSpPr txBox="1"/>
          <p:nvPr/>
        </p:nvSpPr>
        <p:spPr>
          <a:xfrm>
            <a:off x="8435456" y="2086944"/>
            <a:ext cx="26450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panose="020B0604020202020204"/>
                <a:ea typeface="+mn-ea"/>
                <a:cs typeface="+mn-cs"/>
              </a:rPr>
              <a:t>+33% </a:t>
            </a:r>
          </a:p>
        </p:txBody>
      </p:sp>
      <p:sp>
        <p:nvSpPr>
          <p:cNvPr id="16" name="TextBox 15">
            <a:extLst>
              <a:ext uri="{FF2B5EF4-FFF2-40B4-BE49-F238E27FC236}">
                <a16:creationId xmlns:a16="http://schemas.microsoft.com/office/drawing/2014/main" id="{BEAABF2C-AAD9-4DC7-AD05-2EC76BFE7885}"/>
              </a:ext>
            </a:extLst>
          </p:cNvPr>
          <p:cNvSpPr txBox="1"/>
          <p:nvPr/>
        </p:nvSpPr>
        <p:spPr>
          <a:xfrm>
            <a:off x="5049880" y="2825605"/>
            <a:ext cx="9233285" cy="52322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600" normalizeH="0" baseline="0" noProof="0" dirty="0">
                <a:ln>
                  <a:noFill/>
                </a:ln>
                <a:solidFill>
                  <a:srgbClr val="FFFFFF">
                    <a:lumMod val="75000"/>
                  </a:srgbClr>
                </a:solidFill>
                <a:effectLst/>
                <a:uLnTx/>
                <a:uFillTx/>
                <a:latin typeface="Arial" panose="020B0604020202020204"/>
                <a:ea typeface="+mn-ea"/>
                <a:cs typeface="+mn-cs"/>
              </a:rPr>
              <a:t>more likely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600" normalizeH="0" baseline="0" noProof="0" dirty="0">
                <a:ln>
                  <a:noFill/>
                </a:ln>
                <a:solidFill>
                  <a:srgbClr val="FFFFFF">
                    <a:lumMod val="75000"/>
                  </a:srgbClr>
                </a:solidFill>
                <a:effectLst/>
                <a:uLnTx/>
                <a:uFillTx/>
                <a:latin typeface="Arial" panose="020B0604020202020204"/>
                <a:ea typeface="+mn-ea"/>
                <a:cs typeface="+mn-cs"/>
              </a:rPr>
              <a:t>​to</a:t>
            </a:r>
          </a:p>
        </p:txBody>
      </p:sp>
    </p:spTree>
    <p:extLst>
      <p:ext uri="{BB962C8B-B14F-4D97-AF65-F5344CB8AC3E}">
        <p14:creationId xmlns:p14="http://schemas.microsoft.com/office/powerpoint/2010/main" val="768456608"/>
      </p:ext>
    </p:extLst>
  </p:cSld>
  <p:clrMapOvr>
    <a:masterClrMapping/>
  </p:clrMapOvr>
</p:sld>
</file>

<file path=ppt/theme/theme1.xml><?xml version="1.0" encoding="utf-8"?>
<a:theme xmlns:a="http://schemas.openxmlformats.org/drawingml/2006/main" name="1 - JCDecaux">
  <a:themeElements>
    <a:clrScheme name="JCDecaux">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925B5E1F-472B-2D42-B64A-9415EDD50F70}" vid="{6A824A86-3166-0C4E-A97C-94AB443E4DCB}"/>
    </a:ext>
  </a:extLst>
</a:theme>
</file>

<file path=ppt/theme/theme2.xml><?xml version="1.0" encoding="utf-8"?>
<a:theme xmlns:a="http://schemas.openxmlformats.org/drawingml/2006/main" name="JCDecaux">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C46E6DA4-9F3B-4969-BDC3-2276530DFD18}" vid="{5B580318-33EC-4571-B2EE-75F4255E226C}"/>
    </a:ext>
  </a:extLst>
</a:theme>
</file>

<file path=ppt/theme/theme3.xml><?xml version="1.0" encoding="utf-8"?>
<a:theme xmlns:a="http://schemas.openxmlformats.org/drawingml/2006/main" name="2_JCDecaux_Theme_2018">
  <a:themeElements>
    <a:clrScheme name="UPFRONTS_TEMPLATE">
      <a:dk1>
        <a:srgbClr val="262626"/>
      </a:dk1>
      <a:lt1>
        <a:srgbClr val="FFFFFF"/>
      </a:lt1>
      <a:dk2>
        <a:srgbClr val="00335B"/>
      </a:dk2>
      <a:lt2>
        <a:srgbClr val="F6F3F1"/>
      </a:lt2>
      <a:accent1>
        <a:srgbClr val="00335B"/>
      </a:accent1>
      <a:accent2>
        <a:srgbClr val="169BB2"/>
      </a:accent2>
      <a:accent3>
        <a:srgbClr val="2CA58D"/>
      </a:accent3>
      <a:accent4>
        <a:srgbClr val="DB2B38"/>
      </a:accent4>
      <a:accent5>
        <a:srgbClr val="F3A712"/>
      </a:accent5>
      <a:accent6>
        <a:srgbClr val="00335B"/>
      </a:accent6>
      <a:hlink>
        <a:srgbClr val="04345A"/>
      </a:hlink>
      <a:folHlink>
        <a:srgbClr val="169B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DDBC98901D9F4C9DB6E6EC40CC2C1B" ma:contentTypeVersion="15" ma:contentTypeDescription="Create a new document." ma:contentTypeScope="" ma:versionID="afbd09b455d8374f61c6a9ec9b39b374">
  <xsd:schema xmlns:xsd="http://www.w3.org/2001/XMLSchema" xmlns:xs="http://www.w3.org/2001/XMLSchema" xmlns:p="http://schemas.microsoft.com/office/2006/metadata/properties" xmlns:ns2="346e40b5-83c8-4ce0-a044-4b2b877df6fa" xmlns:ns3="7aa58a9a-7717-4ad1-8e04-2edb3dcb4bd8" targetNamespace="http://schemas.microsoft.com/office/2006/metadata/properties" ma:root="true" ma:fieldsID="3b824ede5196c65a77e9feb6699afb7c" ns2:_="" ns3:_="">
    <xsd:import namespace="346e40b5-83c8-4ce0-a044-4b2b877df6f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e40b5-83c8-4ce0-a044-4b2b877df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11e483-6062-4f87-9f45-5c8b03109d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817bb1-746c-4ee8-8255-347dc867d482}" ma:internalName="TaxCatchAll" ma:showField="CatchAllData" ma:web="7aa58a9a-7717-4ad1-8e04-2edb3dcb4b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a58a9a-7717-4ad1-8e04-2edb3dcb4bd8" xsi:nil="true"/>
    <lcf76f155ced4ddcb4097134ff3c332f xmlns="346e40b5-83c8-4ce0-a044-4b2b877df6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15364C-53B8-40BA-8C11-6D8457B32E74}">
  <ds:schemaRefs>
    <ds:schemaRef ds:uri="http://schemas.microsoft.com/sharepoint/v3/contenttype/forms"/>
  </ds:schemaRefs>
</ds:datastoreItem>
</file>

<file path=customXml/itemProps2.xml><?xml version="1.0" encoding="utf-8"?>
<ds:datastoreItem xmlns:ds="http://schemas.openxmlformats.org/officeDocument/2006/customXml" ds:itemID="{B5E512A1-2AA0-43D2-BC5C-50AD87B94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6e40b5-83c8-4ce0-a044-4b2b877df6f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106CD2-E512-493C-BDF9-95D81750A551}">
  <ds:schemaRefs>
    <ds:schemaRef ds:uri="http://www.w3.org/XML/1998/namespace"/>
    <ds:schemaRef ds:uri="7aa58a9a-7717-4ad1-8e04-2edb3dcb4bd8"/>
    <ds:schemaRef ds:uri="http://purl.org/dc/elements/1.1/"/>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46e40b5-83c8-4ce0-a044-4b2b877df6fa"/>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4262</TotalTime>
  <Words>1073</Words>
  <Application>Microsoft Office PowerPoint</Application>
  <PresentationFormat>Widescreen</PresentationFormat>
  <Paragraphs>158</Paragraphs>
  <Slides>15</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Arial Black</vt:lpstr>
      <vt:lpstr>Calibri</vt:lpstr>
      <vt:lpstr>Century Gothic Regular</vt:lpstr>
      <vt:lpstr>1 - JCDecaux</vt:lpstr>
      <vt:lpstr>JCDecaux</vt:lpstr>
      <vt:lpstr>2_JCDecaux_Theme_2018</vt:lpstr>
      <vt:lpstr>JCDecaux_Theme_2018</vt:lpstr>
      <vt:lpstr>VALENTINE’S DAY  14TH FEBRUARY 2023</vt:lpstr>
      <vt:lpstr>VALENTINE’S DAY 2022  </vt:lpstr>
      <vt:lpstr>VALENTINE’S DAY BY AGE GROUP</vt:lpstr>
      <vt:lpstr>ROMANTIC LONDON </vt:lpstr>
      <vt:lpstr>VALENTINE’S DAY ACTIVITIES</vt:lpstr>
      <vt:lpstr>FAVOURITE CUISINES</vt:lpstr>
      <vt:lpstr>GIFTS GIVEN 2022</vt:lpstr>
      <vt:lpstr>AMOUNT SPENT </vt:lpstr>
      <vt:lpstr>PRIMED BY OUT OF HOME </vt:lpstr>
      <vt:lpstr>BEST ENVIRONMENTS HEAVY EXPOSURE TO OOH </vt:lpstr>
      <vt:lpstr>VALENTINE’S DAY IN ALL ENVIRONMENTS </vt:lpstr>
      <vt:lpstr>PANDORA CHATBOT CASE STUDY</vt:lpstr>
      <vt:lpstr>PANDORA CHATBOT CASE STUDY</vt:lpstr>
      <vt:lpstr>PowerPoint Presentation</vt:lpstr>
      <vt:lpstr>VALENTINE’S DAY  14TH FEBRUARY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IN OUR STEP  AUTOMOTIVE FOCUS</dc:title>
  <dc:creator>Hensey, Sinead</dc:creator>
  <cp:lastModifiedBy>BHARAJ, Anushka</cp:lastModifiedBy>
  <cp:revision>61</cp:revision>
  <dcterms:created xsi:type="dcterms:W3CDTF">2021-02-03T15:00:31Z</dcterms:created>
  <dcterms:modified xsi:type="dcterms:W3CDTF">2023-01-04T11:21:46Z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0x0101003FDDBC98901D9F4C9DB6E6EC40CC2C1B</vt:lpwstr>
  </property>
</Properties>
</file>